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61"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396" y="326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DD9B941-49E8-47E7-88BC-83569C7014E6}" type="datetimeFigureOut">
              <a:rPr kumimoji="1" lang="ja-JP" altLang="en-US" smtClean="0"/>
              <a:t>2016/6/21</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79B27FC-B56B-432A-ACB3-B9ADB0773388}" type="slidenum">
              <a:rPr kumimoji="1" lang="ja-JP" altLang="en-US" smtClean="0"/>
              <a:t>‹#›</a:t>
            </a:fld>
            <a:endParaRPr kumimoji="1" lang="ja-JP" altLang="en-US"/>
          </a:p>
        </p:txBody>
      </p:sp>
    </p:spTree>
    <p:extLst>
      <p:ext uri="{BB962C8B-B14F-4D97-AF65-F5344CB8AC3E}">
        <p14:creationId xmlns:p14="http://schemas.microsoft.com/office/powerpoint/2010/main" val="39695170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9B27FC-B56B-432A-ACB3-B9ADB0773388}" type="slidenum">
              <a:rPr kumimoji="1" lang="ja-JP" altLang="en-US" smtClean="0"/>
              <a:t>1</a:t>
            </a:fld>
            <a:endParaRPr kumimoji="1" lang="ja-JP" altLang="en-US"/>
          </a:p>
        </p:txBody>
      </p:sp>
    </p:spTree>
    <p:extLst>
      <p:ext uri="{BB962C8B-B14F-4D97-AF65-F5344CB8AC3E}">
        <p14:creationId xmlns:p14="http://schemas.microsoft.com/office/powerpoint/2010/main" val="95499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9B27FC-B56B-432A-ACB3-B9ADB0773388}" type="slidenum">
              <a:rPr kumimoji="1" lang="ja-JP" altLang="en-US" smtClean="0"/>
              <a:t>2</a:t>
            </a:fld>
            <a:endParaRPr kumimoji="1" lang="ja-JP" altLang="en-US"/>
          </a:p>
        </p:txBody>
      </p:sp>
    </p:spTree>
    <p:extLst>
      <p:ext uri="{BB962C8B-B14F-4D97-AF65-F5344CB8AC3E}">
        <p14:creationId xmlns:p14="http://schemas.microsoft.com/office/powerpoint/2010/main" val="2337454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2808060-64E7-4A8B-A3F3-DA70F7775E80}" type="datetimeFigureOut">
              <a:rPr kumimoji="1" lang="ja-JP" altLang="en-US" smtClean="0"/>
              <a:t>2016/6/21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537985-0259-4A5D-9043-B6F6A90C401C}" type="slidenum">
              <a:rPr kumimoji="1" lang="ja-JP" altLang="en-US" smtClean="0"/>
              <a:t>‹#›</a:t>
            </a:fld>
            <a:endParaRPr kumimoji="1" lang="ja-JP" altLang="en-US"/>
          </a:p>
        </p:txBody>
      </p:sp>
    </p:spTree>
    <p:extLst>
      <p:ext uri="{BB962C8B-B14F-4D97-AF65-F5344CB8AC3E}">
        <p14:creationId xmlns:p14="http://schemas.microsoft.com/office/powerpoint/2010/main" val="142496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808060-64E7-4A8B-A3F3-DA70F7775E80}" type="datetimeFigureOut">
              <a:rPr kumimoji="1" lang="ja-JP" altLang="en-US" smtClean="0"/>
              <a:t>2016/6/21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537985-0259-4A5D-9043-B6F6A90C401C}" type="slidenum">
              <a:rPr kumimoji="1" lang="ja-JP" altLang="en-US" smtClean="0"/>
              <a:t>‹#›</a:t>
            </a:fld>
            <a:endParaRPr kumimoji="1" lang="ja-JP" altLang="en-US"/>
          </a:p>
        </p:txBody>
      </p:sp>
    </p:spTree>
    <p:extLst>
      <p:ext uri="{BB962C8B-B14F-4D97-AF65-F5344CB8AC3E}">
        <p14:creationId xmlns:p14="http://schemas.microsoft.com/office/powerpoint/2010/main" val="2173689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808060-64E7-4A8B-A3F3-DA70F7775E80}" type="datetimeFigureOut">
              <a:rPr kumimoji="1" lang="ja-JP" altLang="en-US" smtClean="0"/>
              <a:t>2016/6/21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537985-0259-4A5D-9043-B6F6A90C401C}" type="slidenum">
              <a:rPr kumimoji="1" lang="ja-JP" altLang="en-US" smtClean="0"/>
              <a:t>‹#›</a:t>
            </a:fld>
            <a:endParaRPr kumimoji="1" lang="ja-JP" altLang="en-US"/>
          </a:p>
        </p:txBody>
      </p:sp>
    </p:spTree>
    <p:extLst>
      <p:ext uri="{BB962C8B-B14F-4D97-AF65-F5344CB8AC3E}">
        <p14:creationId xmlns:p14="http://schemas.microsoft.com/office/powerpoint/2010/main" val="1196403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808060-64E7-4A8B-A3F3-DA70F7775E80}" type="datetimeFigureOut">
              <a:rPr kumimoji="1" lang="ja-JP" altLang="en-US" smtClean="0"/>
              <a:t>2016/6/21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537985-0259-4A5D-9043-B6F6A90C401C}" type="slidenum">
              <a:rPr kumimoji="1" lang="ja-JP" altLang="en-US" smtClean="0"/>
              <a:t>‹#›</a:t>
            </a:fld>
            <a:endParaRPr kumimoji="1" lang="ja-JP" altLang="en-US"/>
          </a:p>
        </p:txBody>
      </p:sp>
    </p:spTree>
    <p:extLst>
      <p:ext uri="{BB962C8B-B14F-4D97-AF65-F5344CB8AC3E}">
        <p14:creationId xmlns:p14="http://schemas.microsoft.com/office/powerpoint/2010/main" val="3103727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2808060-64E7-4A8B-A3F3-DA70F7775E80}" type="datetimeFigureOut">
              <a:rPr kumimoji="1" lang="ja-JP" altLang="en-US" smtClean="0"/>
              <a:t>2016/6/21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537985-0259-4A5D-9043-B6F6A90C401C}" type="slidenum">
              <a:rPr kumimoji="1" lang="ja-JP" altLang="en-US" smtClean="0"/>
              <a:t>‹#›</a:t>
            </a:fld>
            <a:endParaRPr kumimoji="1" lang="ja-JP" altLang="en-US"/>
          </a:p>
        </p:txBody>
      </p:sp>
    </p:spTree>
    <p:extLst>
      <p:ext uri="{BB962C8B-B14F-4D97-AF65-F5344CB8AC3E}">
        <p14:creationId xmlns:p14="http://schemas.microsoft.com/office/powerpoint/2010/main" val="110429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2808060-64E7-4A8B-A3F3-DA70F7775E80}" type="datetimeFigureOut">
              <a:rPr kumimoji="1" lang="ja-JP" altLang="en-US" smtClean="0"/>
              <a:t>2016/6/21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6537985-0259-4A5D-9043-B6F6A90C401C}" type="slidenum">
              <a:rPr kumimoji="1" lang="ja-JP" altLang="en-US" smtClean="0"/>
              <a:t>‹#›</a:t>
            </a:fld>
            <a:endParaRPr kumimoji="1" lang="ja-JP" altLang="en-US"/>
          </a:p>
        </p:txBody>
      </p:sp>
    </p:spTree>
    <p:extLst>
      <p:ext uri="{BB962C8B-B14F-4D97-AF65-F5344CB8AC3E}">
        <p14:creationId xmlns:p14="http://schemas.microsoft.com/office/powerpoint/2010/main" val="288856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2808060-64E7-4A8B-A3F3-DA70F7775E80}" type="datetimeFigureOut">
              <a:rPr kumimoji="1" lang="ja-JP" altLang="en-US" smtClean="0"/>
              <a:t>2016/6/21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6537985-0259-4A5D-9043-B6F6A90C401C}" type="slidenum">
              <a:rPr kumimoji="1" lang="ja-JP" altLang="en-US" smtClean="0"/>
              <a:t>‹#›</a:t>
            </a:fld>
            <a:endParaRPr kumimoji="1" lang="ja-JP" altLang="en-US"/>
          </a:p>
        </p:txBody>
      </p:sp>
    </p:spTree>
    <p:extLst>
      <p:ext uri="{BB962C8B-B14F-4D97-AF65-F5344CB8AC3E}">
        <p14:creationId xmlns:p14="http://schemas.microsoft.com/office/powerpoint/2010/main" val="245667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2808060-64E7-4A8B-A3F3-DA70F7775E80}" type="datetimeFigureOut">
              <a:rPr kumimoji="1" lang="ja-JP" altLang="en-US" smtClean="0"/>
              <a:t>2016/6/21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6537985-0259-4A5D-9043-B6F6A90C401C}" type="slidenum">
              <a:rPr kumimoji="1" lang="ja-JP" altLang="en-US" smtClean="0"/>
              <a:t>‹#›</a:t>
            </a:fld>
            <a:endParaRPr kumimoji="1" lang="ja-JP" altLang="en-US"/>
          </a:p>
        </p:txBody>
      </p:sp>
    </p:spTree>
    <p:extLst>
      <p:ext uri="{BB962C8B-B14F-4D97-AF65-F5344CB8AC3E}">
        <p14:creationId xmlns:p14="http://schemas.microsoft.com/office/powerpoint/2010/main" val="4209415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808060-64E7-4A8B-A3F3-DA70F7775E80}" type="datetimeFigureOut">
              <a:rPr kumimoji="1" lang="ja-JP" altLang="en-US" smtClean="0"/>
              <a:t>2016/6/21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6537985-0259-4A5D-9043-B6F6A90C401C}" type="slidenum">
              <a:rPr kumimoji="1" lang="ja-JP" altLang="en-US" smtClean="0"/>
              <a:t>‹#›</a:t>
            </a:fld>
            <a:endParaRPr kumimoji="1" lang="ja-JP" altLang="en-US"/>
          </a:p>
        </p:txBody>
      </p:sp>
    </p:spTree>
    <p:extLst>
      <p:ext uri="{BB962C8B-B14F-4D97-AF65-F5344CB8AC3E}">
        <p14:creationId xmlns:p14="http://schemas.microsoft.com/office/powerpoint/2010/main" val="3881590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808060-64E7-4A8B-A3F3-DA70F7775E80}" type="datetimeFigureOut">
              <a:rPr kumimoji="1" lang="ja-JP" altLang="en-US" smtClean="0"/>
              <a:t>2016/6/21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6537985-0259-4A5D-9043-B6F6A90C401C}" type="slidenum">
              <a:rPr kumimoji="1" lang="ja-JP" altLang="en-US" smtClean="0"/>
              <a:t>‹#›</a:t>
            </a:fld>
            <a:endParaRPr kumimoji="1" lang="ja-JP" altLang="en-US"/>
          </a:p>
        </p:txBody>
      </p:sp>
    </p:spTree>
    <p:extLst>
      <p:ext uri="{BB962C8B-B14F-4D97-AF65-F5344CB8AC3E}">
        <p14:creationId xmlns:p14="http://schemas.microsoft.com/office/powerpoint/2010/main" val="1468947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808060-64E7-4A8B-A3F3-DA70F7775E80}" type="datetimeFigureOut">
              <a:rPr kumimoji="1" lang="ja-JP" altLang="en-US" smtClean="0"/>
              <a:t>2016/6/21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6537985-0259-4A5D-9043-B6F6A90C401C}" type="slidenum">
              <a:rPr kumimoji="1" lang="ja-JP" altLang="en-US" smtClean="0"/>
              <a:t>‹#›</a:t>
            </a:fld>
            <a:endParaRPr kumimoji="1" lang="ja-JP" altLang="en-US"/>
          </a:p>
        </p:txBody>
      </p:sp>
    </p:spTree>
    <p:extLst>
      <p:ext uri="{BB962C8B-B14F-4D97-AF65-F5344CB8AC3E}">
        <p14:creationId xmlns:p14="http://schemas.microsoft.com/office/powerpoint/2010/main" val="1683999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F2808060-64E7-4A8B-A3F3-DA70F7775E80}" type="datetimeFigureOut">
              <a:rPr kumimoji="1" lang="ja-JP" altLang="en-US" smtClean="0"/>
              <a:t>2016/6/21</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6537985-0259-4A5D-9043-B6F6A90C401C}" type="slidenum">
              <a:rPr kumimoji="1" lang="ja-JP" altLang="en-US" smtClean="0"/>
              <a:t>‹#›</a:t>
            </a:fld>
            <a:endParaRPr kumimoji="1" lang="ja-JP" altLang="en-US"/>
          </a:p>
        </p:txBody>
      </p:sp>
    </p:spTree>
    <p:extLst>
      <p:ext uri="{BB962C8B-B14F-4D97-AF65-F5344CB8AC3E}">
        <p14:creationId xmlns:p14="http://schemas.microsoft.com/office/powerpoint/2010/main" val="3943635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higa-roudoukyoku.jsite.mhlw.go.jp/jirei_toukei/anzen_eisei.html" TargetMode="External"/><Relationship Id="rId5" Type="http://schemas.openxmlformats.org/officeDocument/2006/relationships/image" Target="../media/image2.png"/><Relationship Id="rId4" Type="http://schemas.openxmlformats.org/officeDocument/2006/relationships/hyperlink" Target="http://shiga-roudoukyoku.jsite.mhlw.go.jp/hourei_seido_tetsuzuki/anzen_eisei/tetsuzuki/_119314.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77622" y="4989001"/>
            <a:ext cx="5688632" cy="1908215"/>
          </a:xfrm>
          <a:prstGeom prst="rect">
            <a:avLst/>
          </a:prstGeom>
        </p:spPr>
        <p:txBody>
          <a:bodyPr wrap="square">
            <a:spAutoFit/>
          </a:bodyPr>
          <a:lstStyle/>
          <a:p>
            <a:pPr>
              <a:lnSpc>
                <a:spcPct val="1500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１ 重量物取扱い作業</a:t>
            </a:r>
          </a:p>
          <a:p>
            <a:pPr>
              <a:lnSpc>
                <a:spcPct val="1500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２ </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立ち作業</a:t>
            </a:r>
          </a:p>
          <a:p>
            <a:pPr>
              <a:lnSpc>
                <a:spcPct val="1500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３ </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座り作業</a:t>
            </a:r>
          </a:p>
          <a:p>
            <a:pPr>
              <a:lnSpc>
                <a:spcPct val="1500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４ 福祉・医療分野等における介護・看護作業</a:t>
            </a:r>
          </a:p>
          <a:p>
            <a:pPr>
              <a:lnSpc>
                <a:spcPct val="1500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５ 車両運転等の作業</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260648" y="336793"/>
            <a:ext cx="6336704" cy="384721"/>
          </a:xfrm>
          <a:prstGeom prst="rect">
            <a:avLst/>
          </a:prstGeom>
          <a:ln>
            <a:solidFill>
              <a:schemeClr val="tx1"/>
            </a:solidFill>
          </a:ln>
        </p:spPr>
        <p:txBody>
          <a:bodyPr wrap="square" anchor="ctr">
            <a:spAutoFit/>
          </a:bodyPr>
          <a:lstStyle/>
          <a:p>
            <a:pPr algn="ctr"/>
            <a:r>
              <a:rPr lang="ja-JP" altLang="ja-JP" sz="1900" dirty="0" smtClean="0">
                <a:latin typeface="ＤＦ特太ゴシック体" panose="020B0509000000000000" pitchFamily="49" charset="-128"/>
                <a:ea typeface="ＤＦ特太ゴシック体" panose="020B0509000000000000" pitchFamily="49" charset="-128"/>
                <a:cs typeface="メイリオ" panose="020B0604030504040204" pitchFamily="50" charset="-128"/>
              </a:rPr>
              <a:t>立ち作業</a:t>
            </a:r>
            <a:r>
              <a:rPr lang="ja-JP" altLang="en-US" sz="1900" dirty="0" smtClean="0">
                <a:latin typeface="ＤＦ特太ゴシック体" panose="020B0509000000000000" pitchFamily="49" charset="-128"/>
                <a:ea typeface="ＤＦ特太ゴシック体" panose="020B0509000000000000" pitchFamily="49" charset="-128"/>
                <a:cs typeface="メイリオ" panose="020B0604030504040204" pitchFamily="50" charset="-128"/>
              </a:rPr>
              <a:t>や</a:t>
            </a:r>
            <a:r>
              <a:rPr lang="ja-JP" altLang="ja-JP" sz="1900" dirty="0" smtClean="0">
                <a:latin typeface="ＤＦ特太ゴシック体" panose="020B0509000000000000" pitchFamily="49" charset="-128"/>
                <a:ea typeface="ＤＦ特太ゴシック体" panose="020B0509000000000000" pitchFamily="49" charset="-128"/>
                <a:cs typeface="メイリオ" panose="020B0604030504040204" pitchFamily="50" charset="-128"/>
              </a:rPr>
              <a:t>オフィスでの腰痛対策</a:t>
            </a:r>
            <a:r>
              <a:rPr lang="ja-JP" altLang="en-US" sz="1900" dirty="0" smtClean="0">
                <a:latin typeface="ＤＦ特太ゴシック体" panose="020B0509000000000000" pitchFamily="49" charset="-128"/>
                <a:ea typeface="ＤＦ特太ゴシック体" panose="020B0509000000000000" pitchFamily="49" charset="-128"/>
                <a:cs typeface="メイリオ" panose="020B0604030504040204" pitchFamily="50" charset="-128"/>
              </a:rPr>
              <a:t>を進めましょう</a:t>
            </a:r>
            <a:endParaRPr lang="ja-JP" altLang="ja-JP" sz="1900" dirty="0" smtClean="0">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260648" y="776536"/>
            <a:ext cx="6336704" cy="2610971"/>
          </a:xfrm>
          <a:prstGeom prst="rect">
            <a:avLst/>
          </a:prstGeom>
          <a:noFill/>
        </p:spPr>
        <p:txBody>
          <a:bodyPr wrap="square" rtlCol="0">
            <a:spAutoFit/>
          </a:bodyPr>
          <a:lstStyle/>
          <a:p>
            <a:pPr>
              <a:spcBef>
                <a:spcPts val="200"/>
              </a:spcBef>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2013</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）年６月に「</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職場における腰痛予防対策指針」</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が改正されました。</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立ち</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作業やオフィスなどでの座り</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作業で</a:t>
            </a: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の腰痛予防対策</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も示されています。腰痛による労働災害は、休業４日以上のものだけでも、毎年、全国で約</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4000</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件、滋賀県で</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件前後発生しています。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200"/>
              </a:spcBef>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このうち立ち作業や座り作業に起因した腰痛による労働災害の件数は少ないですが、立ち作業や座り作業での腰痛予防に取り組むことは、仕事</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を原因としない腰痛を抱える人も多い中で持病の腰痛を悪化させないことや、生産性の向上につながることも期待されます。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200"/>
              </a:spcBef>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これまで、進めてきた安全衛生対策において、洗い出し漏れているリスクはありませんか？また、より効率的・効果的な対策はありませんか？</a:t>
            </a:r>
            <a:endParaRPr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200"/>
              </a:spcBef>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腰痛指針を参照して、一層、</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リスクの削減</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進めましょう</a:t>
            </a:r>
            <a:r>
              <a:rPr lang="ja-JP" altLang="en-US" sz="1000" dirty="0" smtClean="0">
                <a:latin typeface="+mn-ea"/>
                <a:cs typeface="メイリオ" panose="020B0604030504040204" pitchFamily="50" charset="-128"/>
              </a:rPr>
              <a:t>（</a:t>
            </a:r>
            <a:r>
              <a:rPr lang="en-US" altLang="ja-JP" sz="1000" dirty="0" smtClean="0">
                <a:latin typeface="+mn-ea"/>
                <a:cs typeface="メイリオ" panose="020B0604030504040204" pitchFamily="50" charset="-128"/>
              </a:rPr>
              <a:t>※</a:t>
            </a:r>
            <a:r>
              <a:rPr lang="ja-JP" altLang="en-US" sz="1000" dirty="0" smtClean="0">
                <a:latin typeface="+mn-ea"/>
                <a:cs typeface="メイリオ" panose="020B0604030504040204" pitchFamily="50" charset="-128"/>
              </a:rPr>
              <a:t>）</a:t>
            </a:r>
            <a:r>
              <a:rPr lang="ja-JP" altLang="en-US" sz="1300" dirty="0" smtClean="0">
                <a:latin typeface="+mn-ea"/>
                <a:cs typeface="メイリオ" panose="020B0604030504040204" pitchFamily="50" charset="-128"/>
              </a:rPr>
              <a:t>。</a:t>
            </a:r>
            <a:endParaRPr lang="en-US" altLang="ja-JP" sz="1300" dirty="0" smtClean="0">
              <a:latin typeface="+mn-ea"/>
              <a:cs typeface="メイリオ" panose="020B0604030504040204" pitchFamily="50" charset="-128"/>
            </a:endParaRPr>
          </a:p>
          <a:p>
            <a:pPr>
              <a:spcBef>
                <a:spcPts val="200"/>
              </a:spcBef>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あわせて、</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労働者の健康の保持増進</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にも取り組みましょう。</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216024" y="4511660"/>
            <a:ext cx="3429000" cy="369332"/>
          </a:xfrm>
          <a:prstGeom prst="rect">
            <a:avLst/>
          </a:prstGeom>
          <a:ln>
            <a:solidFill>
              <a:schemeClr val="tx1"/>
            </a:solidFill>
          </a:ln>
        </p:spPr>
        <p:txBody>
          <a:bodyPr>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腰痛予防を進める</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べき重点対策</a:t>
            </a:r>
          </a:p>
        </p:txBody>
      </p:sp>
      <p:pic>
        <p:nvPicPr>
          <p:cNvPr id="10"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276249" y="4982650"/>
            <a:ext cx="1105079"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角丸四角形吹き出し 5"/>
          <p:cNvSpPr/>
          <p:nvPr/>
        </p:nvSpPr>
        <p:spPr>
          <a:xfrm>
            <a:off x="2622301" y="5139496"/>
            <a:ext cx="2535448" cy="459700"/>
          </a:xfrm>
          <a:prstGeom prst="wedgeRoundRectCallout">
            <a:avLst>
              <a:gd name="adj1" fmla="val -78300"/>
              <a:gd name="adj2" fmla="val 39854"/>
              <a:gd name="adj3" fmla="val 16667"/>
            </a:avLst>
          </a:prstGeom>
          <a:solidFill>
            <a:schemeClr val="bg1"/>
          </a:solidFill>
          <a:ln w="9525">
            <a:solidFill>
              <a:schemeClr val="tx2"/>
            </a:solidFill>
            <a:prstDash val="solid"/>
          </a:ln>
        </p:spPr>
        <p:txBody>
          <a:bodyPr wrap="square">
            <a:spAutoFit/>
          </a:bodyPr>
          <a:lstStyle/>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例えば、レジ</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打ち作業</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機械</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・各種製品の組み立て作業など</a:t>
            </a:r>
          </a:p>
        </p:txBody>
      </p:sp>
      <p:sp>
        <p:nvSpPr>
          <p:cNvPr id="16" name="角丸四角形 15"/>
          <p:cNvSpPr/>
          <p:nvPr/>
        </p:nvSpPr>
        <p:spPr>
          <a:xfrm>
            <a:off x="5729254" y="7424353"/>
            <a:ext cx="633256" cy="293780"/>
          </a:xfrm>
          <a:prstGeom prst="roundRect">
            <a:avLst>
              <a:gd name="adj" fmla="val 3872"/>
            </a:avLst>
          </a:prstGeom>
          <a:solidFill>
            <a:schemeClr val="tx1">
              <a:lumMod val="50000"/>
              <a:lumOff val="50000"/>
            </a:schemeClr>
          </a:solidFill>
          <a:ln>
            <a:noFill/>
          </a:ln>
          <a:effectLst>
            <a:outerShdw blurRad="50800" dist="38100" dir="18900000" algn="b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78358" tIns="78358" rIns="78358" bIns="49757" rtlCol="0" anchor="ctr"/>
          <a:lstStyle/>
          <a:p>
            <a:pPr algn="ct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 </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索</a:t>
            </a:r>
          </a:p>
        </p:txBody>
      </p:sp>
      <p:sp>
        <p:nvSpPr>
          <p:cNvPr id="17" name="正方形/長方形 16"/>
          <p:cNvSpPr/>
          <p:nvPr/>
        </p:nvSpPr>
        <p:spPr>
          <a:xfrm>
            <a:off x="3329609" y="7424353"/>
            <a:ext cx="2399646" cy="293780"/>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6000" tIns="90000" rIns="36000" bIns="49757" rtlCol="0" anchor="ctr"/>
          <a:lstStyle/>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安全衛生　主要ガイドライン</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右矢印 17"/>
          <p:cNvSpPr/>
          <p:nvPr/>
        </p:nvSpPr>
        <p:spPr>
          <a:xfrm rot="13862174" flipV="1">
            <a:off x="5955586" y="7636177"/>
            <a:ext cx="401058" cy="254941"/>
          </a:xfrm>
          <a:prstGeom prst="rightArrow">
            <a:avLst>
              <a:gd name="adj1" fmla="val 26549"/>
              <a:gd name="adj2" fmla="val 97290"/>
            </a:avLst>
          </a:prstGeom>
          <a:solidFill>
            <a:schemeClr val="bg1"/>
          </a:solidFill>
          <a:ln w="1270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476" tIns="49737" rIns="99476" bIns="49737" anchor="ctr"/>
          <a:lstStyle/>
          <a:p>
            <a:pPr algn="ctr">
              <a:defRPr/>
            </a:pPr>
            <a:endParaRPr lang="ja-JP" altLang="en-US" sz="100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279065" y="7769473"/>
            <a:ext cx="6281497" cy="446276"/>
          </a:xfrm>
          <a:prstGeom prst="rect">
            <a:avLst/>
          </a:prstGeom>
        </p:spPr>
        <p:txBody>
          <a:bodyPr wrap="square">
            <a:spAutoFit/>
          </a:bodyPr>
          <a:lstStyle/>
          <a:p>
            <a:r>
              <a:rPr lang="en-US" altLang="ja-JP" sz="1200" dirty="0" smtClean="0"/>
              <a:t>『</a:t>
            </a:r>
            <a:r>
              <a:rPr lang="ja-JP" altLang="en-US" sz="1200" dirty="0" smtClean="0"/>
              <a:t>安全衛生　</a:t>
            </a:r>
            <a:r>
              <a:rPr lang="ja-JP" altLang="en-US" sz="1200" dirty="0"/>
              <a:t>近年の主要ガイドラインなど</a:t>
            </a:r>
            <a:r>
              <a:rPr lang="en-US" altLang="ja-JP" sz="1200" dirty="0" smtClean="0"/>
              <a:t>| </a:t>
            </a:r>
            <a:r>
              <a:rPr lang="ja-JP" altLang="en-US" sz="1200" dirty="0" smtClean="0"/>
              <a:t>滋賀労働局</a:t>
            </a:r>
            <a:r>
              <a:rPr lang="en-US" altLang="ja-JP" sz="1200" dirty="0" smtClean="0"/>
              <a:t>』</a:t>
            </a:r>
            <a:endParaRPr lang="en-US" altLang="ja-JP" sz="1100" dirty="0" smtClean="0"/>
          </a:p>
          <a:p>
            <a:r>
              <a:rPr lang="en-US" altLang="ja-JP" sz="1100" dirty="0" smtClean="0">
                <a:hlinkClick r:id="rId4"/>
              </a:rPr>
              <a:t>http://shiga-roudoukyoku.jsite.mhlw.go.jp/hourei_seido_tetsuzuki/anzen_eisei/tetsuzuki/_119314.html</a:t>
            </a:r>
            <a:endParaRPr lang="ja-JP" altLang="en-US" sz="1100" dirty="0"/>
          </a:p>
        </p:txBody>
      </p:sp>
      <p:sp>
        <p:nvSpPr>
          <p:cNvPr id="20" name="テキスト ボックス 19"/>
          <p:cNvSpPr txBox="1"/>
          <p:nvPr/>
        </p:nvSpPr>
        <p:spPr>
          <a:xfrm>
            <a:off x="377622" y="7331908"/>
            <a:ext cx="2159566" cy="307777"/>
          </a:xfrm>
          <a:prstGeom prst="rect">
            <a:avLst/>
          </a:prstGeom>
          <a:noFill/>
        </p:spPr>
        <p:txBody>
          <a:bodyPr wrap="non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指針全文や解説は・・・</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206222" y="7257256"/>
            <a:ext cx="6408712" cy="950332"/>
          </a:xfrm>
          <a:prstGeom prst="round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テキスト ボックス 21"/>
          <p:cNvSpPr txBox="1"/>
          <p:nvPr/>
        </p:nvSpPr>
        <p:spPr>
          <a:xfrm>
            <a:off x="287449" y="3457535"/>
            <a:ext cx="2795923" cy="919401"/>
          </a:xfrm>
          <a:prstGeom prst="round2DiagRect">
            <a:avLst/>
          </a:prstGeom>
          <a:noFill/>
          <a:ln>
            <a:solidFill>
              <a:schemeClr val="tx2"/>
            </a:solidFill>
            <a:prstDash val="dash"/>
          </a:ln>
        </p:spPr>
        <p:txBody>
          <a:bodyPr wrap="square" rtlCol="0">
            <a:spAutoFit/>
          </a:bodyPr>
          <a:lstStyle/>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年間</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の安全衛生計画による</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PDCA</a:t>
            </a:r>
          </a:p>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サイクル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に組み込むなど</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して</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できる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ことから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順次</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中期的</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対策を進めましょう。</a:t>
            </a:r>
            <a:endParaRPr kumimoji="1" lang="ja-JP" altLang="en-US" sz="1200" dirty="0"/>
          </a:p>
        </p:txBody>
      </p:sp>
      <p:sp>
        <p:nvSpPr>
          <p:cNvPr id="23" name="角丸四角形吹き出し 22"/>
          <p:cNvSpPr/>
          <p:nvPr/>
        </p:nvSpPr>
        <p:spPr>
          <a:xfrm>
            <a:off x="2603261" y="5684132"/>
            <a:ext cx="2148614" cy="442674"/>
          </a:xfrm>
          <a:prstGeom prst="wedgeRoundRectCallout">
            <a:avLst>
              <a:gd name="adj1" fmla="val -86994"/>
              <a:gd name="adj2" fmla="val 10598"/>
              <a:gd name="adj3" fmla="val 16667"/>
            </a:avLst>
          </a:prstGeom>
          <a:solidFill>
            <a:schemeClr val="bg1"/>
          </a:solidFill>
          <a:ln w="9525">
            <a:solidFill>
              <a:schemeClr val="tx2"/>
            </a:solidFill>
            <a:prstDash val="solid"/>
          </a:ln>
        </p:spPr>
        <p:txBody>
          <a:bodyPr wrap="square">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例えば</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VDT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作業</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一般</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事務</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窓口</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業務</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、コンベヤー作業など</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260648" y="56456"/>
            <a:ext cx="3954929" cy="307777"/>
          </a:xfrm>
          <a:prstGeom prst="rect">
            <a:avLst/>
          </a:prstGeom>
          <a:noFill/>
        </p:spPr>
        <p:txBody>
          <a:bodyPr wrap="non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全業種の安全衛生担当者・産業保健スタッフへ</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1254223" y="8637602"/>
            <a:ext cx="5343129" cy="707886"/>
          </a:xfrm>
          <a:prstGeom prst="rect">
            <a:avLst/>
          </a:prstGeom>
          <a:noFill/>
        </p:spPr>
        <p:txBody>
          <a:bodyPr wrap="none" rtlCol="0">
            <a:spAutoFit/>
          </a:bodyPr>
          <a:lstStyle/>
          <a:p>
            <a:r>
              <a:rPr kumimoji="1" lang="ja-JP" altLang="en-US" sz="1050" dirty="0" smtClean="0">
                <a:latin typeface="HG丸ｺﾞｼｯｸM-PRO" pitchFamily="50" charset="-128"/>
                <a:ea typeface="HG丸ｺﾞｼｯｸM-PRO" pitchFamily="50" charset="-128"/>
                <a:cs typeface="メイリオ" panose="020B0604030504040204" pitchFamily="50" charset="-128"/>
              </a:rPr>
              <a:t>厚生労働省</a:t>
            </a:r>
            <a:endParaRPr kumimoji="1" lang="en-US" altLang="ja-JP" sz="1050" dirty="0" smtClean="0">
              <a:latin typeface="HG丸ｺﾞｼｯｸM-PRO" pitchFamily="50" charset="-128"/>
              <a:ea typeface="HG丸ｺﾞｼｯｸM-PRO" pitchFamily="50" charset="-128"/>
              <a:cs typeface="メイリオ" panose="020B0604030504040204" pitchFamily="50" charset="-128"/>
            </a:endParaRPr>
          </a:p>
          <a:p>
            <a:pPr>
              <a:lnSpc>
                <a:spcPts val="1900"/>
              </a:lnSpc>
            </a:pPr>
            <a:r>
              <a:rPr kumimoji="1" lang="ja-JP" altLang="en-US" sz="1700" dirty="0" smtClean="0">
                <a:latin typeface="HG丸ｺﾞｼｯｸM-PRO" pitchFamily="50" charset="-128"/>
                <a:ea typeface="HG丸ｺﾞｼｯｸM-PRO" pitchFamily="50" charset="-128"/>
                <a:cs typeface="メイリオ" panose="020B0604030504040204" pitchFamily="50" charset="-128"/>
              </a:rPr>
              <a:t>滋賀労働局　各労働基準監督署（大津 彦根 東近江）</a:t>
            </a:r>
            <a:endParaRPr kumimoji="1" lang="en-US" altLang="ja-JP" sz="1700" dirty="0" smtClean="0">
              <a:latin typeface="HG丸ｺﾞｼｯｸM-PRO" pitchFamily="50" charset="-128"/>
              <a:ea typeface="HG丸ｺﾞｼｯｸM-PRO" pitchFamily="50" charset="-128"/>
              <a:cs typeface="メイリオ" panose="020B0604030504040204" pitchFamily="50" charset="-128"/>
            </a:endParaRPr>
          </a:p>
          <a:p>
            <a:pPr>
              <a:spcBef>
                <a:spcPts val="200"/>
              </a:spcBef>
            </a:pPr>
            <a:r>
              <a:rPr lang="ja-JP" altLang="en-US" sz="1200" dirty="0" smtClean="0">
                <a:latin typeface="HG丸ｺﾞｼｯｸM-PRO" pitchFamily="50" charset="-128"/>
                <a:ea typeface="HG丸ｺﾞｼｯｸM-PRO" pitchFamily="50" charset="-128"/>
                <a:cs typeface="メイリオ" panose="020B0604030504040204" pitchFamily="50" charset="-128"/>
              </a:rPr>
              <a:t>～ 働きやすい滋賀をめざして（労働災害ゼロ 業務上疾病ゼロへ） ～</a:t>
            </a:r>
            <a:endParaRPr kumimoji="1" lang="ja-JP" altLang="en-US" sz="1200" dirty="0">
              <a:latin typeface="HG丸ｺﾞｼｯｸM-PRO" pitchFamily="50" charset="-128"/>
              <a:ea typeface="HG丸ｺﾞｼｯｸM-PRO" pitchFamily="50" charset="-128"/>
              <a:cs typeface="メイリオ" panose="020B0604030504040204" pitchFamily="50" charset="-128"/>
            </a:endParaRPr>
          </a:p>
        </p:txBody>
      </p:sp>
      <p:pic>
        <p:nvPicPr>
          <p:cNvPr id="2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0648" y="8769373"/>
            <a:ext cx="936104" cy="864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6" name="直線コネクタ 25"/>
          <p:cNvCxnSpPr/>
          <p:nvPr/>
        </p:nvCxnSpPr>
        <p:spPr>
          <a:xfrm>
            <a:off x="260648" y="8625408"/>
            <a:ext cx="63367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
          <p:cNvSpPr txBox="1">
            <a:spLocks noChangeArrowheads="1"/>
          </p:cNvSpPr>
          <p:nvPr/>
        </p:nvSpPr>
        <p:spPr bwMode="auto">
          <a:xfrm>
            <a:off x="1213866" y="9366974"/>
            <a:ext cx="5311478" cy="461665"/>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en-US" altLang="ja-JP" sz="800" kern="100" dirty="0" smtClean="0">
                <a:effectLst/>
                <a:latin typeface="Century"/>
                <a:ea typeface="メイリオ"/>
                <a:cs typeface="Times New Roman"/>
              </a:rPr>
              <a:t>※</a:t>
            </a:r>
            <a:r>
              <a:rPr lang="ja-JP" altLang="en-US" sz="800" kern="100" dirty="0" smtClean="0">
                <a:latin typeface="Century"/>
                <a:ea typeface="メイリオ"/>
                <a:cs typeface="Times New Roman"/>
              </a:rPr>
              <a:t>このリーフレットのイラストは、いずれも厚生労働省著作のリーフレット等のものを用いています。</a:t>
            </a:r>
            <a:endParaRPr lang="en-US" altLang="ja-JP" sz="800" kern="100" dirty="0" smtClean="0">
              <a:effectLst/>
              <a:latin typeface="Century"/>
              <a:ea typeface="メイリオ"/>
              <a:cs typeface="Times New Roman"/>
            </a:endParaRPr>
          </a:p>
          <a:p>
            <a:pPr algn="just">
              <a:spcAft>
                <a:spcPts val="0"/>
              </a:spcAft>
            </a:pPr>
            <a:r>
              <a:rPr lang="ja-JP" sz="800" kern="100" dirty="0" smtClean="0">
                <a:effectLst/>
                <a:latin typeface="Century"/>
                <a:ea typeface="メイリオ"/>
                <a:cs typeface="Times New Roman"/>
              </a:rPr>
              <a:t>※</a:t>
            </a:r>
            <a:r>
              <a:rPr lang="ja-JP" altLang="en-US" sz="800" kern="100" dirty="0" smtClean="0">
                <a:effectLst/>
                <a:latin typeface="Century"/>
                <a:ea typeface="メイリオ"/>
                <a:cs typeface="Times New Roman"/>
              </a:rPr>
              <a:t>このリーフレットや</a:t>
            </a:r>
            <a:r>
              <a:rPr lang="ja-JP" sz="800" kern="100" dirty="0" smtClean="0">
                <a:effectLst/>
                <a:latin typeface="Century"/>
                <a:ea typeface="メイリオ"/>
                <a:cs typeface="Times New Roman"/>
              </a:rPr>
              <a:t>ゼロ</a:t>
            </a:r>
            <a:r>
              <a:rPr lang="ja-JP" sz="800" kern="100" dirty="0">
                <a:effectLst/>
                <a:latin typeface="Century"/>
                <a:ea typeface="メイリオ"/>
                <a:cs typeface="Times New Roman"/>
              </a:rPr>
              <a:t>災ロゴマークは 滋賀労働局ＨＰからダウンロードし どなたでもお使い</a:t>
            </a:r>
            <a:r>
              <a:rPr lang="ja-JP" sz="800" kern="100" dirty="0" smtClean="0">
                <a:effectLst/>
                <a:latin typeface="Century"/>
                <a:ea typeface="メイリオ"/>
                <a:cs typeface="Times New Roman"/>
              </a:rPr>
              <a:t>いただけます</a:t>
            </a:r>
            <a:endParaRPr lang="en-US" altLang="ja-JP" sz="800" kern="100" dirty="0" smtClean="0">
              <a:effectLst/>
              <a:latin typeface="Century"/>
              <a:ea typeface="メイリオ"/>
              <a:cs typeface="Times New Roman"/>
            </a:endParaRPr>
          </a:p>
          <a:p>
            <a:pPr algn="just">
              <a:spcAft>
                <a:spcPts val="0"/>
              </a:spcAft>
            </a:pPr>
            <a:r>
              <a:rPr lang="en-US" altLang="ja-JP" sz="800" kern="100" smtClean="0">
                <a:effectLst/>
                <a:latin typeface="Century"/>
                <a:ea typeface="メイリオ"/>
                <a:cs typeface="Times New Roman"/>
              </a:rPr>
              <a:t>  </a:t>
            </a:r>
            <a:r>
              <a:rPr lang="en-US" altLang="ja-JP" sz="800" kern="100" smtClean="0">
                <a:latin typeface="Century"/>
                <a:ea typeface="メイリオ"/>
                <a:cs typeface="Times New Roman"/>
                <a:hlinkClick r:id="rId6"/>
              </a:rPr>
              <a:t>http</a:t>
            </a:r>
            <a:r>
              <a:rPr lang="en-US" altLang="ja-JP" sz="800" kern="100">
                <a:latin typeface="Century"/>
                <a:ea typeface="メイリオ"/>
                <a:cs typeface="Times New Roman"/>
                <a:hlinkClick r:id="rId6"/>
              </a:rPr>
              <a:t>://</a:t>
            </a:r>
            <a:r>
              <a:rPr lang="en-US" altLang="ja-JP" sz="800" kern="100" smtClean="0">
                <a:latin typeface="Century"/>
                <a:ea typeface="メイリオ"/>
                <a:cs typeface="Times New Roman"/>
                <a:hlinkClick r:id="rId6"/>
              </a:rPr>
              <a:t>shiga-roudoukyoku.jsite.mhlw.go.jp/jirei_toukei/anzen_eisei.html</a:t>
            </a:r>
            <a:endParaRPr lang="ja-JP" sz="1050" kern="100" dirty="0">
              <a:effectLst/>
              <a:latin typeface="Century"/>
              <a:ea typeface="ＭＳ 明朝"/>
              <a:cs typeface="Times New Roman"/>
            </a:endParaRPr>
          </a:p>
        </p:txBody>
      </p:sp>
      <p:sp>
        <p:nvSpPr>
          <p:cNvPr id="28" name="スライド番号プレースホルダー 8"/>
          <p:cNvSpPr>
            <a:spLocks noGrp="1"/>
          </p:cNvSpPr>
          <p:nvPr>
            <p:ph type="sldNum" sz="quarter" idx="12"/>
          </p:nvPr>
        </p:nvSpPr>
        <p:spPr>
          <a:xfrm>
            <a:off x="5219156" y="9394149"/>
            <a:ext cx="1600200" cy="527403"/>
          </a:xfrm>
        </p:spPr>
        <p:txBody>
          <a:bodyPr anchor="b"/>
          <a:lstStyle/>
          <a:p>
            <a:fld id="{90561DD1-5A82-48CA-A638-6B472BE11BEA}" type="slidenum">
              <a:rPr kumimoji="1" lang="ja-JP" altLang="en-US" smtClean="0">
                <a:solidFill>
                  <a:schemeClr val="tx1"/>
                </a:solidFill>
              </a:rPr>
              <a:pPr/>
              <a:t>1</a:t>
            </a:fld>
            <a:endParaRPr kumimoji="1" lang="ja-JP" altLang="en-US" dirty="0">
              <a:solidFill>
                <a:schemeClr val="tx1"/>
              </a:solidFill>
            </a:endParaRPr>
          </a:p>
        </p:txBody>
      </p:sp>
      <p:sp>
        <p:nvSpPr>
          <p:cNvPr id="3" name="テキスト ボックス 2"/>
          <p:cNvSpPr txBox="1"/>
          <p:nvPr/>
        </p:nvSpPr>
        <p:spPr>
          <a:xfrm>
            <a:off x="3789040" y="6585798"/>
            <a:ext cx="2523614" cy="743466"/>
          </a:xfrm>
          <a:prstGeom prst="roundRect">
            <a:avLst/>
          </a:prstGeom>
          <a:solidFill>
            <a:schemeClr val="bg1"/>
          </a:solidFill>
          <a:ln>
            <a:solidFill>
              <a:schemeClr val="tx1"/>
            </a:solidFill>
          </a:ln>
        </p:spPr>
        <p:txBody>
          <a:bodyPr wrap="square" rtlCol="0">
            <a:spAutoFit/>
          </a:bodyPr>
          <a:lstStyle/>
          <a:p>
            <a:pPr algn="ctr"/>
            <a:r>
              <a:rPr kumimoji="1" lang="ja-JP" altLang="en-US" sz="1200" dirty="0" smtClean="0">
                <a:latin typeface="HGP創英角ﾎﾟｯﾌﾟ体" panose="040B0A00000000000000" pitchFamily="50" charset="-128"/>
                <a:ea typeface="HGP創英角ﾎﾟｯﾌﾟ体" panose="040B0A00000000000000" pitchFamily="50" charset="-128"/>
              </a:rPr>
              <a:t>快適な職場づくりは</a:t>
            </a:r>
            <a:endParaRPr kumimoji="1" lang="en-US" altLang="ja-JP" sz="1200" dirty="0" smtClean="0">
              <a:latin typeface="HGP創英角ﾎﾟｯﾌﾟ体" panose="040B0A00000000000000" pitchFamily="50" charset="-128"/>
              <a:ea typeface="HGP創英角ﾎﾟｯﾌﾟ体" panose="040B0A00000000000000" pitchFamily="50" charset="-128"/>
            </a:endParaRPr>
          </a:p>
          <a:p>
            <a:pPr algn="ctr"/>
            <a:r>
              <a:rPr kumimoji="1" lang="ja-JP" altLang="en-US" sz="1200" dirty="0" smtClean="0">
                <a:latin typeface="HGP創英角ﾎﾟｯﾌﾟ体" panose="040B0A00000000000000" pitchFamily="50" charset="-128"/>
                <a:ea typeface="HGP創英角ﾎﾟｯﾌﾟ体" panose="040B0A00000000000000" pitchFamily="50" charset="-128"/>
              </a:rPr>
              <a:t>働く人</a:t>
            </a:r>
            <a:r>
              <a:rPr lang="ja-JP" altLang="en-US" sz="1200" dirty="0" smtClean="0">
                <a:latin typeface="HGP創英角ﾎﾟｯﾌﾟ体" panose="040B0A00000000000000" pitchFamily="50" charset="-128"/>
                <a:ea typeface="HGP創英角ﾎﾟｯﾌﾟ体" panose="040B0A00000000000000" pitchFamily="50" charset="-128"/>
              </a:rPr>
              <a:t>の味方！</a:t>
            </a:r>
            <a:endParaRPr lang="en-US" altLang="ja-JP" sz="1200" dirty="0" smtClean="0">
              <a:latin typeface="HGP創英角ﾎﾟｯﾌﾟ体" panose="040B0A00000000000000" pitchFamily="50" charset="-128"/>
              <a:ea typeface="HGP創英角ﾎﾟｯﾌﾟ体" panose="040B0A00000000000000" pitchFamily="50" charset="-128"/>
            </a:endParaRPr>
          </a:p>
          <a:p>
            <a:pPr algn="ctr">
              <a:spcBef>
                <a:spcPts val="200"/>
              </a:spcBef>
            </a:pPr>
            <a:r>
              <a:rPr kumimoji="1" lang="ja-JP" altLang="en-US" sz="1200" dirty="0" smtClean="0">
                <a:latin typeface="HGP創英角ﾎﾟｯﾌﾟ体" panose="040B0A00000000000000" pitchFamily="50" charset="-128"/>
                <a:ea typeface="HGP創英角ﾎﾟｯﾌﾟ体" panose="040B0A00000000000000" pitchFamily="50" charset="-128"/>
              </a:rPr>
              <a:t>～「からだに優しい」職場環境へ～</a:t>
            </a:r>
            <a:endParaRPr kumimoji="1" lang="en-US" altLang="ja-JP" sz="1200" dirty="0" smtClean="0">
              <a:latin typeface="HGP創英角ﾎﾟｯﾌﾟ体" panose="040B0A00000000000000" pitchFamily="50" charset="-128"/>
              <a:ea typeface="HGP創英角ﾎﾟｯﾌﾟ体" panose="040B0A00000000000000" pitchFamily="50" charset="-128"/>
            </a:endParaRPr>
          </a:p>
        </p:txBody>
      </p:sp>
      <p:sp>
        <p:nvSpPr>
          <p:cNvPr id="9" name="テキスト ボックス 8"/>
          <p:cNvSpPr txBox="1"/>
          <p:nvPr/>
        </p:nvSpPr>
        <p:spPr>
          <a:xfrm>
            <a:off x="3818450" y="3974038"/>
            <a:ext cx="2831632" cy="908864"/>
          </a:xfrm>
          <a:prstGeom prst="wedgeEllipseCallout">
            <a:avLst>
              <a:gd name="adj1" fmla="val -51371"/>
              <a:gd name="adj2" fmla="val 36998"/>
            </a:avLst>
          </a:prstGeom>
          <a:solidFill>
            <a:schemeClr val="bg1"/>
          </a:solidFill>
          <a:ln>
            <a:solidFill>
              <a:schemeClr val="tx1"/>
            </a:solidFill>
          </a:ln>
        </p:spPr>
        <p:txBody>
          <a:bodyPr wrap="none" rtlCol="0">
            <a:spAutoFit/>
          </a:bodyPr>
          <a:lstStyle/>
          <a:p>
            <a:pPr algn="ctr"/>
            <a:r>
              <a:rPr kumimoji="1" lang="ja-JP" altLang="en-US" sz="1200" dirty="0" smtClean="0"/>
              <a:t>これらの５種類の作業は</a:t>
            </a:r>
            <a:endParaRPr kumimoji="1" lang="en-US" altLang="ja-JP" sz="1200" dirty="0" smtClean="0"/>
          </a:p>
          <a:p>
            <a:pPr algn="ctr"/>
            <a:r>
              <a:rPr lang="ja-JP" altLang="en-US" sz="1200" dirty="0"/>
              <a:t>指針</a:t>
            </a:r>
            <a:r>
              <a:rPr lang="ja-JP" altLang="en-US" sz="1200" dirty="0" smtClean="0"/>
              <a:t>で作業態様別に</a:t>
            </a:r>
            <a:endParaRPr lang="en-US" altLang="ja-JP" sz="1200" dirty="0" smtClean="0"/>
          </a:p>
          <a:p>
            <a:pPr algn="ctr"/>
            <a:r>
              <a:rPr lang="ja-JP" altLang="en-US" sz="1200" dirty="0"/>
              <a:t>行う</a:t>
            </a:r>
            <a:r>
              <a:rPr lang="ja-JP" altLang="en-US" sz="1200" dirty="0" smtClean="0"/>
              <a:t>べき対策を示しています</a:t>
            </a:r>
            <a:endParaRPr kumimoji="1" lang="en-US" altLang="ja-JP" sz="1200" dirty="0" smtClean="0"/>
          </a:p>
        </p:txBody>
      </p:sp>
      <p:sp>
        <p:nvSpPr>
          <p:cNvPr id="29" name="テキスト ボックス 28"/>
          <p:cNvSpPr txBox="1"/>
          <p:nvPr/>
        </p:nvSpPr>
        <p:spPr>
          <a:xfrm>
            <a:off x="3743823" y="3362102"/>
            <a:ext cx="2827853" cy="510778"/>
          </a:xfrm>
          <a:prstGeom prst="wedgeRoundRectCallout">
            <a:avLst>
              <a:gd name="adj1" fmla="val -64271"/>
              <a:gd name="adj2" fmla="val -53532"/>
              <a:gd name="adj3" fmla="val 16667"/>
            </a:avLst>
          </a:prstGeom>
          <a:solidFill>
            <a:schemeClr val="bg1"/>
          </a:solidFill>
          <a:ln>
            <a:solidFill>
              <a:schemeClr val="tx1"/>
            </a:solidFill>
          </a:ln>
        </p:spPr>
        <p:txBody>
          <a:bodyPr wrap="none" rtlCol="0">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本人</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の運動機会や睡眠の確保のために</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長時間</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労働も防止しましょう</a:t>
            </a:r>
            <a:endPar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246460" y="8229977"/>
            <a:ext cx="6368474" cy="415498"/>
          </a:xfrm>
          <a:prstGeom prst="rect">
            <a:avLst/>
          </a:prstGeom>
          <a:noFill/>
        </p:spPr>
        <p:txBody>
          <a:bodyPr wrap="square" rtlCol="0">
            <a:spAutoFit/>
          </a:bodyPr>
          <a:lstStyle/>
          <a:p>
            <a:pPr marL="108000" indent="-457200"/>
            <a:r>
              <a:rPr kumimoji="1" lang="ja-JP" altLang="en-US" sz="1000" dirty="0" smtClean="0">
                <a:latin typeface="ＭＳ Ｐ明朝" panose="02020600040205080304" pitchFamily="18" charset="-128"/>
                <a:ea typeface="ＭＳ Ｐ明朝" panose="02020600040205080304" pitchFamily="18" charset="-128"/>
              </a:rPr>
              <a:t>（</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リスクアセスメント指針（危険性又は有害性等の調査等に関する指針）では、「新たな安全衛生に係る知見の集積等があった場合」に、リスクの洗い出しやリスク低減措置の検討等を再度行うよう求めています。</a:t>
            </a:r>
            <a:endParaRPr kumimoji="1" lang="ja-JP" altLang="en-US" sz="10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001384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24825" y="5807804"/>
            <a:ext cx="2246781" cy="369332"/>
          </a:xfrm>
          <a:prstGeom prst="rect">
            <a:avLst/>
          </a:prstGeom>
          <a:ln>
            <a:solidFill>
              <a:schemeClr val="tx1"/>
            </a:solidFill>
          </a:ln>
        </p:spPr>
        <p:txBody>
          <a:bodyPr wrap="square">
            <a:spAutoFit/>
          </a:bodyPr>
          <a:lstStyle/>
          <a:p>
            <a:pPr algn="ct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座り作業</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（指針の概要）</a:t>
            </a:r>
          </a:p>
        </p:txBody>
      </p:sp>
      <p:sp>
        <p:nvSpPr>
          <p:cNvPr id="7" name="正方形/長方形 6"/>
          <p:cNvSpPr/>
          <p:nvPr/>
        </p:nvSpPr>
        <p:spPr>
          <a:xfrm>
            <a:off x="271310" y="6321152"/>
            <a:ext cx="6304407" cy="1538883"/>
          </a:xfrm>
          <a:prstGeom prst="rect">
            <a:avLst/>
          </a:prstGeom>
        </p:spPr>
        <p:txBody>
          <a:bodyPr wrap="square">
            <a:spAutoFit/>
          </a:bodyPr>
          <a:lstStyle/>
          <a:p>
            <a:pPr marL="180000" indent="-457200">
              <a:spcBef>
                <a:spcPts val="6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椅子は、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座面の高さ、奥行きの寸法、背もたれの寸法・角度、肘掛けの高さなど、</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作業者の体格に合ったもの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を使用させる。</a:t>
            </a:r>
          </a:p>
          <a:p>
            <a:pPr marL="180000" indent="-457200">
              <a:spcBef>
                <a:spcPts val="6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・不自然な姿勢での作業とならないよう、</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作業対象物は、肘を伸ばして届く範囲内に配置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する。</a:t>
            </a:r>
          </a:p>
          <a:p>
            <a:pPr marL="180000" indent="-457200">
              <a:spcBef>
                <a:spcPts val="6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床に座って行う作業</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は、股関節や仙腸関節（脊椎の根元にある関節）などに</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負担がかかるため、できるだけ避ける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ようにする。</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対角する 2 つの角を丸めた四角形 1"/>
          <p:cNvSpPr/>
          <p:nvPr/>
        </p:nvSpPr>
        <p:spPr>
          <a:xfrm>
            <a:off x="3634701" y="1675626"/>
            <a:ext cx="2674619" cy="1328023"/>
          </a:xfrm>
          <a:prstGeom prst="round2DiagRect">
            <a:avLst/>
          </a:prstGeom>
          <a:ln>
            <a:solidFill>
              <a:schemeClr val="tx1"/>
            </a:solidFill>
            <a:prstDash val="dash"/>
          </a:ln>
        </p:spPr>
        <p:txBody>
          <a:bodyPr wrap="square">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注意！</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拘束性</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の強い静的</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姿勢</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前屈姿勢</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・過</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伸展</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姿勢</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などは腰部に過度の負担がかかる場合があります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241890" y="560512"/>
            <a:ext cx="6333827" cy="1323439"/>
          </a:xfrm>
          <a:prstGeom prst="rect">
            <a:avLst/>
          </a:prstGeom>
        </p:spPr>
        <p:txBody>
          <a:bodyPr wrap="square">
            <a:spAutoFit/>
          </a:bodyPr>
          <a:lstStyle/>
          <a:p>
            <a:pPr marL="180000" indent="-457200">
              <a:spcBef>
                <a:spcPts val="6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・不自然な姿勢での作業とならないよう、</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作業機器や作業台は、作業者の体格を考慮して配置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する。</a:t>
            </a:r>
          </a:p>
          <a:p>
            <a:pPr marL="180000" indent="-457200">
              <a:spcBef>
                <a:spcPts val="6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・長時間立ったままでの作業を避けるため、</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他の作業を組み合わせる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180000" indent="-457200">
              <a:spcBef>
                <a:spcPts val="6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１時間に１・２回程度の小休止・休息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を取らせ、</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屈伸運動やマッサージなど</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を行わせることが望ましい。</a:t>
            </a:r>
          </a:p>
        </p:txBody>
      </p:sp>
      <p:sp>
        <p:nvSpPr>
          <p:cNvPr id="19" name="正方形/長方形 18"/>
          <p:cNvSpPr/>
          <p:nvPr/>
        </p:nvSpPr>
        <p:spPr>
          <a:xfrm>
            <a:off x="224826" y="128464"/>
            <a:ext cx="2246780" cy="369332"/>
          </a:xfrm>
          <a:prstGeom prst="rect">
            <a:avLst/>
          </a:prstGeom>
          <a:ln>
            <a:solidFill>
              <a:schemeClr val="tx1"/>
            </a:solidFill>
          </a:ln>
        </p:spPr>
        <p:txBody>
          <a:bodyPr wrap="square">
            <a:spAutoFit/>
          </a:bodyPr>
          <a:lstStyle/>
          <a:p>
            <a:pPr algn="ct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立ち作業</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（指針の概要）</a:t>
            </a:r>
          </a:p>
        </p:txBody>
      </p:sp>
      <p:sp>
        <p:nvSpPr>
          <p:cNvPr id="20" name="テキスト ボックス 19"/>
          <p:cNvSpPr txBox="1"/>
          <p:nvPr/>
        </p:nvSpPr>
        <p:spPr>
          <a:xfrm>
            <a:off x="476672" y="2916259"/>
            <a:ext cx="1882646" cy="779026"/>
          </a:xfrm>
          <a:prstGeom prst="wedgeEllipseCallout">
            <a:avLst>
              <a:gd name="adj1" fmla="val 26695"/>
              <a:gd name="adj2" fmla="val -72211"/>
            </a:avLst>
          </a:prstGeom>
          <a:noFill/>
          <a:ln>
            <a:solidFill>
              <a:schemeClr val="tx1"/>
            </a:solidFill>
          </a:ln>
        </p:spPr>
        <p:txBody>
          <a:bodyPr wrap="none" rtlCol="0">
            <a:spAutoFit/>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最近はクッション性</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のあるマットも</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市販されています</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750" y="3845874"/>
            <a:ext cx="12192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91503" y="3811989"/>
            <a:ext cx="11525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03406" y="3845874"/>
            <a:ext cx="9048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59679" y="3812060"/>
            <a:ext cx="10572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p:cNvSpPr/>
          <p:nvPr/>
        </p:nvSpPr>
        <p:spPr>
          <a:xfrm>
            <a:off x="347515" y="4941365"/>
            <a:ext cx="1425302" cy="646331"/>
          </a:xfrm>
          <a:prstGeom prst="rect">
            <a:avLst/>
          </a:prstGeom>
        </p:spPr>
        <p:txBody>
          <a:bodyPr wrap="square">
            <a:spAutoFit/>
          </a:bodyPr>
          <a:lstStyle/>
          <a:p>
            <a:r>
              <a:rPr lang="ja-JP" altLang="en-US" sz="1200" dirty="0"/>
              <a:t>○</a:t>
            </a:r>
            <a:r>
              <a:rPr lang="ja-JP" altLang="en-US" sz="1200" dirty="0" smtClean="0"/>
              <a:t>作業</a:t>
            </a:r>
            <a:r>
              <a:rPr lang="ja-JP" altLang="en-US" sz="1200" dirty="0"/>
              <a:t>台の配置を工夫して平行で作業</a:t>
            </a:r>
            <a:r>
              <a:rPr lang="ja-JP" altLang="en-US" sz="1200" dirty="0" smtClean="0"/>
              <a:t>する</a:t>
            </a:r>
            <a:endParaRPr lang="ja-JP" altLang="en-US" sz="1200" dirty="0"/>
          </a:p>
        </p:txBody>
      </p:sp>
      <p:sp>
        <p:nvSpPr>
          <p:cNvPr id="27" name="正方形/長方形 26"/>
          <p:cNvSpPr/>
          <p:nvPr/>
        </p:nvSpPr>
        <p:spPr>
          <a:xfrm>
            <a:off x="2023923" y="4970237"/>
            <a:ext cx="1228304" cy="461665"/>
          </a:xfrm>
          <a:prstGeom prst="rect">
            <a:avLst/>
          </a:prstGeom>
        </p:spPr>
        <p:txBody>
          <a:bodyPr wrap="square">
            <a:spAutoFit/>
          </a:bodyPr>
          <a:lstStyle/>
          <a:p>
            <a:r>
              <a:rPr lang="en-US" altLang="ja-JP" sz="1200" dirty="0" smtClean="0"/>
              <a:t>×</a:t>
            </a:r>
            <a:r>
              <a:rPr lang="ja-JP" altLang="en-US" sz="1200" dirty="0" smtClean="0"/>
              <a:t>物</a:t>
            </a:r>
            <a:r>
              <a:rPr lang="ja-JP" altLang="en-US" sz="1200" dirty="0"/>
              <a:t>をもって身体を</a:t>
            </a:r>
            <a:r>
              <a:rPr lang="ja-JP" altLang="en-US" sz="1200" dirty="0" smtClean="0"/>
              <a:t>ひねる</a:t>
            </a:r>
          </a:p>
        </p:txBody>
      </p:sp>
      <p:sp>
        <p:nvSpPr>
          <p:cNvPr id="28" name="正方形/長方形 27"/>
          <p:cNvSpPr/>
          <p:nvPr/>
        </p:nvSpPr>
        <p:spPr>
          <a:xfrm>
            <a:off x="3728917" y="4970149"/>
            <a:ext cx="1453852" cy="615553"/>
          </a:xfrm>
          <a:prstGeom prst="rect">
            <a:avLst/>
          </a:prstGeom>
        </p:spPr>
        <p:txBody>
          <a:bodyPr wrap="square">
            <a:spAutoFit/>
          </a:bodyPr>
          <a:lstStyle/>
          <a:p>
            <a:r>
              <a:rPr lang="ja-JP" altLang="en-US" sz="1200" dirty="0" smtClean="0"/>
              <a:t>○膝を曲げて作業する</a:t>
            </a:r>
            <a:r>
              <a:rPr lang="ja-JP" altLang="en-US" sz="1000" dirty="0" smtClean="0"/>
              <a:t>（膝の悪い方は膝への配慮が必要です）</a:t>
            </a:r>
          </a:p>
        </p:txBody>
      </p:sp>
      <p:sp>
        <p:nvSpPr>
          <p:cNvPr id="29" name="正方形/長方形 28"/>
          <p:cNvSpPr/>
          <p:nvPr/>
        </p:nvSpPr>
        <p:spPr>
          <a:xfrm>
            <a:off x="5389236" y="4958671"/>
            <a:ext cx="1223028" cy="461665"/>
          </a:xfrm>
          <a:prstGeom prst="rect">
            <a:avLst/>
          </a:prstGeom>
        </p:spPr>
        <p:txBody>
          <a:bodyPr wrap="square">
            <a:spAutoFit/>
          </a:bodyPr>
          <a:lstStyle/>
          <a:p>
            <a:r>
              <a:rPr lang="en-US" altLang="ja-JP" sz="1200" dirty="0" smtClean="0"/>
              <a:t>×</a:t>
            </a:r>
            <a:r>
              <a:rPr lang="ja-JP" altLang="en-US" sz="1200" dirty="0" smtClean="0"/>
              <a:t>腰を曲げて作業する</a:t>
            </a:r>
            <a:endParaRPr lang="ja-JP" altLang="en-US" sz="1200" dirty="0"/>
          </a:p>
        </p:txBody>
      </p:sp>
      <p:sp>
        <p:nvSpPr>
          <p:cNvPr id="22" name="角丸四角形 21"/>
          <p:cNvSpPr/>
          <p:nvPr/>
        </p:nvSpPr>
        <p:spPr>
          <a:xfrm>
            <a:off x="1574648" y="7860035"/>
            <a:ext cx="4051179" cy="961965"/>
          </a:xfrm>
          <a:prstGeom prst="roundRect">
            <a:avLst/>
          </a:prstGeom>
          <a:ln>
            <a:solidFill>
              <a:schemeClr val="tx1"/>
            </a:solidFill>
            <a:prstDash val="dash"/>
          </a:ln>
        </p:spPr>
        <p:txBody>
          <a:bodyPr wrap="square">
            <a:spAutoFit/>
          </a:bodyPr>
          <a:lstStyle/>
          <a:p>
            <a:pPr>
              <a:spcAft>
                <a:spcPts val="300"/>
              </a:spcAft>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次の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は特に腰部への負担が大きくなります：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8000" indent="-457200"/>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・拘束性</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の強い静的姿勢</a:t>
            </a:r>
          </a:p>
          <a:p>
            <a:pPr marL="108000" indent="-457200"/>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・腰掛けて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身体の可動性が制限された状態で、物を曲げる・引く・ねじるなどの体感の動作を行う</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とき</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対角する 2 つの角を丸めた四角形 22"/>
          <p:cNvSpPr/>
          <p:nvPr/>
        </p:nvSpPr>
        <p:spPr>
          <a:xfrm>
            <a:off x="3344028" y="5758464"/>
            <a:ext cx="3149019" cy="510778"/>
          </a:xfrm>
          <a:prstGeom prst="round2DiagRect">
            <a:avLst/>
          </a:prstGeom>
          <a:ln>
            <a:solidFill>
              <a:schemeClr val="tx1"/>
            </a:solidFill>
          </a:ln>
        </p:spPr>
        <p:txBody>
          <a:bodyPr wrap="square">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座り姿勢は、</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立位姿勢より</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も</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腰椎</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かかる力学的負荷は大きくなります</a:t>
            </a:r>
          </a:p>
        </p:txBody>
      </p:sp>
      <p:sp>
        <p:nvSpPr>
          <p:cNvPr id="25" name="テキスト ボックス 24"/>
          <p:cNvSpPr txBox="1"/>
          <p:nvPr/>
        </p:nvSpPr>
        <p:spPr>
          <a:xfrm>
            <a:off x="6118811" y="5601072"/>
            <a:ext cx="415498" cy="369332"/>
          </a:xfrm>
          <a:prstGeom prst="rect">
            <a:avLst/>
          </a:prstGeom>
          <a:solidFill>
            <a:schemeClr val="bg1"/>
          </a:solidFill>
          <a:ln>
            <a:solidFill>
              <a:schemeClr val="tx1"/>
            </a:solidFill>
          </a:ln>
        </p:spPr>
        <p:txBody>
          <a:bodyPr wrap="none" rtlCol="0">
            <a:spAutoFit/>
          </a:bodyPr>
          <a:lstStyle/>
          <a:p>
            <a:r>
              <a:rPr kumimoji="1" lang="ja-JP" altLang="en-US" dirty="0" smtClean="0">
                <a:solidFill>
                  <a:srgbClr val="FF0000"/>
                </a:solidFill>
                <a:latin typeface="ＤＦ特太ゴシック体" panose="020B0509000000000000" pitchFamily="49" charset="-128"/>
                <a:ea typeface="ＤＦ特太ゴシック体" panose="020B0509000000000000" pitchFamily="49" charset="-128"/>
              </a:rPr>
              <a:t>！</a:t>
            </a:r>
            <a:endParaRPr kumimoji="1" lang="ja-JP" altLang="en-US" dirty="0">
              <a:solidFill>
                <a:srgbClr val="FF0000"/>
              </a:solidFill>
              <a:latin typeface="ＤＦ特太ゴシック体" panose="020B0509000000000000" pitchFamily="49" charset="-128"/>
              <a:ea typeface="ＤＦ特太ゴシック体" panose="020B0509000000000000" pitchFamily="49" charset="-128"/>
            </a:endParaRPr>
          </a:p>
        </p:txBody>
      </p:sp>
      <p:sp>
        <p:nvSpPr>
          <p:cNvPr id="31" name="円/楕円 30"/>
          <p:cNvSpPr/>
          <p:nvPr/>
        </p:nvSpPr>
        <p:spPr>
          <a:xfrm>
            <a:off x="326725" y="3777040"/>
            <a:ext cx="347515" cy="34757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a:off x="3855152" y="3786159"/>
            <a:ext cx="347515" cy="34757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乗算記号 31"/>
          <p:cNvSpPr/>
          <p:nvPr/>
        </p:nvSpPr>
        <p:spPr>
          <a:xfrm>
            <a:off x="1994814" y="3656856"/>
            <a:ext cx="659378" cy="587946"/>
          </a:xfrm>
          <a:prstGeom prst="mathMultiply">
            <a:avLst>
              <a:gd name="adj1" fmla="val 4079"/>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乗算記号 37"/>
          <p:cNvSpPr/>
          <p:nvPr/>
        </p:nvSpPr>
        <p:spPr>
          <a:xfrm>
            <a:off x="5182769" y="3656856"/>
            <a:ext cx="659378" cy="587946"/>
          </a:xfrm>
          <a:prstGeom prst="mathMultiply">
            <a:avLst>
              <a:gd name="adj1" fmla="val 4079"/>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スライド番号プレースホルダー 2"/>
          <p:cNvSpPr>
            <a:spLocks noGrp="1"/>
          </p:cNvSpPr>
          <p:nvPr>
            <p:ph type="sldNum" sz="quarter" idx="12"/>
          </p:nvPr>
        </p:nvSpPr>
        <p:spPr>
          <a:xfrm>
            <a:off x="28600" y="9394149"/>
            <a:ext cx="1600200" cy="527403"/>
          </a:xfrm>
        </p:spPr>
        <p:txBody>
          <a:bodyPr anchor="b"/>
          <a:lstStyle/>
          <a:p>
            <a:pPr algn="l"/>
            <a:fld id="{90561DD1-5A82-48CA-A638-6B472BE11BEA}" type="slidenum">
              <a:rPr kumimoji="1" lang="ja-JP" altLang="en-US" smtClean="0">
                <a:solidFill>
                  <a:schemeClr val="tx1"/>
                </a:solidFill>
              </a:rPr>
              <a:pPr algn="l"/>
              <a:t>2</a:t>
            </a:fld>
            <a:endParaRPr kumimoji="1" lang="ja-JP" altLang="en-US" dirty="0">
              <a:solidFill>
                <a:schemeClr val="tx1"/>
              </a:solidFill>
            </a:endParaRPr>
          </a:p>
        </p:txBody>
      </p:sp>
      <p:pic>
        <p:nvPicPr>
          <p:cNvPr id="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97152" y="9043987"/>
            <a:ext cx="16573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テキスト ボックス 32"/>
          <p:cNvSpPr txBox="1"/>
          <p:nvPr/>
        </p:nvSpPr>
        <p:spPr>
          <a:xfrm>
            <a:off x="362085" y="9038872"/>
            <a:ext cx="4219043" cy="738664"/>
          </a:xfrm>
          <a:prstGeom prst="rect">
            <a:avLst/>
          </a:prstGeom>
          <a:noFill/>
        </p:spPr>
        <p:txBody>
          <a:bodyPr wrap="square" rtlCol="0">
            <a:spAutoFit/>
          </a:bodyPr>
          <a:lstStyle/>
          <a:p>
            <a:r>
              <a:rPr lang="ja-JP" altLang="en-US" sz="1050" dirty="0" smtClean="0"/>
              <a:t>滋賀労働局労働基準部健康安全課</a:t>
            </a:r>
            <a:r>
              <a:rPr lang="en-US" altLang="ja-JP" sz="1050" dirty="0" smtClean="0"/>
              <a:t>	</a:t>
            </a:r>
            <a:r>
              <a:rPr lang="en-US" altLang="zh-TW" sz="1050" dirty="0" smtClean="0"/>
              <a:t>TEL </a:t>
            </a:r>
            <a:r>
              <a:rPr lang="en-US" altLang="zh-TW" sz="1050" dirty="0"/>
              <a:t>077 (522) </a:t>
            </a:r>
            <a:r>
              <a:rPr lang="en-US" altLang="zh-TW" sz="1050" dirty="0" smtClean="0"/>
              <a:t>6650</a:t>
            </a:r>
          </a:p>
          <a:p>
            <a:r>
              <a:rPr lang="ja-JP" altLang="en-US" sz="1050" dirty="0" smtClean="0"/>
              <a:t>大津</a:t>
            </a:r>
            <a:r>
              <a:rPr lang="ja-JP" altLang="en-US" sz="1050" dirty="0"/>
              <a:t>労働基準監督署</a:t>
            </a:r>
            <a:r>
              <a:rPr lang="zh-TW" altLang="en-US" sz="1050" dirty="0"/>
              <a:t>	</a:t>
            </a:r>
            <a:r>
              <a:rPr lang="en-US" altLang="zh-TW" sz="1050" dirty="0" smtClean="0"/>
              <a:t>	TEL </a:t>
            </a:r>
            <a:r>
              <a:rPr lang="en-US" altLang="zh-TW" sz="1050" dirty="0"/>
              <a:t>077 (522) 6641</a:t>
            </a:r>
          </a:p>
          <a:p>
            <a:r>
              <a:rPr lang="ja-JP" altLang="en-US" sz="1050" dirty="0" smtClean="0"/>
              <a:t>彦根労働基準監督署</a:t>
            </a:r>
            <a:r>
              <a:rPr lang="zh-TW" altLang="en-US" sz="1050" dirty="0"/>
              <a:t>		</a:t>
            </a:r>
            <a:r>
              <a:rPr lang="en-US" altLang="zh-TW" sz="1050" dirty="0"/>
              <a:t>TEL 0749 (22) </a:t>
            </a:r>
            <a:r>
              <a:rPr lang="en-US" altLang="zh-TW" sz="1050" dirty="0" smtClean="0"/>
              <a:t>0654</a:t>
            </a:r>
          </a:p>
          <a:p>
            <a:r>
              <a:rPr lang="ja-JP" altLang="en-US" sz="1050" dirty="0" smtClean="0"/>
              <a:t>東近江労働基準監督署</a:t>
            </a:r>
            <a:r>
              <a:rPr lang="zh-TW" altLang="en-US" sz="1050" dirty="0"/>
              <a:t>	</a:t>
            </a:r>
            <a:r>
              <a:rPr lang="en-US" altLang="zh-TW" sz="1050" dirty="0" smtClean="0"/>
              <a:t>	TEL </a:t>
            </a:r>
            <a:r>
              <a:rPr lang="en-US" altLang="zh-TW" sz="1050" dirty="0"/>
              <a:t>0748 (22) </a:t>
            </a:r>
            <a:r>
              <a:rPr lang="en-US" altLang="zh-TW" sz="1050" dirty="0" smtClean="0"/>
              <a:t>0394</a:t>
            </a:r>
          </a:p>
        </p:txBody>
      </p:sp>
      <p:cxnSp>
        <p:nvCxnSpPr>
          <p:cNvPr id="34" name="直線コネクタ 33"/>
          <p:cNvCxnSpPr/>
          <p:nvPr/>
        </p:nvCxnSpPr>
        <p:spPr>
          <a:xfrm>
            <a:off x="260648" y="8913440"/>
            <a:ext cx="63378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4941168" y="9603323"/>
            <a:ext cx="1712328" cy="246221"/>
          </a:xfrm>
          <a:prstGeom prst="rect">
            <a:avLst/>
          </a:prstGeom>
          <a:noFill/>
        </p:spPr>
        <p:txBody>
          <a:bodyPr wrap="none" rtlCol="0">
            <a:spAutoFit/>
          </a:bodyPr>
          <a:lstStyle/>
          <a:p>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滋賀労働局</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2016.6</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更新）</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3212976" y="3152800"/>
            <a:ext cx="2672477" cy="510778"/>
          </a:xfrm>
          <a:prstGeom prst="roundRect">
            <a:avLst/>
          </a:prstGeom>
          <a:solidFill>
            <a:schemeClr val="bg1">
              <a:lumMod val="95000"/>
            </a:schemeClr>
          </a:solidFill>
          <a:ln>
            <a:solidFill>
              <a:schemeClr val="tx1"/>
            </a:solidFill>
            <a:prstDash val="dash"/>
          </a:ln>
        </p:spPr>
        <p:txBody>
          <a:bodyPr wrap="none" rtlCol="0">
            <a:spAutoFit/>
          </a:bodyPr>
          <a:lstStyle/>
          <a:p>
            <a:pPr algn="ctr"/>
            <a:r>
              <a:rPr kumimoji="1" lang="ja-JP" altLang="en-US" sz="1200" dirty="0" smtClean="0">
                <a:latin typeface="HGS創英角ﾎﾟｯﾌﾟ体" panose="040B0A00000000000000" pitchFamily="50" charset="-128"/>
                <a:ea typeface="HGS創英角ﾎﾟｯﾌﾟ体" panose="040B0A00000000000000" pitchFamily="50" charset="-128"/>
              </a:rPr>
              <a:t>腰痛予防のための「美しい」姿勢を</a:t>
            </a:r>
            <a:endParaRPr kumimoji="1" lang="en-US" altLang="ja-JP" sz="1200" dirty="0" smtClean="0">
              <a:latin typeface="HGS創英角ﾎﾟｯﾌﾟ体" panose="040B0A00000000000000" pitchFamily="50" charset="-128"/>
              <a:ea typeface="HGS創英角ﾎﾟｯﾌﾟ体" panose="040B0A00000000000000" pitchFamily="50" charset="-128"/>
            </a:endParaRPr>
          </a:p>
          <a:p>
            <a:pPr algn="ctr"/>
            <a:r>
              <a:rPr kumimoji="1" lang="ja-JP" altLang="en-US" sz="1200" dirty="0" smtClean="0">
                <a:latin typeface="HGS創英角ﾎﾟｯﾌﾟ体" panose="040B0A00000000000000" pitchFamily="50" charset="-128"/>
                <a:ea typeface="HGS創英角ﾎﾟｯﾌﾟ体" panose="040B0A00000000000000" pitchFamily="50" charset="-128"/>
              </a:rPr>
              <a:t>保てる</a:t>
            </a:r>
            <a:r>
              <a:rPr lang="ja-JP" altLang="en-US" sz="1200" dirty="0" smtClean="0">
                <a:latin typeface="HGS創英角ﾎﾟｯﾌﾟ体" panose="040B0A00000000000000" pitchFamily="50" charset="-128"/>
                <a:ea typeface="HGS創英角ﾎﾟｯﾌﾟ体" panose="040B0A00000000000000" pitchFamily="50" charset="-128"/>
              </a:rPr>
              <a:t>作業環境に！</a:t>
            </a:r>
            <a:endParaRPr lang="en-US" altLang="ja-JP" sz="1200" dirty="0" smtClean="0">
              <a:latin typeface="HGS創英角ﾎﾟｯﾌﾟ体" panose="040B0A00000000000000" pitchFamily="50" charset="-128"/>
              <a:ea typeface="HGS創英角ﾎﾟｯﾌﾟ体" panose="040B0A00000000000000" pitchFamily="50" charset="-128"/>
            </a:endParaRPr>
          </a:p>
        </p:txBody>
      </p:sp>
      <p:sp>
        <p:nvSpPr>
          <p:cNvPr id="37" name="正方形/長方形 36"/>
          <p:cNvSpPr/>
          <p:nvPr/>
        </p:nvSpPr>
        <p:spPr>
          <a:xfrm>
            <a:off x="307005" y="1845886"/>
            <a:ext cx="3166913" cy="1169551"/>
          </a:xfrm>
          <a:prstGeom prst="rect">
            <a:avLst/>
          </a:prstGeom>
        </p:spPr>
        <p:txBody>
          <a:bodyPr wrap="square">
            <a:spAutoFit/>
          </a:bodyPr>
          <a:lstStyle/>
          <a:p>
            <a:pPr marL="180000" indent="-457200">
              <a:spcBef>
                <a:spcPts val="6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床面が硬い場合は、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立っているだけでも腰に負担がかかるので、</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クッション性のある靴やマット</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を利用して、負担を減らすようにする。</a:t>
            </a:r>
          </a:p>
        </p:txBody>
      </p:sp>
    </p:spTree>
    <p:extLst>
      <p:ext uri="{BB962C8B-B14F-4D97-AF65-F5344CB8AC3E}">
        <p14:creationId xmlns:p14="http://schemas.microsoft.com/office/powerpoint/2010/main" val="11483794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666</Words>
  <Application>Microsoft Office PowerPoint</Application>
  <PresentationFormat>A4 210 x 297 mm</PresentationFormat>
  <Paragraphs>79</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滋賀労働局</dc:creator>
  <cp:lastModifiedBy>小林　弦太</cp:lastModifiedBy>
  <cp:revision>76</cp:revision>
  <cp:lastPrinted>2016-06-21T00:24:16Z</cp:lastPrinted>
  <dcterms:created xsi:type="dcterms:W3CDTF">2015-01-16T00:04:30Z</dcterms:created>
  <dcterms:modified xsi:type="dcterms:W3CDTF">2016-06-21T00:28:18Z</dcterms:modified>
</cp:coreProperties>
</file>