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6" y="179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905074365704287E-2"/>
          <c:y val="5.0925925925925923E-2"/>
          <c:w val="0.89080468066491691"/>
          <c:h val="0.88923934837433649"/>
        </c:manualLayout>
      </c:layout>
      <c:barChart>
        <c:barDir val="bar"/>
        <c:grouping val="clustered"/>
        <c:varyColors val="0"/>
        <c:ser>
          <c:idx val="0"/>
          <c:order val="0"/>
          <c:tx>
            <c:strRef>
              <c:f>記入済!$U$259</c:f>
              <c:strCache>
                <c:ptCount val="1"/>
                <c:pt idx="0">
                  <c:v>５年前</c:v>
                </c:pt>
              </c:strCache>
            </c:strRef>
          </c:tx>
          <c:spPr>
            <a:pattFill prst="ltVert">
              <a:fgClr>
                <a:schemeClr val="accent1"/>
              </a:fgClr>
              <a:bgClr>
                <a:schemeClr val="bg1"/>
              </a:bgClr>
            </a:pattFill>
            <a:ln>
              <a:solidFill>
                <a:schemeClr val="tx2"/>
              </a:solidFill>
            </a:ln>
          </c:spPr>
          <c:invertIfNegative val="0"/>
          <c:dLbls>
            <c:dLbl>
              <c:idx val="0"/>
              <c:layout>
                <c:manualLayout>
                  <c:x val="0"/>
                  <c:y val="1.7730446946872879E-2"/>
                </c:manualLayout>
              </c:layout>
              <c:showLegendKey val="0"/>
              <c:showVal val="1"/>
              <c:showCatName val="0"/>
              <c:showSerName val="0"/>
              <c:showPercent val="0"/>
              <c:showBubbleSize val="0"/>
            </c:dLbl>
            <c:dLbl>
              <c:idx val="1"/>
              <c:layout>
                <c:manualLayout>
                  <c:x val="0"/>
                  <c:y val="2.21630586835911E-2"/>
                </c:manualLayout>
              </c:layout>
              <c:showLegendKey val="0"/>
              <c:showVal val="1"/>
              <c:showCatName val="0"/>
              <c:showSerName val="0"/>
              <c:showPercent val="0"/>
              <c:showBubbleSize val="0"/>
            </c:dLbl>
            <c:dLbl>
              <c:idx val="2"/>
              <c:layout>
                <c:manualLayout>
                  <c:x val="3.9351828899487368E-3"/>
                  <c:y val="8.8652234734364396E-3"/>
                </c:manualLayout>
              </c:layout>
              <c:showLegendKey val="0"/>
              <c:showVal val="1"/>
              <c:showCatName val="0"/>
              <c:showSerName val="0"/>
              <c:showPercent val="0"/>
              <c:showBubbleSize val="0"/>
            </c:dLbl>
            <c:dLbl>
              <c:idx val="3"/>
              <c:layout>
                <c:manualLayout>
                  <c:x val="7.8703657798974737E-3"/>
                  <c:y val="4.4340078349030133E-3"/>
                </c:manualLayout>
              </c:layout>
              <c:showLegendKey val="0"/>
              <c:showVal val="1"/>
              <c:showCatName val="0"/>
              <c:showSerName val="0"/>
              <c:showPercent val="0"/>
              <c:showBubbleSize val="0"/>
            </c:dLbl>
            <c:dLbl>
              <c:idx val="4"/>
              <c:layout>
                <c:manualLayout>
                  <c:x val="3.9351828899487372E-2"/>
                  <c:y val="-4.4322627121720221E-3"/>
                </c:manualLayout>
              </c:layout>
              <c:showLegendKey val="0"/>
              <c:showVal val="1"/>
              <c:showCatName val="0"/>
              <c:showSerName val="0"/>
              <c:showPercent val="0"/>
              <c:showBubbleSize val="0"/>
            </c:dLbl>
            <c:dLbl>
              <c:idx val="5"/>
              <c:layout>
                <c:manualLayout>
                  <c:x val="0"/>
                  <c:y val="-4.4319136876258235E-3"/>
                </c:manualLayout>
              </c:layout>
              <c:showLegendKey val="0"/>
              <c:showVal val="1"/>
              <c:showCatName val="0"/>
              <c:showSerName val="0"/>
              <c:showPercent val="0"/>
              <c:showBubbleSize val="0"/>
            </c:dLbl>
            <c:dLbl>
              <c:idx val="6"/>
              <c:layout>
                <c:manualLayout>
                  <c:x val="0"/>
                  <c:y val="4.433309785810616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記入済!$V$259:$AC$259</c:f>
              <c:numCache>
                <c:formatCode>0.0%</c:formatCode>
                <c:ptCount val="8"/>
                <c:pt idx="0">
                  <c:v>4.5045045045045043E-2</c:v>
                </c:pt>
                <c:pt idx="1">
                  <c:v>0.46846846846846846</c:v>
                </c:pt>
                <c:pt idx="2">
                  <c:v>0.1981981981981982</c:v>
                </c:pt>
                <c:pt idx="3">
                  <c:v>9.0090090090090086E-2</c:v>
                </c:pt>
                <c:pt idx="4">
                  <c:v>7.2072072072072071E-2</c:v>
                </c:pt>
                <c:pt idx="5">
                  <c:v>2.2522522522522521E-2</c:v>
                </c:pt>
                <c:pt idx="6">
                  <c:v>1.3513513513513514E-2</c:v>
                </c:pt>
                <c:pt idx="7">
                  <c:v>9.0090090090090086E-2</c:v>
                </c:pt>
              </c:numCache>
            </c:numRef>
          </c:val>
        </c:ser>
        <c:ser>
          <c:idx val="1"/>
          <c:order val="1"/>
          <c:tx>
            <c:strRef>
              <c:f>記入済!$U$260</c:f>
              <c:strCache>
                <c:ptCount val="1"/>
                <c:pt idx="0">
                  <c:v>現在</c:v>
                </c:pt>
              </c:strCache>
            </c:strRef>
          </c:tx>
          <c:invertIfNegative val="0"/>
          <c:dLbls>
            <c:dLbl>
              <c:idx val="4"/>
              <c:layout>
                <c:manualLayout>
                  <c:x val="-3.9351828899487368E-3"/>
                  <c:y val="4.4354039330878874E-3"/>
                </c:manualLayout>
              </c:layout>
              <c:showLegendKey val="0"/>
              <c:showVal val="1"/>
              <c:showCatName val="0"/>
              <c:showSerName val="0"/>
              <c:showPercent val="0"/>
              <c:showBubbleSize val="0"/>
            </c:dLbl>
            <c:dLbl>
              <c:idx val="5"/>
              <c:layout>
                <c:manualLayout>
                  <c:x val="6.6898109129128538E-2"/>
                  <c:y val="-4.4326117367182198E-3"/>
                </c:manualLayout>
              </c:layout>
              <c:showLegendKey val="0"/>
              <c:showVal val="1"/>
              <c:showCatName val="0"/>
              <c:showSerName val="0"/>
              <c:showPercent val="0"/>
              <c:showBubbleSize val="0"/>
            </c:dLbl>
            <c:dLbl>
              <c:idx val="6"/>
              <c:layout>
                <c:manualLayout>
                  <c:x val="5.9027743349231061E-2"/>
                  <c:y val="0"/>
                </c:manualLayout>
              </c:layout>
              <c:showLegendKey val="0"/>
              <c:showVal val="1"/>
              <c:showCatName val="0"/>
              <c:showSerName val="0"/>
              <c:showPercent val="0"/>
              <c:showBubbleSize val="0"/>
            </c:dLbl>
            <c:dLbl>
              <c:idx val="7"/>
              <c:layout>
                <c:manualLayout>
                  <c:x val="1.9675914449743686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記入済!$V$260:$AC$260</c:f>
              <c:numCache>
                <c:formatCode>0.0%</c:formatCode>
                <c:ptCount val="8"/>
                <c:pt idx="0">
                  <c:v>8.7866108786610872E-2</c:v>
                </c:pt>
                <c:pt idx="1">
                  <c:v>0.51882845188284521</c:v>
                </c:pt>
                <c:pt idx="2">
                  <c:v>0.23430962343096234</c:v>
                </c:pt>
                <c:pt idx="3">
                  <c:v>6.6945606694560664E-2</c:v>
                </c:pt>
                <c:pt idx="4">
                  <c:v>2.5104602510460251E-2</c:v>
                </c:pt>
                <c:pt idx="5">
                  <c:v>2.5104602510460251E-2</c:v>
                </c:pt>
                <c:pt idx="6">
                  <c:v>2.5104602510460251E-2</c:v>
                </c:pt>
                <c:pt idx="7">
                  <c:v>1.6736401673640166E-2</c:v>
                </c:pt>
              </c:numCache>
            </c:numRef>
          </c:val>
        </c:ser>
        <c:ser>
          <c:idx val="2"/>
          <c:order val="2"/>
          <c:tx>
            <c:strRef>
              <c:f>記入済!$U$261</c:f>
              <c:strCache>
                <c:ptCount val="1"/>
                <c:pt idx="0">
                  <c:v>今後</c:v>
                </c:pt>
              </c:strCache>
            </c:strRef>
          </c:tx>
          <c:spPr>
            <a:pattFill prst="ltDnDiag">
              <a:fgClr>
                <a:schemeClr val="accent3">
                  <a:lumMod val="50000"/>
                </a:schemeClr>
              </a:fgClr>
              <a:bgClr>
                <a:schemeClr val="bg1"/>
              </a:bgClr>
            </a:pattFill>
            <a:ln>
              <a:solidFill>
                <a:schemeClr val="accent3">
                  <a:lumMod val="75000"/>
                </a:schemeClr>
              </a:solidFill>
            </a:ln>
          </c:spPr>
          <c:invertIfNegative val="0"/>
          <c:dLbls>
            <c:dLbl>
              <c:idx val="1"/>
              <c:layout>
                <c:manualLayout>
                  <c:x val="0"/>
                  <c:y val="-2.21630586835911E-2"/>
                </c:manualLayout>
              </c:layout>
              <c:showLegendKey val="0"/>
              <c:showVal val="1"/>
              <c:showCatName val="0"/>
              <c:showSerName val="0"/>
              <c:showPercent val="0"/>
              <c:showBubbleSize val="0"/>
            </c:dLbl>
            <c:dLbl>
              <c:idx val="2"/>
              <c:layout>
                <c:manualLayout>
                  <c:x val="0"/>
                  <c:y val="-2.21630586835911E-2"/>
                </c:manualLayout>
              </c:layout>
              <c:showLegendKey val="0"/>
              <c:showVal val="1"/>
              <c:showCatName val="0"/>
              <c:showSerName val="0"/>
              <c:showPercent val="0"/>
              <c:showBubbleSize val="0"/>
            </c:dLbl>
            <c:dLbl>
              <c:idx val="3"/>
              <c:layout>
                <c:manualLayout>
                  <c:x val="-3.9351828899487551E-3"/>
                  <c:y val="-1.7730446946872879E-2"/>
                </c:manualLayout>
              </c:layout>
              <c:showLegendKey val="0"/>
              <c:showVal val="1"/>
              <c:showCatName val="0"/>
              <c:showSerName val="0"/>
              <c:showPercent val="0"/>
              <c:showBubbleSize val="0"/>
            </c:dLbl>
            <c:dLbl>
              <c:idx val="4"/>
              <c:layout>
                <c:manualLayout>
                  <c:x val="4.7222194679384863E-2"/>
                  <c:y val="4.4336588103568147E-3"/>
                </c:manualLayout>
              </c:layout>
              <c:showLegendKey val="0"/>
              <c:showVal val="1"/>
              <c:showCatName val="0"/>
              <c:showSerName val="0"/>
              <c:showPercent val="0"/>
              <c:showBubbleSize val="0"/>
            </c:dLbl>
            <c:dLbl>
              <c:idx val="5"/>
              <c:layout>
                <c:manualLayout>
                  <c:x val="9.0180232791580639E-18"/>
                  <c:y val="-4.4326117367182198E-3"/>
                </c:manualLayout>
              </c:layout>
              <c:showLegendKey val="0"/>
              <c:showVal val="1"/>
              <c:showCatName val="0"/>
              <c:showSerName val="0"/>
              <c:showPercent val="0"/>
              <c:showBubbleSize val="0"/>
            </c:dLbl>
            <c:dLbl>
              <c:idx val="7"/>
              <c:layout>
                <c:manualLayout>
                  <c:x val="-7.8709854937384204E-3"/>
                  <c:y val="-8.864525424344044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記入済!$V$261:$AC$261</c:f>
              <c:numCache>
                <c:formatCode>0.0%</c:formatCode>
                <c:ptCount val="8"/>
                <c:pt idx="0">
                  <c:v>0.18571428571428572</c:v>
                </c:pt>
                <c:pt idx="1">
                  <c:v>0.52380952380952384</c:v>
                </c:pt>
                <c:pt idx="2">
                  <c:v>0.18571428571428572</c:v>
                </c:pt>
                <c:pt idx="3">
                  <c:v>4.2857142857142858E-2</c:v>
                </c:pt>
                <c:pt idx="4">
                  <c:v>3.3333333333333333E-2</c:v>
                </c:pt>
                <c:pt idx="5">
                  <c:v>9.5238095238095247E-3</c:v>
                </c:pt>
                <c:pt idx="6">
                  <c:v>1.4285714285714285E-2</c:v>
                </c:pt>
                <c:pt idx="7">
                  <c:v>4.7619047619047623E-3</c:v>
                </c:pt>
              </c:numCache>
            </c:numRef>
          </c:val>
        </c:ser>
        <c:dLbls>
          <c:showLegendKey val="0"/>
          <c:showVal val="0"/>
          <c:showCatName val="0"/>
          <c:showSerName val="0"/>
          <c:showPercent val="0"/>
          <c:showBubbleSize val="0"/>
        </c:dLbls>
        <c:gapWidth val="150"/>
        <c:axId val="127818368"/>
        <c:axId val="127852928"/>
      </c:barChart>
      <c:catAx>
        <c:axId val="127818368"/>
        <c:scaling>
          <c:orientation val="maxMin"/>
        </c:scaling>
        <c:delete val="1"/>
        <c:axPos val="l"/>
        <c:majorTickMark val="out"/>
        <c:minorTickMark val="none"/>
        <c:tickLblPos val="nextTo"/>
        <c:crossAx val="127852928"/>
        <c:crosses val="autoZero"/>
        <c:auto val="1"/>
        <c:lblAlgn val="ctr"/>
        <c:lblOffset val="100"/>
        <c:noMultiLvlLbl val="0"/>
      </c:catAx>
      <c:valAx>
        <c:axId val="127852928"/>
        <c:scaling>
          <c:orientation val="minMax"/>
        </c:scaling>
        <c:delete val="0"/>
        <c:axPos val="t"/>
        <c:majorGridlines/>
        <c:numFmt formatCode="0%" sourceLinked="0"/>
        <c:majorTickMark val="out"/>
        <c:minorTickMark val="none"/>
        <c:tickLblPos val="nextTo"/>
        <c:crossAx val="127818368"/>
        <c:crosses val="autoZero"/>
        <c:crossBetween val="between"/>
      </c:valAx>
    </c:plotArea>
    <c:legend>
      <c:legendPos val="r"/>
      <c:layout>
        <c:manualLayout>
          <c:xMode val="edge"/>
          <c:yMode val="edge"/>
          <c:x val="0.46716787056408832"/>
          <c:y val="0.49686296737876984"/>
          <c:w val="0.24340035745094346"/>
          <c:h val="0.308775384555245"/>
        </c:manualLayout>
      </c:layout>
      <c:overlay val="0"/>
      <c:spPr>
        <a:solidFill>
          <a:schemeClr val="bg1"/>
        </a:solidFill>
        <a:ln>
          <a:solidFill>
            <a:sysClr val="windowText" lastClr="000000"/>
          </a:solidFill>
        </a:ln>
      </c:spPr>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308459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253339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110551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31486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228839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175537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196903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196394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141743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316091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33738E-D978-407C-A9C2-2BF881DEBE5F}" type="datetimeFigureOut">
              <a:rPr kumimoji="1" lang="ja-JP" altLang="en-US" smtClean="0"/>
              <a:t>2015/12/24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198958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833738E-D978-407C-A9C2-2BF881DEBE5F}" type="datetimeFigureOut">
              <a:rPr kumimoji="1" lang="ja-JP" altLang="en-US" smtClean="0"/>
              <a:t>2015/12/24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C17DD73-9FC1-4DC8-9B31-62EA80A803DB}" type="slidenum">
              <a:rPr kumimoji="1" lang="ja-JP" altLang="en-US" smtClean="0"/>
              <a:t>‹#›</a:t>
            </a:fld>
            <a:endParaRPr kumimoji="1" lang="ja-JP" altLang="en-US"/>
          </a:p>
        </p:txBody>
      </p:sp>
    </p:spTree>
    <p:extLst>
      <p:ext uri="{BB962C8B-B14F-4D97-AF65-F5344CB8AC3E}">
        <p14:creationId xmlns:p14="http://schemas.microsoft.com/office/powerpoint/2010/main" val="181201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iga-roudoukyoku.jsite.mhlw.go.jp/jirei_toukei.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hyperlink" Target="http://www.pref.shiga.lg.jp/e/kenko-t/kenkopj.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TEL:050-3537-0777" TargetMode="External"/><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mhlw.go.jp/bunya/roudoukijun/jigyousya/kitsuenboush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6976" y="356682"/>
            <a:ext cx="6264696" cy="707886"/>
          </a:xfrm>
          <a:prstGeom prst="rect">
            <a:avLst/>
          </a:prstGeom>
          <a:noFill/>
          <a:ln w="28575">
            <a:solidFill>
              <a:schemeClr val="accent1"/>
            </a:solidFill>
          </a:ln>
        </p:spPr>
        <p:txBody>
          <a:bodyPr wrap="square" rtlCol="0">
            <a:spAutoFit/>
          </a:bodyPr>
          <a:lstStyle/>
          <a:p>
            <a:pPr algn="ctr"/>
            <a:r>
              <a:rPr kumimoji="1" lang="ja-JP" altLang="en-US" sz="2400" dirty="0" smtClean="0">
                <a:latin typeface="HG丸ｺﾞｼｯｸM-PRO" panose="020F0600000000000000" pitchFamily="50" charset="-128"/>
                <a:ea typeface="HG丸ｺﾞｼｯｸM-PRO" panose="020F0600000000000000" pitchFamily="50" charset="-128"/>
              </a:rPr>
              <a:t>受動喫煙防止の対応事例を紹介します</a:t>
            </a:r>
            <a:endParaRPr kumimoji="1" lang="en-US" altLang="ja-JP" sz="2400" dirty="0" smtClean="0">
              <a:latin typeface="HG丸ｺﾞｼｯｸM-PRO" panose="020F0600000000000000" pitchFamily="50" charset="-128"/>
              <a:ea typeface="HG丸ｺﾞｼｯｸM-PRO" panose="020F0600000000000000" pitchFamily="50" charset="-128"/>
            </a:endParaRPr>
          </a:p>
          <a:p>
            <a:pPr algn="ctr"/>
            <a:r>
              <a:rPr lang="ja-JP" altLang="en-US" sz="1600" dirty="0" smtClean="0">
                <a:latin typeface="HG丸ｺﾞｼｯｸM-PRO" panose="020F0600000000000000" pitchFamily="50" charset="-128"/>
                <a:ea typeface="HG丸ｺﾞｼｯｸM-PRO" panose="020F0600000000000000" pitchFamily="50" charset="-128"/>
              </a:rPr>
              <a:t>～　職場での受動喫煙の防止に努めましょう～</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26976" y="56456"/>
            <a:ext cx="3954929"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総務部門、安全衛生・産業保健スタッフの方へ</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27163" y="1136576"/>
            <a:ext cx="6342197" cy="1685077"/>
          </a:xfrm>
          <a:prstGeom prst="rect">
            <a:avLst/>
          </a:prstGeom>
          <a:noFill/>
        </p:spPr>
        <p:txBody>
          <a:bodyPr wrap="square" rtlCol="0">
            <a:spAutoFit/>
          </a:bodyPr>
          <a:lstStyle/>
          <a:p>
            <a:pPr>
              <a:spcBef>
                <a:spcPts val="300"/>
              </a:spcBef>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受動喫煙の防止は、労働安全衛生法の快適職場の形成（努力義務）の一環として、労働者の受動喫煙防止の指導啓発が行われてきたほか、</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2003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）年に制定された健康増進法により、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多数の人が利用する施設の管理者の努力義務が定められました。</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今回</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労働安全衛生法が改正され、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）年６月１日から、</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労働者への受動喫煙の防止が事業主の努力義務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となりました。</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このリーフレットでは、</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受動喫煙防止を工夫して進めている事例などを紹介</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300"/>
              </a:spcBef>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各事業者・事業場の実情に応じて最も効果的な受動喫煙の防止措置に努め、</a:t>
            </a:r>
            <a:r>
              <a:rPr lang="ja-JP" altLang="en-US" sz="1200" smtClean="0">
                <a:latin typeface="メイリオ" panose="020B0604030504040204" pitchFamily="50" charset="-128"/>
                <a:ea typeface="メイリオ" panose="020B0604030504040204" pitchFamily="50" charset="-128"/>
                <a:cs typeface="メイリオ" panose="020B0604030504040204" pitchFamily="50" charset="-128"/>
              </a:rPr>
              <a:t>空間分煙、そして全面禁煙を目指していきましょう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図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657" y="8786748"/>
            <a:ext cx="936104" cy="846772"/>
          </a:xfrm>
          <a:prstGeom prst="rect">
            <a:avLst/>
          </a:prstGeom>
          <a:noFill/>
          <a:ln>
            <a:noFill/>
          </a:ln>
        </p:spPr>
      </p:pic>
      <p:sp>
        <p:nvSpPr>
          <p:cNvPr id="13" name="テキスト ボックス 2"/>
          <p:cNvSpPr txBox="1">
            <a:spLocks noChangeArrowheads="1"/>
          </p:cNvSpPr>
          <p:nvPr/>
        </p:nvSpPr>
        <p:spPr bwMode="auto">
          <a:xfrm>
            <a:off x="1340768" y="8730322"/>
            <a:ext cx="4968552" cy="720710"/>
          </a:xfrm>
          <a:prstGeom prst="rect">
            <a:avLst/>
          </a:prstGeom>
          <a:noFill/>
          <a:ln w="9525">
            <a:noFill/>
            <a:miter lim="800000"/>
            <a:headEnd/>
            <a:tailEnd/>
          </a:ln>
        </p:spPr>
        <p:txBody>
          <a:bodyPr rot="0" vert="horz" wrap="square" lIns="91440" tIns="45720" rIns="91440" bIns="45720" anchor="t" anchorCtr="0">
            <a:spAutoFit/>
          </a:bodyPr>
          <a:lstStyle/>
          <a:p>
            <a:pPr algn="l">
              <a:lnSpc>
                <a:spcPts val="1100"/>
              </a:lnSpc>
              <a:spcAft>
                <a:spcPts val="0"/>
              </a:spcAft>
            </a:pPr>
            <a:r>
              <a:rPr lang="ja-JP" altLang="en-US"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厚生労働省</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l">
              <a:lnSpc>
                <a:spcPts val="2300"/>
              </a:lnSpc>
              <a:spcAft>
                <a:spcPts val="0"/>
              </a:spcAft>
            </a:pPr>
            <a:r>
              <a:rPr lang="ja-JP" sz="16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滋賀</a:t>
            </a:r>
            <a:r>
              <a:rPr lang="ja-JP" sz="16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労働局、大津・彦根・東近江 労働基準監督署</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nSpc>
                <a:spcPts val="1400"/>
              </a:lnSpc>
              <a:spcAft>
                <a:spcPts val="0"/>
              </a:spcAft>
            </a:pP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働きやすい滋賀をめざして～</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cxnSp>
        <p:nvCxnSpPr>
          <p:cNvPr id="14" name="直線コネクタ 13"/>
          <p:cNvCxnSpPr/>
          <p:nvPr/>
        </p:nvCxnSpPr>
        <p:spPr>
          <a:xfrm>
            <a:off x="216074" y="8667219"/>
            <a:ext cx="63812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2"/>
          <p:cNvSpPr txBox="1">
            <a:spLocks noChangeArrowheads="1"/>
          </p:cNvSpPr>
          <p:nvPr/>
        </p:nvSpPr>
        <p:spPr bwMode="auto">
          <a:xfrm>
            <a:off x="1340768" y="9438982"/>
            <a:ext cx="5400600" cy="338554"/>
          </a:xfrm>
          <a:prstGeom prst="rect">
            <a:avLst/>
          </a:prstGeom>
          <a:noFill/>
          <a:ln w="9525">
            <a:noFill/>
            <a:miter lim="800000"/>
            <a:headEnd/>
            <a:tailEnd/>
          </a:ln>
        </p:spPr>
        <p:txBody>
          <a:bodyPr rot="0" vert="horz" wrap="square" lIns="91440" tIns="45720" rIns="91440" bIns="45720" anchor="t" anchorCtr="0">
            <a:spAutoFit/>
          </a:bodyPr>
          <a:lstStyle/>
          <a:p>
            <a:pPr marL="72000" indent="-457200" algn="just">
              <a:spcAft>
                <a:spcPts val="0"/>
              </a:spcAft>
            </a:pPr>
            <a:r>
              <a:rPr lang="ja-JP" sz="800" kern="100" dirty="0" smtClean="0">
                <a:solidFill>
                  <a:srgbClr val="000000"/>
                </a:solidFill>
                <a:effectLst/>
                <a:latin typeface="Century"/>
                <a:ea typeface="メイリオ"/>
                <a:cs typeface="Times New Roman"/>
              </a:rPr>
              <a:t>※</a:t>
            </a:r>
            <a:r>
              <a:rPr lang="ja-JP" altLang="en-US" sz="800" kern="100" dirty="0" smtClean="0">
                <a:solidFill>
                  <a:srgbClr val="000000"/>
                </a:solidFill>
                <a:effectLst/>
                <a:latin typeface="Century"/>
                <a:ea typeface="メイリオ"/>
                <a:cs typeface="Times New Roman"/>
              </a:rPr>
              <a:t>このリーフレットや</a:t>
            </a:r>
            <a:r>
              <a:rPr lang="ja-JP" sz="800" kern="100" dirty="0" smtClean="0">
                <a:solidFill>
                  <a:srgbClr val="000000"/>
                </a:solidFill>
                <a:effectLst/>
                <a:latin typeface="Century"/>
                <a:ea typeface="メイリオ"/>
                <a:cs typeface="Times New Roman"/>
              </a:rPr>
              <a:t>ゼロ</a:t>
            </a:r>
            <a:r>
              <a:rPr lang="ja-JP" sz="800" kern="100" dirty="0">
                <a:solidFill>
                  <a:srgbClr val="000000"/>
                </a:solidFill>
                <a:effectLst/>
                <a:latin typeface="Century"/>
                <a:ea typeface="メイリオ"/>
                <a:cs typeface="Times New Roman"/>
              </a:rPr>
              <a:t>災ロゴマークは 滋賀労働局ＨＰからダウンロードし どなたでもお使い</a:t>
            </a:r>
            <a:r>
              <a:rPr lang="ja-JP" sz="800" kern="100" dirty="0" smtClean="0">
                <a:solidFill>
                  <a:srgbClr val="000000"/>
                </a:solidFill>
                <a:effectLst/>
                <a:latin typeface="Century"/>
                <a:ea typeface="メイリオ"/>
                <a:cs typeface="Times New Roman"/>
              </a:rPr>
              <a:t>いただけます</a:t>
            </a:r>
            <a:r>
              <a:rPr lang="ja-JP" altLang="en-US" sz="800" kern="100" dirty="0" smtClean="0">
                <a:solidFill>
                  <a:srgbClr val="000000"/>
                </a:solidFill>
                <a:effectLst/>
                <a:latin typeface="Century"/>
                <a:ea typeface="メイリオ"/>
                <a:cs typeface="Times New Roman"/>
              </a:rPr>
              <a:t>。</a:t>
            </a:r>
            <a:r>
              <a:rPr lang="en-US" sz="800" kern="100" dirty="0" smtClean="0">
                <a:solidFill>
                  <a:srgbClr val="000000"/>
                </a:solidFill>
                <a:latin typeface="メイリオ"/>
                <a:ea typeface="ＭＳ 明朝"/>
                <a:cs typeface="Times New Roman"/>
                <a:hlinkClick r:id="rId3"/>
              </a:rPr>
              <a:t>http</a:t>
            </a:r>
            <a:r>
              <a:rPr lang="en-US" sz="800" kern="100" dirty="0">
                <a:solidFill>
                  <a:srgbClr val="000000"/>
                </a:solidFill>
                <a:latin typeface="メイリオ"/>
                <a:ea typeface="ＭＳ 明朝"/>
                <a:cs typeface="Times New Roman"/>
                <a:hlinkClick r:id="rId3"/>
              </a:rPr>
              <a:t>://</a:t>
            </a:r>
            <a:r>
              <a:rPr lang="en-US" sz="800" kern="100" dirty="0" smtClean="0">
                <a:solidFill>
                  <a:srgbClr val="000000"/>
                </a:solidFill>
                <a:latin typeface="メイリオ"/>
                <a:ea typeface="ＭＳ 明朝"/>
                <a:cs typeface="Times New Roman"/>
                <a:hlinkClick r:id="rId3"/>
              </a:rPr>
              <a:t>shiga-roudoukyoku.jsite.mhlw.go.jp/jirei_toukei.html</a:t>
            </a:r>
            <a:endParaRPr lang="ja-JP" sz="1050" kern="100" dirty="0">
              <a:effectLst/>
              <a:latin typeface="Century"/>
              <a:ea typeface="ＭＳ 明朝"/>
              <a:cs typeface="Times New Roman"/>
            </a:endParaRPr>
          </a:p>
        </p:txBody>
      </p:sp>
      <p:sp>
        <p:nvSpPr>
          <p:cNvPr id="18" name="テキスト ボックス 17"/>
          <p:cNvSpPr txBox="1"/>
          <p:nvPr/>
        </p:nvSpPr>
        <p:spPr>
          <a:xfrm>
            <a:off x="620688" y="8153290"/>
            <a:ext cx="6048672" cy="400110"/>
          </a:xfrm>
          <a:prstGeom prst="rect">
            <a:avLst/>
          </a:prstGeom>
          <a:noFill/>
        </p:spPr>
        <p:txBody>
          <a:bodyPr wrap="square" rtlCol="0">
            <a:spAutoFit/>
          </a:bodyPr>
          <a:lstStyle/>
          <a:p>
            <a:pPr marL="144000" indent="-457200"/>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（参考）参天製薬</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株式会社</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の事例は、滋賀県「健康寿命をのばそう！プロジェクト健康資源の発掘事業」の表彰事例（平成</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年度）です。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www.pref.shiga.lg.jp/e/kenko-t/kenkopj.html</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188640" y="7079267"/>
            <a:ext cx="6268574" cy="754053"/>
          </a:xfrm>
          <a:prstGeom prst="rect">
            <a:avLst/>
          </a:prstGeom>
          <a:noFill/>
        </p:spPr>
        <p:txBody>
          <a:bodyPr wrap="square" rtlCol="0">
            <a:spAutoFit/>
          </a:bodyPr>
          <a:lstStyle/>
          <a:p>
            <a:pPr>
              <a:spcAft>
                <a:spcPts val="600"/>
              </a:spcAft>
            </a:pP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（全面禁煙や空間分煙を進めている例）</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世界禁煙デーにちなんで「工場内終日禁煙デー（任意）」を実施。（１日全面禁煙）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喫煙室を屋外とした。（屋内喫煙室の廃止）</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5901" y="7795428"/>
            <a:ext cx="2743059" cy="253916"/>
          </a:xfrm>
          <a:prstGeom prst="rect">
            <a:avLst/>
          </a:prstGeom>
          <a:noFill/>
        </p:spPr>
        <p:txBody>
          <a:bodyPr wrap="none" rtlCol="0">
            <a:spAutoFit/>
          </a:bodyPr>
          <a:lstStyle/>
          <a:p>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参天製薬株式会社（製造業・滋賀県）</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4624" y="2944713"/>
            <a:ext cx="3429000" cy="307777"/>
          </a:xfrm>
          <a:prstGeom prst="rect">
            <a:avLst/>
          </a:prstGeom>
        </p:spPr>
        <p:txBody>
          <a:bodyPr>
            <a:spAutoFit/>
          </a:bodyPr>
          <a:lstStyle/>
          <a:p>
            <a:pPr>
              <a:spcAft>
                <a:spcPts val="600"/>
              </a:spcAft>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（県内事業場の取組状況）</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60648" y="3278485"/>
            <a:ext cx="3211135" cy="2408352"/>
          </a:xfrm>
          <a:prstGeom prst="rect">
            <a:avLst/>
          </a:prstGeom>
          <a:noFill/>
          <a:ln>
            <a:noFill/>
          </a:ln>
        </p:spPr>
        <p:txBody>
          <a:bodyPr wrap="none" rtlCol="0">
            <a:spAutoFit/>
          </a:bodyPr>
          <a:lstStyle/>
          <a:p>
            <a:pPr>
              <a:spcAft>
                <a:spcPts val="900"/>
              </a:spcAft>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①すべて禁煙（屋外ふくむ）</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屋内を禁煙にし、屋内の喫煙室または屋外のみ喫煙可能</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喫煙スペースを屋内に設け、それ以外は禁煙</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900"/>
              </a:spcAft>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③空気清浄機など「有り」</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900"/>
              </a:spcAft>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④空気清浄機など「</a:t>
            </a:r>
            <a:r>
              <a:rPr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無し</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110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一部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の場所</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のみ禁煙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110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⑥</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一定</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の制限（禁煙タイム）</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110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⑦</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上記以外の何らかの対策</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110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⑧</a:t>
            </a:r>
            <a:r>
              <a:rPr lang="ja-JP" altLang="en-US" sz="1100" smtClean="0">
                <a:latin typeface="メイリオ" panose="020B0604030504040204" pitchFamily="50" charset="-128"/>
                <a:ea typeface="メイリオ" panose="020B0604030504040204" pitchFamily="50" charset="-128"/>
                <a:cs typeface="メイリオ" panose="020B0604030504040204" pitchFamily="50" charset="-128"/>
              </a:rPr>
              <a:t>取組</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無し</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53848" y="5680338"/>
            <a:ext cx="3119776" cy="784830"/>
          </a:xfrm>
          <a:prstGeom prst="rect">
            <a:avLst/>
          </a:prstGeom>
          <a:noFill/>
        </p:spPr>
        <p:txBody>
          <a:bodyPr wrap="square" rtlCol="0">
            <a:spAutoFit/>
          </a:bodyPr>
          <a:lstStyle/>
          <a:p>
            <a:pPr marL="108000" indent="-457200"/>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滋賀労働局「労働行政説明会」（</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H27.7.2</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と</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7.6</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実施）へ参加した</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270</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事業場へのアンケート（アンケート回答</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246</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事業所。有効回答：５年前</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222</a:t>
            </a:r>
            <a:r>
              <a:rPr lang="ja-JP" altLang="en-US" sz="900" dirty="0" err="1" smtClean="0">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現在</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239</a:t>
            </a:r>
            <a:r>
              <a:rPr lang="ja-JP" altLang="en-US" sz="900" dirty="0" err="1" smtClean="0">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今後</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210</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事業所）</a:t>
            </a:r>
            <a:endPar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08000" indent="-457200"/>
            <a:r>
              <a:rPr kumimoji="1"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a:t>
            </a:r>
            <a:r>
              <a:rPr kumimoji="1"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「今後」は、おおむね２年以内の予定を記入</a:t>
            </a:r>
            <a:endParaRPr kumimoji="1"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08000" indent="-457200"/>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単数回答。</a:t>
            </a:r>
            <a:endParaRPr kumimoji="1" lang="ja-JP" altLang="en-US" sz="900" dirty="0">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25" name="テキスト ボックス 24"/>
          <p:cNvSpPr txBox="1"/>
          <p:nvPr/>
        </p:nvSpPr>
        <p:spPr>
          <a:xfrm>
            <a:off x="3828839" y="5903312"/>
            <a:ext cx="2700987" cy="1123712"/>
          </a:xfrm>
          <a:prstGeom prst="wedgeRoundRectCallout">
            <a:avLst>
              <a:gd name="adj1" fmla="val 8928"/>
              <a:gd name="adj2" fmla="val -72452"/>
              <a:gd name="adj3" fmla="val 16667"/>
            </a:avLst>
          </a:prstGeom>
          <a:noFill/>
          <a:ln w="19050">
            <a:solidFill>
              <a:schemeClr val="tx1"/>
            </a:solidFill>
          </a:ln>
        </p:spPr>
        <p:txBody>
          <a:bodyPr wrap="none" rtlCol="0">
            <a:spAutoFit/>
          </a:bodyPr>
          <a:lstStyle/>
          <a:p>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8.8</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敷地内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全面</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禁煙（①）</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60.7</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が空間分煙以上（①＋②）</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に取り組んでいます！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何も取り組んでいないのは</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となっています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左中かっこ 1"/>
          <p:cNvSpPr/>
          <p:nvPr/>
        </p:nvSpPr>
        <p:spPr>
          <a:xfrm>
            <a:off x="365820" y="4009641"/>
            <a:ext cx="77688" cy="401012"/>
          </a:xfrm>
          <a:prstGeom prst="leftBrac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27" name="グラフ 26"/>
          <p:cNvGraphicFramePr>
            <a:graphicFrameLocks/>
          </p:cNvGraphicFramePr>
          <p:nvPr>
            <p:extLst>
              <p:ext uri="{D42A27DB-BD31-4B8C-83A1-F6EECF244321}">
                <p14:modId xmlns:p14="http://schemas.microsoft.com/office/powerpoint/2010/main" val="3775137196"/>
              </p:ext>
            </p:extLst>
          </p:nvPr>
        </p:nvGraphicFramePr>
        <p:xfrm>
          <a:off x="3475801" y="2944713"/>
          <a:ext cx="3227296" cy="286512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5987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152" y="8985448"/>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p:cNvSpPr txBox="1"/>
          <p:nvPr/>
        </p:nvSpPr>
        <p:spPr>
          <a:xfrm>
            <a:off x="362085" y="9046024"/>
            <a:ext cx="4003019" cy="738664"/>
          </a:xfrm>
          <a:prstGeom prst="rect">
            <a:avLst/>
          </a:prstGeom>
          <a:noFill/>
        </p:spPr>
        <p:txBody>
          <a:bodyPr wrap="none" rtlCol="0">
            <a:spAutoFit/>
          </a:bodyPr>
          <a:lstStyle/>
          <a:p>
            <a:r>
              <a:rPr lang="ja-JP" altLang="en-US" sz="1050" dirty="0" smtClean="0"/>
              <a:t>滋賀労働局 労働基準部 健康安全課</a:t>
            </a:r>
            <a:r>
              <a:rPr lang="en-US" altLang="ja-JP" sz="1050" dirty="0" smtClean="0"/>
              <a:t>	</a:t>
            </a:r>
            <a:r>
              <a:rPr lang="en-US" altLang="zh-TW" sz="1050" b="1" u="sng" dirty="0" smtClean="0"/>
              <a:t>TEL </a:t>
            </a:r>
            <a:r>
              <a:rPr lang="en-US" altLang="zh-TW" sz="1050" b="1" u="sng" dirty="0"/>
              <a:t>077 (522) </a:t>
            </a:r>
            <a:r>
              <a:rPr lang="en-US" altLang="zh-TW" sz="1050" b="1" u="sng"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endParaRPr lang="en-US" altLang="zh-TW" sz="1050" dirty="0"/>
          </a:p>
        </p:txBody>
      </p:sp>
      <p:cxnSp>
        <p:nvCxnSpPr>
          <p:cNvPr id="6" name="直線コネクタ 5"/>
          <p:cNvCxnSpPr/>
          <p:nvPr/>
        </p:nvCxnSpPr>
        <p:spPr>
          <a:xfrm>
            <a:off x="260648" y="8985448"/>
            <a:ext cx="6337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5086748" y="9603323"/>
            <a:ext cx="1720343"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2015.12</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更新</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355004" y="6875802"/>
            <a:ext cx="6192688" cy="1029526"/>
          </a:xfrm>
          <a:prstGeom prst="rect">
            <a:avLst/>
          </a:prstGeom>
          <a:noFill/>
          <a:ln w="1905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受動喫煙防止対策に関する出前講座、電話相談窓口など【無料】</a:t>
            </a:r>
            <a:endParaRPr lang="ja-JP"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企業の研修、団体の会合で専門家が講演します。（厚生労働省</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年度委託事業）</a:t>
            </a: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問合せ</a:t>
            </a:r>
            <a:r>
              <a:rPr lang="ja-JP"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（一社）日本労働安全衛生コンサルタント会　</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TEL:050-3537-0777</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4"/>
              </a:rPr>
              <a:t>http://www.mhlw.go.jp/bunya/roudoukijun/jigyousya/kitsuenboushi</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4"/>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33037" y="8011452"/>
            <a:ext cx="6304916"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このリーフレットの事例は、いずれも当該企業にご了解の上、掲載しております。</a:t>
            </a:r>
            <a:endParaRPr kumimoji="1" lang="en-US" altLang="ja-JP"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260648" y="4549908"/>
            <a:ext cx="6377305" cy="1308050"/>
          </a:xfrm>
          <a:prstGeom prst="rect">
            <a:avLst/>
          </a:prstGeom>
          <a:noFill/>
          <a:ln>
            <a:noFill/>
          </a:ln>
        </p:spPr>
        <p:txBody>
          <a:bodyPr wrap="square" rtlCol="0">
            <a:spAutoFit/>
          </a:bodyPr>
          <a:lstStyle/>
          <a:p>
            <a:pPr>
              <a:spcAft>
                <a:spcPts val="600"/>
              </a:spcAft>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（分煙の適切な方法の周知）</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分煙の方法として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2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・空気清浄機はガス成分（ＣＯなど）を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除去できないという問題点が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あること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2000" indent="-4572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・空気清浄機をやむを得ず使う場合は、適切</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に維持管理し、換気に特段の配慮を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するべきこと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を企業内に周知した。</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4612547" y="5614922"/>
            <a:ext cx="1935145" cy="253916"/>
          </a:xfrm>
          <a:prstGeom prst="rect">
            <a:avLst/>
          </a:prstGeom>
          <a:noFill/>
        </p:spPr>
        <p:txBody>
          <a:bodyPr wrap="non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Ｔ社（製造業・滋賀県）</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548679" y="8328323"/>
            <a:ext cx="6021491" cy="510778"/>
          </a:xfrm>
          <a:prstGeom prst="wedgeRoundRectCallout">
            <a:avLst>
              <a:gd name="adj1" fmla="val 6820"/>
              <a:gd name="adj2" fmla="val 98699"/>
              <a:gd name="adj3" fmla="val 16667"/>
            </a:avLst>
          </a:prstGeom>
          <a:solidFill>
            <a:schemeClr val="bg1">
              <a:lumMod val="95000"/>
            </a:schemeClr>
          </a:solidFill>
          <a:ln>
            <a:solidFill>
              <a:schemeClr val="tx1"/>
            </a:solidFill>
          </a:ln>
        </p:spPr>
        <p:txBody>
          <a:bodyPr wrap="square" rtlCol="0" anchor="ctr">
            <a:spAutoFit/>
          </a:bodyPr>
          <a:lstStyle/>
          <a:p>
            <a:pPr>
              <a:spcBef>
                <a:spcPts val="600"/>
              </a:spcBef>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工夫して空間分煙している事例、空間分煙までいかないけれど工夫している事例などがあれば、情報をお寄せ下さい！（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滋賀労働局健康安全課）</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325794" y="5961112"/>
            <a:ext cx="6271558" cy="830997"/>
          </a:xfrm>
          <a:prstGeom prst="rect">
            <a:avLst/>
          </a:prstGeom>
          <a:noFill/>
          <a:ln>
            <a:solidFill>
              <a:schemeClr val="tx2"/>
            </a:solidFill>
            <a:prstDash val="dash"/>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労働安全衛生法第</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68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条の２（受動喫煙の防止）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業者は、労働者の受動喫煙（室内又はこれに準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ずる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環境において、他人のたばこの煙を吸わされることをいう。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第七十一条</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第一項において同じ。）を防止するため、当該事業者及び</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事業場</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の実情に応じ適切な措置を講ずるよう努めるものとする。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908720" y="3450357"/>
            <a:ext cx="2952328" cy="56281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97742" y="56456"/>
            <a:ext cx="6436172" cy="754053"/>
          </a:xfrm>
          <a:prstGeom prst="rect">
            <a:avLst/>
          </a:prstGeom>
          <a:noFill/>
          <a:ln>
            <a:noFill/>
          </a:ln>
        </p:spPr>
        <p:txBody>
          <a:bodyPr wrap="square" rtlCol="0">
            <a:spAutoFit/>
          </a:bodyPr>
          <a:lstStyle/>
          <a:p>
            <a:pPr>
              <a:spcAft>
                <a:spcPts val="600"/>
              </a:spcAft>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（工夫して空間分煙を行っている事例）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通常の喫煙室を紹介したほか、ビニールカーテンを使うことで費用がかからない方法も企業内に示して対策を呼びかけた。</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548679" y="920552"/>
            <a:ext cx="4538069" cy="324036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2013" y="992560"/>
            <a:ext cx="3657600" cy="276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テキスト ボックス 26"/>
          <p:cNvSpPr txBox="1"/>
          <p:nvPr/>
        </p:nvSpPr>
        <p:spPr>
          <a:xfrm>
            <a:off x="980727" y="3517219"/>
            <a:ext cx="2822035" cy="461665"/>
          </a:xfrm>
          <a:prstGeom prst="rect">
            <a:avLst/>
          </a:prstGeom>
          <a:noFill/>
          <a:ln>
            <a:noFill/>
          </a:ln>
        </p:spPr>
        <p:txBody>
          <a:bodyPr wrap="square" rtlCol="0">
            <a:spAutoFit/>
          </a:bodyPr>
          <a:lstStyle/>
          <a:p>
            <a:r>
              <a:rPr kumimoji="1" lang="ja-JP" altLang="en-US" sz="1200" b="1" dirty="0" smtClean="0">
                <a:latin typeface="ＭＳ Ｐゴシック" panose="020B0600070205080204" pitchFamily="50" charset="-128"/>
                <a:ea typeface="ＭＳ Ｐゴシック" panose="020B0600070205080204" pitchFamily="50" charset="-128"/>
              </a:rPr>
              <a:t>費用がなければこれでも可。ビニールカーテンの開口面積に応じて風量を確保</a:t>
            </a:r>
            <a:endParaRPr kumimoji="1" lang="ja-JP" altLang="en-US" sz="1200" b="1" dirty="0">
              <a:latin typeface="ＭＳ Ｐゴシック" panose="020B0600070205080204" pitchFamily="50" charset="-128"/>
              <a:ea typeface="ＭＳ Ｐゴシック" panose="020B0600070205080204" pitchFamily="50" charset="-128"/>
            </a:endParaRPr>
          </a:p>
        </p:txBody>
      </p:sp>
      <p:sp>
        <p:nvSpPr>
          <p:cNvPr id="25" name="テキスト ボックス 24"/>
          <p:cNvSpPr txBox="1"/>
          <p:nvPr/>
        </p:nvSpPr>
        <p:spPr>
          <a:xfrm>
            <a:off x="332656" y="787569"/>
            <a:ext cx="4514377" cy="276999"/>
          </a:xfrm>
          <a:prstGeom prst="rect">
            <a:avLst/>
          </a:prstGeom>
          <a:solidFill>
            <a:schemeClr val="bg1">
              <a:lumMod val="95000"/>
            </a:schemeClr>
          </a:solidFill>
          <a:ln>
            <a:solidFill>
              <a:schemeClr val="tx2"/>
            </a:solidFill>
          </a:ln>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社企業内に実際に周知したチラシ</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（滋賀労働局が一部加工・抜粋）</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4371686" y="3883040"/>
            <a:ext cx="2416865" cy="1107996"/>
          </a:xfrm>
          <a:prstGeom prst="wedgeRectCallout">
            <a:avLst>
              <a:gd name="adj1" fmla="val -75614"/>
              <a:gd name="adj2" fmla="val 15219"/>
            </a:avLst>
          </a:prstGeom>
          <a:solidFill>
            <a:schemeClr val="bg1">
              <a:lumMod val="95000"/>
            </a:schemeClr>
          </a:solidFill>
          <a:ln>
            <a:solidFill>
              <a:schemeClr val="tx1"/>
            </a:solidFill>
          </a:ln>
        </p:spPr>
        <p:txBody>
          <a:bodyPr wrap="square" rtlCol="0">
            <a:spAutoFit/>
          </a:bodyP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技術的な留意事項は</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通達を参照ください！</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安全衛生法の一部を改正する法律に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基づく職場</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の受動喫煙防止対策の実施に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ついて」（</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H27.5.15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基安発</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0515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号）</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797152" y="666636"/>
            <a:ext cx="1935145" cy="253916"/>
          </a:xfrm>
          <a:prstGeom prst="rect">
            <a:avLst/>
          </a:prstGeom>
          <a:noFill/>
        </p:spPr>
        <p:txBody>
          <a:bodyPr wrap="non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Ｔ社（製造業・滋賀県）</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831786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554</Words>
  <Application>Microsoft Office PowerPoint</Application>
  <PresentationFormat>A4 210 x 297 mm</PresentationFormat>
  <Paragraphs>78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弦太</dc:creator>
  <cp:lastModifiedBy>小林　弦太</cp:lastModifiedBy>
  <cp:revision>41</cp:revision>
  <cp:lastPrinted>2015-07-06T07:17:28Z</cp:lastPrinted>
  <dcterms:created xsi:type="dcterms:W3CDTF">2015-01-16T09:32:44Z</dcterms:created>
  <dcterms:modified xsi:type="dcterms:W3CDTF">2015-12-24T00:30:18Z</dcterms:modified>
</cp:coreProperties>
</file>