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49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産業衛生学会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D1DF-11E3-42F2-B651-B731352B067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794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5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9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産業衛生学会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D1DF-11E3-42F2-B651-B731352B067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9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26260" y="1029434"/>
            <a:ext cx="625603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～化学物質リスクアセスメント・ラベル表示が義務化されました～</a:t>
            </a:r>
            <a:endParaRPr kumimoji="1" lang="ja-JP" altLang="en-US" sz="2000" baseline="30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4624" y="1352601"/>
            <a:ext cx="6738775" cy="3456383"/>
          </a:xfrm>
          <a:prstGeom prst="roundRect">
            <a:avLst>
              <a:gd name="adj" fmla="val 1205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72000" rIns="36000" bIns="36000" rtlCol="0" anchor="t" anchorCtr="1"/>
          <a:lstStyle/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r>
              <a:rPr lang="ja-JP" altLang="en-US" sz="13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ラベル表示の範囲が、</a:t>
            </a:r>
            <a:r>
              <a:rPr lang="en-US" altLang="ja-JP" sz="13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640</a:t>
            </a:r>
            <a:r>
              <a:rPr lang="ja-JP" altLang="en-US" sz="1300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物質まで拡大され、ラベルのある化学品が多く流通。</a:t>
            </a:r>
            <a:endParaRPr lang="en-US" altLang="ja-JP" sz="1300" b="1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endParaRPr lang="en-US" altLang="ja-JP" sz="1300" b="1" u="sng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endParaRPr lang="en-US" altLang="ja-JP" sz="1300" b="1" u="sng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endParaRPr lang="en-US" altLang="ja-JP" sz="1300" b="1" u="sng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endParaRPr lang="en-US" altLang="ja-JP" sz="1300" b="1" u="sng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endParaRPr lang="en-US" altLang="ja-JP" sz="1300" b="1" u="sng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endParaRPr lang="en-US" altLang="ja-JP" sz="1300" b="1" u="sng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endParaRPr lang="en-US" altLang="ja-JP" sz="1300" b="1" u="sng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endParaRPr lang="en-US" altLang="ja-JP" sz="1300" b="1" u="sng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endParaRPr lang="en-US" altLang="ja-JP" sz="1300" b="1" u="sng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endParaRPr lang="en-US" altLang="ja-JP" sz="1300" b="1" u="sng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ja-JP" altLang="en-US" sz="13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厚生労働省では</a:t>
            </a:r>
            <a:r>
              <a:rPr lang="ja-JP" altLang="en-US" sz="13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「ラベルでアクション」をキャッチフレーズに取組を呼びかけ</a:t>
            </a:r>
            <a:endParaRPr lang="en-US" altLang="ja-JP" sz="1300" b="1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r>
              <a:rPr lang="ja-JP" altLang="en-US" sz="13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事業者や労働者が化学品の</a:t>
            </a:r>
            <a:r>
              <a:rPr lang="ja-JP" altLang="en-US" sz="13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ラベルを見たら、アクション</a:t>
            </a:r>
            <a:r>
              <a:rPr lang="ja-JP" altLang="en-US" sz="13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を！</a:t>
            </a:r>
            <a:endParaRPr lang="en-US" altLang="ja-JP" sz="13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7" name="Picture 3" descr="C:\Users\Tomoko\Pictures\deliverer-d-01[1]気づき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022" y="7349375"/>
            <a:ext cx="1213058" cy="11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矢印 7"/>
          <p:cNvSpPr/>
          <p:nvPr/>
        </p:nvSpPr>
        <p:spPr>
          <a:xfrm>
            <a:off x="2156276" y="6441147"/>
            <a:ext cx="414562" cy="72892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1" name="角丸四角形 10"/>
          <p:cNvSpPr/>
          <p:nvPr/>
        </p:nvSpPr>
        <p:spPr>
          <a:xfrm>
            <a:off x="2649077" y="5560575"/>
            <a:ext cx="1594167" cy="12646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SDS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を確認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SDS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がなければ供給元に交付を求める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992791" y="5602119"/>
            <a:ext cx="1604562" cy="1223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有害性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応じた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リスク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アセスメント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を行う</a:t>
            </a:r>
          </a:p>
        </p:txBody>
      </p:sp>
      <p:sp>
        <p:nvSpPr>
          <p:cNvPr id="9" name="加算記号 8"/>
          <p:cNvSpPr>
            <a:spLocks noChangeAspect="1"/>
          </p:cNvSpPr>
          <p:nvPr/>
        </p:nvSpPr>
        <p:spPr>
          <a:xfrm>
            <a:off x="4294814" y="5971219"/>
            <a:ext cx="630337" cy="624069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0" name="下矢印 9"/>
          <p:cNvSpPr/>
          <p:nvPr/>
        </p:nvSpPr>
        <p:spPr>
          <a:xfrm>
            <a:off x="2985903" y="3914225"/>
            <a:ext cx="886193" cy="24668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Group 77"/>
          <p:cNvGrpSpPr>
            <a:grpSpLocks/>
          </p:cNvGrpSpPr>
          <p:nvPr/>
        </p:nvGrpSpPr>
        <p:grpSpPr bwMode="auto">
          <a:xfrm>
            <a:off x="260648" y="5276359"/>
            <a:ext cx="881955" cy="1081360"/>
            <a:chOff x="1543" y="2953"/>
            <a:chExt cx="484" cy="795"/>
          </a:xfrm>
        </p:grpSpPr>
        <p:grpSp>
          <p:nvGrpSpPr>
            <p:cNvPr id="16" name="Group 70"/>
            <p:cNvGrpSpPr>
              <a:grpSpLocks/>
            </p:cNvGrpSpPr>
            <p:nvPr/>
          </p:nvGrpSpPr>
          <p:grpSpPr bwMode="auto">
            <a:xfrm>
              <a:off x="1543" y="2953"/>
              <a:ext cx="460" cy="795"/>
              <a:chOff x="1543" y="2953"/>
              <a:chExt cx="460" cy="795"/>
            </a:xfrm>
          </p:grpSpPr>
          <p:sp>
            <p:nvSpPr>
              <p:cNvPr id="22" name="Freeform 52"/>
              <p:cNvSpPr>
                <a:spLocks/>
              </p:cNvSpPr>
              <p:nvPr/>
            </p:nvSpPr>
            <p:spPr bwMode="auto">
              <a:xfrm>
                <a:off x="1543" y="3089"/>
                <a:ext cx="460" cy="659"/>
              </a:xfrm>
              <a:custGeom>
                <a:avLst/>
                <a:gdLst>
                  <a:gd name="T0" fmla="*/ 148 w 198"/>
                  <a:gd name="T1" fmla="*/ 0 h 288"/>
                  <a:gd name="T2" fmla="*/ 50 w 198"/>
                  <a:gd name="T3" fmla="*/ 0 h 288"/>
                  <a:gd name="T4" fmla="*/ 50 w 198"/>
                  <a:gd name="T5" fmla="*/ 0 h 288"/>
                  <a:gd name="T6" fmla="*/ 42 w 198"/>
                  <a:gd name="T7" fmla="*/ 6 h 288"/>
                  <a:gd name="T8" fmla="*/ 34 w 198"/>
                  <a:gd name="T9" fmla="*/ 14 h 288"/>
                  <a:gd name="T10" fmla="*/ 26 w 198"/>
                  <a:gd name="T11" fmla="*/ 22 h 288"/>
                  <a:gd name="T12" fmla="*/ 16 w 198"/>
                  <a:gd name="T13" fmla="*/ 34 h 288"/>
                  <a:gd name="T14" fmla="*/ 8 w 198"/>
                  <a:gd name="T15" fmla="*/ 48 h 288"/>
                  <a:gd name="T16" fmla="*/ 2 w 198"/>
                  <a:gd name="T17" fmla="*/ 64 h 288"/>
                  <a:gd name="T18" fmla="*/ 0 w 198"/>
                  <a:gd name="T19" fmla="*/ 82 h 288"/>
                  <a:gd name="T20" fmla="*/ 0 w 198"/>
                  <a:gd name="T21" fmla="*/ 258 h 288"/>
                  <a:gd name="T22" fmla="*/ 0 w 198"/>
                  <a:gd name="T23" fmla="*/ 258 h 288"/>
                  <a:gd name="T24" fmla="*/ 2 w 198"/>
                  <a:gd name="T25" fmla="*/ 264 h 288"/>
                  <a:gd name="T26" fmla="*/ 6 w 198"/>
                  <a:gd name="T27" fmla="*/ 268 h 288"/>
                  <a:gd name="T28" fmla="*/ 12 w 198"/>
                  <a:gd name="T29" fmla="*/ 274 h 288"/>
                  <a:gd name="T30" fmla="*/ 22 w 198"/>
                  <a:gd name="T31" fmla="*/ 278 h 288"/>
                  <a:gd name="T32" fmla="*/ 36 w 198"/>
                  <a:gd name="T33" fmla="*/ 284 h 288"/>
                  <a:gd name="T34" fmla="*/ 54 w 198"/>
                  <a:gd name="T35" fmla="*/ 286 h 288"/>
                  <a:gd name="T36" fmla="*/ 80 w 198"/>
                  <a:gd name="T37" fmla="*/ 288 h 288"/>
                  <a:gd name="T38" fmla="*/ 118 w 198"/>
                  <a:gd name="T39" fmla="*/ 288 h 288"/>
                  <a:gd name="T40" fmla="*/ 118 w 198"/>
                  <a:gd name="T41" fmla="*/ 288 h 288"/>
                  <a:gd name="T42" fmla="*/ 142 w 198"/>
                  <a:gd name="T43" fmla="*/ 286 h 288"/>
                  <a:gd name="T44" fmla="*/ 162 w 198"/>
                  <a:gd name="T45" fmla="*/ 284 h 288"/>
                  <a:gd name="T46" fmla="*/ 176 w 198"/>
                  <a:gd name="T47" fmla="*/ 278 h 288"/>
                  <a:gd name="T48" fmla="*/ 186 w 198"/>
                  <a:gd name="T49" fmla="*/ 274 h 288"/>
                  <a:gd name="T50" fmla="*/ 192 w 198"/>
                  <a:gd name="T51" fmla="*/ 268 h 288"/>
                  <a:gd name="T52" fmla="*/ 196 w 198"/>
                  <a:gd name="T53" fmla="*/ 264 h 288"/>
                  <a:gd name="T54" fmla="*/ 198 w 198"/>
                  <a:gd name="T55" fmla="*/ 258 h 288"/>
                  <a:gd name="T56" fmla="*/ 198 w 198"/>
                  <a:gd name="T57" fmla="*/ 82 h 288"/>
                  <a:gd name="T58" fmla="*/ 198 w 198"/>
                  <a:gd name="T59" fmla="*/ 82 h 288"/>
                  <a:gd name="T60" fmla="*/ 196 w 198"/>
                  <a:gd name="T61" fmla="*/ 64 h 288"/>
                  <a:gd name="T62" fmla="*/ 190 w 198"/>
                  <a:gd name="T63" fmla="*/ 48 h 288"/>
                  <a:gd name="T64" fmla="*/ 182 w 198"/>
                  <a:gd name="T65" fmla="*/ 34 h 288"/>
                  <a:gd name="T66" fmla="*/ 172 w 198"/>
                  <a:gd name="T67" fmla="*/ 22 h 288"/>
                  <a:gd name="T68" fmla="*/ 164 w 198"/>
                  <a:gd name="T69" fmla="*/ 14 h 288"/>
                  <a:gd name="T70" fmla="*/ 156 w 198"/>
                  <a:gd name="T71" fmla="*/ 6 h 288"/>
                  <a:gd name="T72" fmla="*/ 148 w 198"/>
                  <a:gd name="T73" fmla="*/ 0 h 288"/>
                  <a:gd name="T74" fmla="*/ 148 w 198"/>
                  <a:gd name="T75" fmla="*/ 0 h 2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288"/>
                  <a:gd name="T116" fmla="*/ 198 w 198"/>
                  <a:gd name="T117" fmla="*/ 288 h 2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288">
                    <a:moveTo>
                      <a:pt x="148" y="0"/>
                    </a:moveTo>
                    <a:lnTo>
                      <a:pt x="50" y="0"/>
                    </a:lnTo>
                    <a:lnTo>
                      <a:pt x="42" y="6"/>
                    </a:lnTo>
                    <a:lnTo>
                      <a:pt x="34" y="14"/>
                    </a:lnTo>
                    <a:lnTo>
                      <a:pt x="26" y="22"/>
                    </a:lnTo>
                    <a:lnTo>
                      <a:pt x="16" y="34"/>
                    </a:lnTo>
                    <a:lnTo>
                      <a:pt x="8" y="48"/>
                    </a:lnTo>
                    <a:lnTo>
                      <a:pt x="2" y="64"/>
                    </a:lnTo>
                    <a:lnTo>
                      <a:pt x="0" y="82"/>
                    </a:lnTo>
                    <a:lnTo>
                      <a:pt x="0" y="258"/>
                    </a:lnTo>
                    <a:lnTo>
                      <a:pt x="2" y="264"/>
                    </a:lnTo>
                    <a:lnTo>
                      <a:pt x="6" y="268"/>
                    </a:lnTo>
                    <a:lnTo>
                      <a:pt x="12" y="274"/>
                    </a:lnTo>
                    <a:lnTo>
                      <a:pt x="22" y="278"/>
                    </a:lnTo>
                    <a:lnTo>
                      <a:pt x="36" y="284"/>
                    </a:lnTo>
                    <a:lnTo>
                      <a:pt x="54" y="286"/>
                    </a:lnTo>
                    <a:lnTo>
                      <a:pt x="80" y="288"/>
                    </a:lnTo>
                    <a:lnTo>
                      <a:pt x="118" y="288"/>
                    </a:lnTo>
                    <a:lnTo>
                      <a:pt x="142" y="286"/>
                    </a:lnTo>
                    <a:lnTo>
                      <a:pt x="162" y="284"/>
                    </a:lnTo>
                    <a:lnTo>
                      <a:pt x="176" y="278"/>
                    </a:lnTo>
                    <a:lnTo>
                      <a:pt x="186" y="274"/>
                    </a:lnTo>
                    <a:lnTo>
                      <a:pt x="192" y="268"/>
                    </a:lnTo>
                    <a:lnTo>
                      <a:pt x="196" y="264"/>
                    </a:lnTo>
                    <a:lnTo>
                      <a:pt x="198" y="258"/>
                    </a:lnTo>
                    <a:lnTo>
                      <a:pt x="198" y="82"/>
                    </a:lnTo>
                    <a:lnTo>
                      <a:pt x="196" y="64"/>
                    </a:lnTo>
                    <a:lnTo>
                      <a:pt x="190" y="48"/>
                    </a:lnTo>
                    <a:lnTo>
                      <a:pt x="182" y="34"/>
                    </a:lnTo>
                    <a:lnTo>
                      <a:pt x="172" y="22"/>
                    </a:lnTo>
                    <a:lnTo>
                      <a:pt x="164" y="14"/>
                    </a:lnTo>
                    <a:lnTo>
                      <a:pt x="156" y="6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C19A69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endParaRPr kumimoji="0" lang="ja-JP" altLang="en-US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pic>
            <p:nvPicPr>
              <p:cNvPr id="23" name="Picture 5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4" y="2976"/>
                <a:ext cx="235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54"/>
              <p:cNvSpPr>
                <a:spLocks/>
              </p:cNvSpPr>
              <p:nvPr/>
            </p:nvSpPr>
            <p:spPr bwMode="auto">
              <a:xfrm>
                <a:off x="1641" y="2953"/>
                <a:ext cx="232" cy="69"/>
              </a:xfrm>
              <a:custGeom>
                <a:avLst/>
                <a:gdLst>
                  <a:gd name="T0" fmla="*/ 0 w 100"/>
                  <a:gd name="T1" fmla="*/ 14 h 30"/>
                  <a:gd name="T2" fmla="*/ 0 w 100"/>
                  <a:gd name="T3" fmla="*/ 14 h 30"/>
                  <a:gd name="T4" fmla="*/ 0 w 100"/>
                  <a:gd name="T5" fmla="*/ 18 h 30"/>
                  <a:gd name="T6" fmla="*/ 4 w 100"/>
                  <a:gd name="T7" fmla="*/ 20 h 30"/>
                  <a:gd name="T8" fmla="*/ 14 w 100"/>
                  <a:gd name="T9" fmla="*/ 26 h 30"/>
                  <a:gd name="T10" fmla="*/ 30 w 100"/>
                  <a:gd name="T11" fmla="*/ 30 h 30"/>
                  <a:gd name="T12" fmla="*/ 50 w 100"/>
                  <a:gd name="T13" fmla="*/ 30 h 30"/>
                  <a:gd name="T14" fmla="*/ 50 w 100"/>
                  <a:gd name="T15" fmla="*/ 30 h 30"/>
                  <a:gd name="T16" fmla="*/ 68 w 100"/>
                  <a:gd name="T17" fmla="*/ 30 h 30"/>
                  <a:gd name="T18" fmla="*/ 84 w 100"/>
                  <a:gd name="T19" fmla="*/ 26 h 30"/>
                  <a:gd name="T20" fmla="*/ 96 w 100"/>
                  <a:gd name="T21" fmla="*/ 20 h 30"/>
                  <a:gd name="T22" fmla="*/ 98 w 100"/>
                  <a:gd name="T23" fmla="*/ 18 h 30"/>
                  <a:gd name="T24" fmla="*/ 100 w 100"/>
                  <a:gd name="T25" fmla="*/ 14 h 30"/>
                  <a:gd name="T26" fmla="*/ 100 w 100"/>
                  <a:gd name="T27" fmla="*/ 14 h 30"/>
                  <a:gd name="T28" fmla="*/ 98 w 100"/>
                  <a:gd name="T29" fmla="*/ 12 h 30"/>
                  <a:gd name="T30" fmla="*/ 96 w 100"/>
                  <a:gd name="T31" fmla="*/ 8 h 30"/>
                  <a:gd name="T32" fmla="*/ 84 w 100"/>
                  <a:gd name="T33" fmla="*/ 4 h 30"/>
                  <a:gd name="T34" fmla="*/ 68 w 100"/>
                  <a:gd name="T35" fmla="*/ 0 h 30"/>
                  <a:gd name="T36" fmla="*/ 50 w 100"/>
                  <a:gd name="T37" fmla="*/ 0 h 30"/>
                  <a:gd name="T38" fmla="*/ 50 w 100"/>
                  <a:gd name="T39" fmla="*/ 0 h 30"/>
                  <a:gd name="T40" fmla="*/ 30 w 100"/>
                  <a:gd name="T41" fmla="*/ 0 h 30"/>
                  <a:gd name="T42" fmla="*/ 14 w 100"/>
                  <a:gd name="T43" fmla="*/ 4 h 30"/>
                  <a:gd name="T44" fmla="*/ 4 w 100"/>
                  <a:gd name="T45" fmla="*/ 8 h 30"/>
                  <a:gd name="T46" fmla="*/ 0 w 100"/>
                  <a:gd name="T47" fmla="*/ 12 h 30"/>
                  <a:gd name="T48" fmla="*/ 0 w 100"/>
                  <a:gd name="T49" fmla="*/ 14 h 30"/>
                  <a:gd name="T50" fmla="*/ 0 w 100"/>
                  <a:gd name="T51" fmla="*/ 14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0"/>
                  <a:gd name="T79" fmla="*/ 0 h 30"/>
                  <a:gd name="T80" fmla="*/ 100 w 100"/>
                  <a:gd name="T81" fmla="*/ 30 h 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0" h="30">
                    <a:moveTo>
                      <a:pt x="0" y="14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14" y="26"/>
                    </a:lnTo>
                    <a:lnTo>
                      <a:pt x="30" y="30"/>
                    </a:lnTo>
                    <a:lnTo>
                      <a:pt x="50" y="30"/>
                    </a:lnTo>
                    <a:lnTo>
                      <a:pt x="68" y="30"/>
                    </a:lnTo>
                    <a:lnTo>
                      <a:pt x="84" y="26"/>
                    </a:lnTo>
                    <a:lnTo>
                      <a:pt x="96" y="20"/>
                    </a:lnTo>
                    <a:lnTo>
                      <a:pt x="98" y="18"/>
                    </a:lnTo>
                    <a:lnTo>
                      <a:pt x="100" y="14"/>
                    </a:lnTo>
                    <a:lnTo>
                      <a:pt x="98" y="12"/>
                    </a:lnTo>
                    <a:lnTo>
                      <a:pt x="96" y="8"/>
                    </a:lnTo>
                    <a:lnTo>
                      <a:pt x="84" y="4"/>
                    </a:lnTo>
                    <a:lnTo>
                      <a:pt x="68" y="0"/>
                    </a:lnTo>
                    <a:lnTo>
                      <a:pt x="50" y="0"/>
                    </a:lnTo>
                    <a:lnTo>
                      <a:pt x="30" y="0"/>
                    </a:lnTo>
                    <a:lnTo>
                      <a:pt x="14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8C9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endParaRPr kumimoji="0" lang="ja-JP" altLang="en-US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5" name="Freeform 55"/>
              <p:cNvSpPr>
                <a:spLocks/>
              </p:cNvSpPr>
              <p:nvPr/>
            </p:nvSpPr>
            <p:spPr bwMode="auto">
              <a:xfrm>
                <a:off x="1580" y="3116"/>
                <a:ext cx="148" cy="576"/>
              </a:xfrm>
              <a:custGeom>
                <a:avLst/>
                <a:gdLst>
                  <a:gd name="T0" fmla="*/ 40 w 64"/>
                  <a:gd name="T1" fmla="*/ 0 h 252"/>
                  <a:gd name="T2" fmla="*/ 40 w 64"/>
                  <a:gd name="T3" fmla="*/ 0 h 252"/>
                  <a:gd name="T4" fmla="*/ 34 w 64"/>
                  <a:gd name="T5" fmla="*/ 6 h 252"/>
                  <a:gd name="T6" fmla="*/ 20 w 64"/>
                  <a:gd name="T7" fmla="*/ 20 h 252"/>
                  <a:gd name="T8" fmla="*/ 14 w 64"/>
                  <a:gd name="T9" fmla="*/ 32 h 252"/>
                  <a:gd name="T10" fmla="*/ 6 w 64"/>
                  <a:gd name="T11" fmla="*/ 44 h 252"/>
                  <a:gd name="T12" fmla="*/ 2 w 64"/>
                  <a:gd name="T13" fmla="*/ 58 h 252"/>
                  <a:gd name="T14" fmla="*/ 0 w 64"/>
                  <a:gd name="T15" fmla="*/ 74 h 252"/>
                  <a:gd name="T16" fmla="*/ 0 w 64"/>
                  <a:gd name="T17" fmla="*/ 242 h 252"/>
                  <a:gd name="T18" fmla="*/ 0 w 64"/>
                  <a:gd name="T19" fmla="*/ 242 h 252"/>
                  <a:gd name="T20" fmla="*/ 14 w 64"/>
                  <a:gd name="T21" fmla="*/ 248 h 252"/>
                  <a:gd name="T22" fmla="*/ 28 w 64"/>
                  <a:gd name="T23" fmla="*/ 250 h 252"/>
                  <a:gd name="T24" fmla="*/ 42 w 64"/>
                  <a:gd name="T25" fmla="*/ 252 h 252"/>
                  <a:gd name="T26" fmla="*/ 42 w 64"/>
                  <a:gd name="T27" fmla="*/ 82 h 252"/>
                  <a:gd name="T28" fmla="*/ 42 w 64"/>
                  <a:gd name="T29" fmla="*/ 82 h 252"/>
                  <a:gd name="T30" fmla="*/ 44 w 64"/>
                  <a:gd name="T31" fmla="*/ 74 h 252"/>
                  <a:gd name="T32" fmla="*/ 46 w 64"/>
                  <a:gd name="T33" fmla="*/ 58 h 252"/>
                  <a:gd name="T34" fmla="*/ 52 w 64"/>
                  <a:gd name="T35" fmla="*/ 36 h 252"/>
                  <a:gd name="T36" fmla="*/ 56 w 64"/>
                  <a:gd name="T37" fmla="*/ 24 h 252"/>
                  <a:gd name="T38" fmla="*/ 64 w 64"/>
                  <a:gd name="T39" fmla="*/ 10 h 252"/>
                  <a:gd name="T40" fmla="*/ 40 w 64"/>
                  <a:gd name="T41" fmla="*/ 0 h 2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252"/>
                  <a:gd name="T65" fmla="*/ 64 w 64"/>
                  <a:gd name="T66" fmla="*/ 252 h 2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252">
                    <a:moveTo>
                      <a:pt x="40" y="0"/>
                    </a:moveTo>
                    <a:lnTo>
                      <a:pt x="40" y="0"/>
                    </a:lnTo>
                    <a:lnTo>
                      <a:pt x="34" y="6"/>
                    </a:lnTo>
                    <a:lnTo>
                      <a:pt x="20" y="20"/>
                    </a:lnTo>
                    <a:lnTo>
                      <a:pt x="14" y="32"/>
                    </a:lnTo>
                    <a:lnTo>
                      <a:pt x="6" y="44"/>
                    </a:lnTo>
                    <a:lnTo>
                      <a:pt x="2" y="58"/>
                    </a:lnTo>
                    <a:lnTo>
                      <a:pt x="0" y="74"/>
                    </a:lnTo>
                    <a:lnTo>
                      <a:pt x="0" y="242"/>
                    </a:lnTo>
                    <a:lnTo>
                      <a:pt x="14" y="248"/>
                    </a:lnTo>
                    <a:lnTo>
                      <a:pt x="28" y="250"/>
                    </a:lnTo>
                    <a:lnTo>
                      <a:pt x="42" y="252"/>
                    </a:lnTo>
                    <a:lnTo>
                      <a:pt x="42" y="82"/>
                    </a:lnTo>
                    <a:lnTo>
                      <a:pt x="44" y="74"/>
                    </a:lnTo>
                    <a:lnTo>
                      <a:pt x="46" y="58"/>
                    </a:lnTo>
                    <a:lnTo>
                      <a:pt x="52" y="36"/>
                    </a:lnTo>
                    <a:lnTo>
                      <a:pt x="56" y="24"/>
                    </a:lnTo>
                    <a:lnTo>
                      <a:pt x="64" y="1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endParaRPr kumimoji="0" lang="ja-JP" altLang="en-US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6" name="Freeform 56"/>
              <p:cNvSpPr>
                <a:spLocks/>
              </p:cNvSpPr>
              <p:nvPr/>
            </p:nvSpPr>
            <p:spPr bwMode="auto">
              <a:xfrm>
                <a:off x="1564" y="3253"/>
                <a:ext cx="408" cy="439"/>
              </a:xfrm>
              <a:custGeom>
                <a:avLst/>
                <a:gdLst>
                  <a:gd name="T0" fmla="*/ 166 w 166"/>
                  <a:gd name="T1" fmla="*/ 162 h 174"/>
                  <a:gd name="T2" fmla="*/ 166 w 166"/>
                  <a:gd name="T3" fmla="*/ 162 h 174"/>
                  <a:gd name="T4" fmla="*/ 164 w 166"/>
                  <a:gd name="T5" fmla="*/ 166 h 174"/>
                  <a:gd name="T6" fmla="*/ 162 w 166"/>
                  <a:gd name="T7" fmla="*/ 170 h 174"/>
                  <a:gd name="T8" fmla="*/ 158 w 166"/>
                  <a:gd name="T9" fmla="*/ 174 h 174"/>
                  <a:gd name="T10" fmla="*/ 152 w 166"/>
                  <a:gd name="T11" fmla="*/ 174 h 174"/>
                  <a:gd name="T12" fmla="*/ 14 w 166"/>
                  <a:gd name="T13" fmla="*/ 174 h 174"/>
                  <a:gd name="T14" fmla="*/ 14 w 166"/>
                  <a:gd name="T15" fmla="*/ 174 h 174"/>
                  <a:gd name="T16" fmla="*/ 8 w 166"/>
                  <a:gd name="T17" fmla="*/ 174 h 174"/>
                  <a:gd name="T18" fmla="*/ 4 w 166"/>
                  <a:gd name="T19" fmla="*/ 170 h 174"/>
                  <a:gd name="T20" fmla="*/ 2 w 166"/>
                  <a:gd name="T21" fmla="*/ 166 h 174"/>
                  <a:gd name="T22" fmla="*/ 0 w 166"/>
                  <a:gd name="T23" fmla="*/ 162 h 174"/>
                  <a:gd name="T24" fmla="*/ 0 w 166"/>
                  <a:gd name="T25" fmla="*/ 14 h 174"/>
                  <a:gd name="T26" fmla="*/ 0 w 166"/>
                  <a:gd name="T27" fmla="*/ 14 h 174"/>
                  <a:gd name="T28" fmla="*/ 2 w 166"/>
                  <a:gd name="T29" fmla="*/ 8 h 174"/>
                  <a:gd name="T30" fmla="*/ 4 w 166"/>
                  <a:gd name="T31" fmla="*/ 4 h 174"/>
                  <a:gd name="T32" fmla="*/ 8 w 166"/>
                  <a:gd name="T33" fmla="*/ 2 h 174"/>
                  <a:gd name="T34" fmla="*/ 14 w 166"/>
                  <a:gd name="T35" fmla="*/ 0 h 174"/>
                  <a:gd name="T36" fmla="*/ 152 w 166"/>
                  <a:gd name="T37" fmla="*/ 0 h 174"/>
                  <a:gd name="T38" fmla="*/ 152 w 166"/>
                  <a:gd name="T39" fmla="*/ 0 h 174"/>
                  <a:gd name="T40" fmla="*/ 158 w 166"/>
                  <a:gd name="T41" fmla="*/ 2 h 174"/>
                  <a:gd name="T42" fmla="*/ 162 w 166"/>
                  <a:gd name="T43" fmla="*/ 4 h 174"/>
                  <a:gd name="T44" fmla="*/ 164 w 166"/>
                  <a:gd name="T45" fmla="*/ 8 h 174"/>
                  <a:gd name="T46" fmla="*/ 166 w 166"/>
                  <a:gd name="T47" fmla="*/ 14 h 174"/>
                  <a:gd name="T48" fmla="*/ 166 w 166"/>
                  <a:gd name="T49" fmla="*/ 162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6"/>
                  <a:gd name="T76" fmla="*/ 0 h 174"/>
                  <a:gd name="T77" fmla="*/ 166 w 16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6" h="174">
                    <a:moveTo>
                      <a:pt x="166" y="162"/>
                    </a:moveTo>
                    <a:lnTo>
                      <a:pt x="166" y="162"/>
                    </a:lnTo>
                    <a:lnTo>
                      <a:pt x="164" y="166"/>
                    </a:lnTo>
                    <a:lnTo>
                      <a:pt x="162" y="170"/>
                    </a:lnTo>
                    <a:lnTo>
                      <a:pt x="158" y="174"/>
                    </a:lnTo>
                    <a:lnTo>
                      <a:pt x="152" y="174"/>
                    </a:lnTo>
                    <a:lnTo>
                      <a:pt x="14" y="174"/>
                    </a:lnTo>
                    <a:lnTo>
                      <a:pt x="8" y="174"/>
                    </a:lnTo>
                    <a:lnTo>
                      <a:pt x="4" y="170"/>
                    </a:lnTo>
                    <a:lnTo>
                      <a:pt x="2" y="166"/>
                    </a:lnTo>
                    <a:lnTo>
                      <a:pt x="0" y="162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52" y="0"/>
                    </a:lnTo>
                    <a:lnTo>
                      <a:pt x="158" y="2"/>
                    </a:lnTo>
                    <a:lnTo>
                      <a:pt x="162" y="4"/>
                    </a:lnTo>
                    <a:lnTo>
                      <a:pt x="164" y="8"/>
                    </a:lnTo>
                    <a:lnTo>
                      <a:pt x="166" y="14"/>
                    </a:lnTo>
                    <a:lnTo>
                      <a:pt x="166" y="1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10782"/>
                </a:solidFill>
                <a:round/>
                <a:headEnd/>
                <a:tailEnd/>
              </a:ln>
            </p:spPr>
            <p:txBody>
              <a:bodyPr/>
              <a:lstStyle>
                <a:lvl1pPr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fontAlgn="base" hangingPunct="0">
                  <a:spcBef>
                    <a:spcPct val="50000"/>
                  </a:spcBef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algn="ctr" defTabSz="4476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endParaRPr kumimoji="0" lang="ja-JP" altLang="en-US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pic>
          <p:nvPicPr>
            <p:cNvPr id="17" name="Picture 26" descr="D:\Documents and Settings\TTAE1884\デスクトップ\ラベル\flamme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" y="3320"/>
              <a:ext cx="16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4" descr="D:\Documents and Settings\TTAE1884\デスクトップ\ラベル\exclam.gi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320"/>
              <a:ext cx="16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76"/>
            <p:cNvSpPr txBox="1">
              <a:spLocks noChangeArrowheads="1"/>
            </p:cNvSpPr>
            <p:nvPr/>
          </p:nvSpPr>
          <p:spPr bwMode="auto">
            <a:xfrm>
              <a:off x="1600" y="3529"/>
              <a:ext cx="42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lIns="0" tIns="0" rIns="0" bIns="0">
              <a:spAutoFit/>
            </a:bodyPr>
            <a:lstStyle>
              <a:lvl1pPr eaLnBrk="0" fontAlgn="base" hangingPunct="0">
                <a:spcBef>
                  <a:spcPct val="50000"/>
                </a:spcBef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fontAlgn="base" hangingPunct="0">
                <a:spcBef>
                  <a:spcPct val="50000"/>
                </a:spcBef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fontAlgn="base" hangingPunct="0">
                <a:spcBef>
                  <a:spcPct val="50000"/>
                </a:spcBef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fontAlgn="base" hangingPunct="0">
                <a:spcBef>
                  <a:spcPct val="50000"/>
                </a:spcBef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fontAlgn="base" hangingPunct="0">
                <a:spcBef>
                  <a:spcPct val="50000"/>
                </a:spcBef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kumimoji="0" lang="ja-JP" altLang="en-US" sz="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</a:t>
              </a:r>
              <a:r>
                <a:rPr kumimoji="0" lang="ja-JP" altLang="en-US" sz="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○○</a:t>
              </a:r>
              <a:r>
                <a:rPr kumimoji="0" lang="ja-JP" altLang="en-US" sz="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</a:t>
              </a:r>
              <a:r>
                <a:rPr kumimoji="0" lang="ja-JP" altLang="en-US" sz="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</a:t>
              </a:r>
              <a:r>
                <a:rPr kumimoji="0" lang="ja-JP" altLang="en-US" sz="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△△△△</a:t>
              </a:r>
              <a:r>
                <a:rPr kumimoji="0" lang="ja-JP" altLang="en-US" sz="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</a:t>
              </a:r>
              <a:endParaRPr kumimoji="0" lang="ja-JP" altLang="en-US" sz="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2420888" y="527635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事業者は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92896" y="702148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労働者は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2678988" y="7336644"/>
            <a:ext cx="1594167" cy="11447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絵表示で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危険有害性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を確認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992791" y="7349375"/>
            <a:ext cx="1604561" cy="1132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リスク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アセスメントの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結果をみて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対策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を行う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タイトル 18"/>
          <p:cNvSpPr>
            <a:spLocks noGrp="1"/>
          </p:cNvSpPr>
          <p:nvPr>
            <p:ph type="title"/>
          </p:nvPr>
        </p:nvSpPr>
        <p:spPr>
          <a:xfrm>
            <a:off x="339130" y="309355"/>
            <a:ext cx="6172200" cy="648072"/>
          </a:xfrm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「ラベルでアクション</a:t>
            </a:r>
            <a:r>
              <a:rPr lang="ja-JP" altLang="en-US" sz="3600" dirty="0" smtClean="0">
                <a:solidFill>
                  <a:schemeClr val="accent6">
                    <a:lumMod val="50000"/>
                  </a:schemeClr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endParaRPr kumimoji="1" lang="ja-JP" altLang="en-US" sz="3600" dirty="0">
              <a:solidFill>
                <a:schemeClr val="accent6">
                  <a:lumMod val="50000"/>
                </a:schemeClr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9" name="加算記号 28"/>
          <p:cNvSpPr>
            <a:spLocks noChangeAspect="1"/>
          </p:cNvSpPr>
          <p:nvPr/>
        </p:nvSpPr>
        <p:spPr>
          <a:xfrm>
            <a:off x="4340130" y="7596983"/>
            <a:ext cx="630337" cy="624069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640" y="-15552"/>
            <a:ext cx="3759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事業主、化学物質管理担当者、作業者お一人お一人へ</a:t>
            </a:r>
            <a:endParaRPr kumimoji="1" lang="ja-JP" altLang="en-US" sz="1200" dirty="0">
              <a:latin typeface="+mn-ea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8" y="8913440"/>
            <a:ext cx="936104" cy="8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181884" y="9394149"/>
            <a:ext cx="703499" cy="527403"/>
          </a:xfrm>
        </p:spPr>
        <p:txBody>
          <a:bodyPr anchor="b"/>
          <a:lstStyle/>
          <a:p>
            <a:fld id="{90561DD1-5A82-48CA-A638-6B472BE11BEA}" type="slidenum">
              <a:rPr kumimoji="1" lang="ja-JP" altLang="en-US" sz="1100" smtClean="0">
                <a:solidFill>
                  <a:schemeClr val="tx1"/>
                </a:solidFill>
              </a:rPr>
              <a:pPr/>
              <a:t>1</a:t>
            </a:fld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00179" y="1813359"/>
            <a:ext cx="5971721" cy="1987513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下矢印 39"/>
          <p:cNvSpPr/>
          <p:nvPr/>
        </p:nvSpPr>
        <p:spPr>
          <a:xfrm rot="16200000">
            <a:off x="3181683" y="1434180"/>
            <a:ext cx="465782" cy="3302374"/>
          </a:xfrm>
          <a:prstGeom prst="downArrow">
            <a:avLst>
              <a:gd name="adj1" fmla="val 50000"/>
              <a:gd name="adj2" fmla="val 46571"/>
            </a:avLst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37" tIns="47819" rIns="95637" bIns="47819" rtlCol="0" anchor="ctr"/>
          <a:lstStyle/>
          <a:p>
            <a:pPr algn="ctr"/>
            <a:endParaRPr lang="ja-JP" altLang="en-US" sz="1700" b="1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角丸四角形吹き出し 40"/>
          <p:cNvSpPr/>
          <p:nvPr/>
        </p:nvSpPr>
        <p:spPr bwMode="auto">
          <a:xfrm>
            <a:off x="4745137" y="1908927"/>
            <a:ext cx="1296000" cy="396481"/>
          </a:xfrm>
          <a:prstGeom prst="wedgeRoundRectCallout">
            <a:avLst>
              <a:gd name="adj1" fmla="val -17759"/>
              <a:gd name="adj2" fmla="val 80090"/>
              <a:gd name="adj3" fmla="val 16667"/>
            </a:avLst>
          </a:prstGeom>
          <a:solidFill>
            <a:srgbClr val="CCECFF"/>
          </a:solidFill>
          <a:ln w="3175"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72000" rIns="54000" bIns="47819" anchor="ctr"/>
          <a:lstStyle/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リスクアセスメント</a:t>
            </a:r>
            <a:endParaRPr lang="en-US" altLang="ja-JP" sz="1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を実施</a:t>
            </a:r>
          </a:p>
        </p:txBody>
      </p:sp>
      <p:sp>
        <p:nvSpPr>
          <p:cNvPr id="42" name="角丸四角形吹き出し 41"/>
          <p:cNvSpPr/>
          <p:nvPr/>
        </p:nvSpPr>
        <p:spPr bwMode="auto">
          <a:xfrm>
            <a:off x="1298888" y="1951938"/>
            <a:ext cx="1080000" cy="395842"/>
          </a:xfrm>
          <a:prstGeom prst="wedgeRoundRectCallout">
            <a:avLst>
              <a:gd name="adj1" fmla="val -28994"/>
              <a:gd name="adj2" fmla="val 81900"/>
              <a:gd name="adj3" fmla="val 16667"/>
            </a:avLst>
          </a:prstGeom>
          <a:solidFill>
            <a:srgbClr val="CCECFF"/>
          </a:solidFill>
          <a:ln w="3175"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47819" anchor="ctr"/>
          <a:lstStyle/>
          <a:p>
            <a:pPr algn="ctr">
              <a:lnSpc>
                <a:spcPts val="1200"/>
              </a:lnSpc>
            </a:pPr>
            <a:r>
              <a: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SDS</a:t>
            </a:r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・ラベル</a:t>
            </a:r>
            <a:endParaRPr lang="en-US" altLang="ja-JP" sz="1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200"/>
              </a:lnSpc>
            </a:pPr>
            <a:r>
              <a:rPr lang="ja-JP" altLang="en-US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を作成</a:t>
            </a:r>
          </a:p>
        </p:txBody>
      </p:sp>
      <p:sp>
        <p:nvSpPr>
          <p:cNvPr id="43" name="テキスト ボックス 40"/>
          <p:cNvSpPr txBox="1">
            <a:spLocks noChangeArrowheads="1"/>
          </p:cNvSpPr>
          <p:nvPr/>
        </p:nvSpPr>
        <p:spPr bwMode="auto">
          <a:xfrm>
            <a:off x="447592" y="2336965"/>
            <a:ext cx="1665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r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譲渡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提供者</a:t>
            </a:r>
            <a:endParaRPr lang="en-US" altLang="ja-JP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lnSpc>
                <a:spcPts val="1200"/>
              </a:lnSpc>
            </a:pPr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（製造者・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輸入者など）</a:t>
            </a:r>
            <a:endParaRPr lang="ja-JP" altLang="en-US" sz="1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4" name="テキスト ボックス 40"/>
          <p:cNvSpPr txBox="1">
            <a:spLocks noChangeArrowheads="1"/>
          </p:cNvSpPr>
          <p:nvPr/>
        </p:nvSpPr>
        <p:spPr bwMode="auto">
          <a:xfrm>
            <a:off x="5099537" y="2336965"/>
            <a:ext cx="1082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譲渡提供先</a:t>
            </a:r>
            <a:endParaRPr lang="en-US" altLang="ja-JP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1" hangingPunct="1">
              <a:lnSpc>
                <a:spcPts val="1200"/>
              </a:lnSpc>
            </a:pPr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使用者など）</a:t>
            </a:r>
            <a:endParaRPr lang="ja-JP" altLang="en-US" sz="1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4081895" y="2641859"/>
            <a:ext cx="597654" cy="779292"/>
            <a:chOff x="7964141" y="3870375"/>
            <a:chExt cx="597654" cy="779292"/>
          </a:xfrm>
        </p:grpSpPr>
        <p:sp>
          <p:nvSpPr>
            <p:cNvPr id="46" name="正方形/長方形 45"/>
            <p:cNvSpPr/>
            <p:nvPr/>
          </p:nvSpPr>
          <p:spPr>
            <a:xfrm>
              <a:off x="7964141" y="3929587"/>
              <a:ext cx="532853" cy="72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7995181" y="3908450"/>
              <a:ext cx="532853" cy="72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8" name="メモ 47"/>
            <p:cNvSpPr/>
            <p:nvPr/>
          </p:nvSpPr>
          <p:spPr>
            <a:xfrm>
              <a:off x="8028942" y="3870375"/>
              <a:ext cx="532853" cy="720080"/>
            </a:xfrm>
            <a:prstGeom prst="foldedCorner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 bwMode="auto">
            <a:xfrm>
              <a:off x="8128653" y="4052665"/>
              <a:ext cx="344081" cy="144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ja-JP" sz="1050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  <a:cs typeface="メイリオ" panose="020B0604030504040204" pitchFamily="50" charset="-128"/>
                </a:rPr>
                <a:t>SDS</a:t>
              </a:r>
              <a:endParaRPr lang="ja-JP" altLang="en-US" sz="105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51" name="図 5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916" y="2314359"/>
            <a:ext cx="1929774" cy="1451229"/>
          </a:xfrm>
          <a:prstGeom prst="rect">
            <a:avLst/>
          </a:prstGeom>
          <a:noFill/>
        </p:spPr>
      </p:pic>
      <p:sp>
        <p:nvSpPr>
          <p:cNvPr id="52" name="テキスト ボックス 51"/>
          <p:cNvSpPr txBox="1"/>
          <p:nvPr/>
        </p:nvSpPr>
        <p:spPr>
          <a:xfrm>
            <a:off x="2511587" y="2034580"/>
            <a:ext cx="1532208" cy="476726"/>
          </a:xfrm>
          <a:prstGeom prst="round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square" lIns="54000" rIns="54000" rtlCol="0">
            <a:spAutoFit/>
          </a:bodyPr>
          <a:lstStyle/>
          <a:p>
            <a:pPr algn="ctr"/>
            <a:r>
              <a:rPr kumimoji="1" lang="en-US" altLang="ja-JP" sz="1000" dirty="0" smtClean="0"/>
              <a:t>GHS</a:t>
            </a:r>
            <a:r>
              <a:rPr kumimoji="1" lang="ja-JP" altLang="en-US" sz="1000" dirty="0" smtClean="0"/>
              <a:t>国連勧告に基づく</a:t>
            </a:r>
            <a:endParaRPr kumimoji="1" lang="en-US" altLang="ja-JP" sz="1000" dirty="0" smtClean="0"/>
          </a:p>
          <a:p>
            <a:pPr algn="ctr"/>
            <a:r>
              <a:rPr kumimoji="1" lang="ja-JP" altLang="en-US" sz="1200" b="1" dirty="0" smtClean="0"/>
              <a:t>ラベル表示（例）</a:t>
            </a:r>
            <a:endParaRPr kumimoji="1" lang="ja-JP" altLang="en-US" sz="1200" b="1" dirty="0"/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98" y="2731426"/>
            <a:ext cx="920791" cy="849657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602" y="2722309"/>
            <a:ext cx="912626" cy="865011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60648" y="6247812"/>
            <a:ext cx="1750348" cy="12254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業者や労働者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ラベル</a:t>
            </a:r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を見て</a:t>
            </a:r>
            <a:endParaRPr kumimoji="1"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有害性に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気づく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1052736" y="8904145"/>
            <a:ext cx="33123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ウ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化学物質による健康障害防止対策</a:t>
            </a:r>
            <a:endParaRPr lang="ja-JP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321737" y="9086053"/>
            <a:ext cx="53476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（略）。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際、特定化学物質等の特別規則に加え、本年６月の義務化に伴い、「ラベルでアクション」を合い言葉に、ラベル表示と安全データシート（ＳＤＳ）の確認からリスクアセスメントまで、実質的に意味のある実施を丁寧に指導する。また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、（以下略）</a:t>
            </a:r>
            <a:endParaRPr lang="ja-JP" altLang="ja-JP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192779" y="8870029"/>
            <a:ext cx="5476581" cy="954688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962070" y="8654005"/>
            <a:ext cx="4968180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（参考）滋賀労働局　平成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年度行政運営方針　</a:t>
            </a:r>
            <a:r>
              <a:rPr lang="ja-JP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第２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（抜粋）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21200" y="6737260"/>
            <a:ext cx="2222222" cy="66401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労働者一人ひとりまで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的確にアクションできるように</a:t>
            </a:r>
            <a:endParaRPr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することが運動のポイント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746" y="4808984"/>
            <a:ext cx="651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457200"/>
            <a:r>
              <a:rPr kumimoji="1" lang="en-US" altLang="ja-JP" sz="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SDS</a:t>
            </a:r>
            <a:r>
              <a:rPr lang="ja-JP" altLang="en-US" sz="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・・</a:t>
            </a:r>
            <a:r>
              <a:rPr lang="ja-JP" altLang="en-US" sz="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en-US" altLang="ja-JP" sz="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Safety Data Sheet</a:t>
            </a:r>
            <a:r>
              <a:rPr lang="ja-JP" altLang="en-US" sz="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（エス・ディー・エス、安全データシート）。化学物質の危険有害性や取扱方法を記載した文書。</a:t>
            </a:r>
            <a:r>
              <a:rPr lang="ja-JP" altLang="en-US" sz="9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化学物質の取</a:t>
            </a:r>
            <a:r>
              <a:rPr lang="ja-JP" altLang="en-US" sz="9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引時に原則として交付が義務づけられている。</a:t>
            </a:r>
            <a:endParaRPr kumimoji="1" lang="ja-JP" altLang="en-US" sz="9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44648" y="5670006"/>
            <a:ext cx="671334" cy="306467"/>
          </a:xfrm>
          <a:prstGeom prst="wedgeRoundRectCallout">
            <a:avLst>
              <a:gd name="adj1" fmla="val -80423"/>
              <a:gd name="adj2" fmla="val 9664"/>
              <a:gd name="adj3" fmla="val 16667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ラベル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2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629373" y="3819086"/>
            <a:ext cx="5959605" cy="187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43"/>
          <p:cNvSpPr>
            <a:spLocks noChangeArrowheads="1"/>
          </p:cNvSpPr>
          <p:nvPr/>
        </p:nvSpPr>
        <p:spPr bwMode="auto">
          <a:xfrm>
            <a:off x="188640" y="2896387"/>
            <a:ext cx="6503605" cy="90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37" tIns="47819" rIns="95637" bIns="47819">
            <a:spAutoFit/>
          </a:bodyPr>
          <a:lstStyle/>
          <a:p>
            <a:pPr>
              <a:defRPr/>
            </a:pP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１）相談窓口（コールセンター）を設置し、電話や</a:t>
            </a:r>
            <a:r>
              <a:rPr lang="ja-JP" altLang="en-US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メール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など</a:t>
            </a:r>
            <a:r>
              <a:rPr lang="ja-JP" altLang="en-US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相談を受付</a:t>
            </a:r>
            <a:endParaRPr lang="en-US" altLang="ja-JP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78942" indent="-278942">
              <a:lnSpc>
                <a:spcPts val="400"/>
              </a:lnSpc>
              <a:defRPr/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78942" indent="-278942">
              <a:lnSpc>
                <a:spcPts val="1400"/>
              </a:lnSpc>
              <a:defRPr/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SDS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やラベルの作成、リスクアセスメント（「化学物質リスク簡易評価法（コントロール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78942" indent="-278942">
              <a:lnSpc>
                <a:spcPts val="1400"/>
              </a:lnSpc>
              <a:defRPr/>
            </a:pPr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バンディング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）」の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使い方など）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ついて相談できます。</a:t>
            </a:r>
            <a:endParaRPr lang="en-US" altLang="ja-JP" sz="11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ts val="400"/>
              </a:lnSpc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0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</a:t>
            </a:r>
            <a:r>
              <a:rPr lang="en-US" altLang="ja-JP" sz="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コントロール・バンディングの支援サービス</a:t>
            </a:r>
            <a:r>
              <a:rPr lang="ja-JP" altLang="en-US" sz="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：コールセンター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が入力を支援し、評価結果</a:t>
            </a:r>
            <a:r>
              <a:rPr lang="ja-JP" altLang="en-US" sz="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をメールなどで</a:t>
            </a:r>
            <a:r>
              <a:rPr lang="ja-JP" altLang="en-US" sz="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通知</a:t>
            </a:r>
            <a:endParaRPr lang="en-US" altLang="ja-JP" sz="9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正方形/長方形 43"/>
          <p:cNvSpPr>
            <a:spLocks noChangeArrowheads="1"/>
          </p:cNvSpPr>
          <p:nvPr/>
        </p:nvSpPr>
        <p:spPr bwMode="auto">
          <a:xfrm>
            <a:off x="994284" y="4597119"/>
            <a:ext cx="895426" cy="50400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36000" tIns="144000" rIns="36000" bIns="108000" anchor="ctr">
            <a:spAutoFit/>
          </a:bodyPr>
          <a:lstStyle/>
          <a:p>
            <a:pPr algn="ctr"/>
            <a:r>
              <a:rPr lang="ja-JP" altLang="en-US" sz="11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事業者</a:t>
            </a:r>
          </a:p>
        </p:txBody>
      </p:sp>
      <p:sp>
        <p:nvSpPr>
          <p:cNvPr id="23" name="正方形/長方形 43"/>
          <p:cNvSpPr>
            <a:spLocks noChangeArrowheads="1"/>
          </p:cNvSpPr>
          <p:nvPr/>
        </p:nvSpPr>
        <p:spPr bwMode="auto">
          <a:xfrm>
            <a:off x="1662053" y="4381121"/>
            <a:ext cx="2073321" cy="25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37" tIns="47819" rIns="95637" bIns="47819">
            <a:spAutoFit/>
          </a:bodyPr>
          <a:lstStyle/>
          <a:p>
            <a:pPr algn="ctr"/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使用物質、作業</a:t>
            </a:r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内容</a:t>
            </a:r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など</a:t>
            </a:r>
          </a:p>
        </p:txBody>
      </p:sp>
      <p:sp>
        <p:nvSpPr>
          <p:cNvPr id="24" name="右矢印 23"/>
          <p:cNvSpPr/>
          <p:nvPr/>
        </p:nvSpPr>
        <p:spPr bwMode="auto">
          <a:xfrm rot="10800000">
            <a:off x="1971338" y="4827022"/>
            <a:ext cx="1440000" cy="288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37" tIns="47819" rIns="95637" bIns="47819" rtlCol="0" anchor="ctr"/>
          <a:lstStyle/>
          <a:p>
            <a:pPr algn="ctr"/>
            <a:endParaRPr lang="ja-JP" altLang="en-US" sz="1700" b="1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43"/>
          <p:cNvSpPr>
            <a:spLocks noChangeArrowheads="1"/>
          </p:cNvSpPr>
          <p:nvPr/>
        </p:nvSpPr>
        <p:spPr bwMode="auto">
          <a:xfrm>
            <a:off x="1889710" y="5079594"/>
            <a:ext cx="1593636" cy="35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37" tIns="47819" rIns="95637" bIns="47819">
            <a:spAutoFit/>
          </a:bodyPr>
          <a:lstStyle/>
          <a:p>
            <a:pPr algn="ctr">
              <a:lnSpc>
                <a:spcPts val="1000"/>
              </a:lnSpc>
            </a:pPr>
            <a:r>
              <a:rPr lang="ja-JP" altLang="en-US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評価結果を通知</a:t>
            </a:r>
            <a:endParaRPr lang="en-US" altLang="ja-JP" sz="1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1000"/>
              </a:lnSpc>
            </a:pPr>
            <a:r>
              <a:rPr lang="ja-JP" altLang="en-US" sz="9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（メール、</a:t>
            </a:r>
            <a:r>
              <a:rPr lang="en-US" altLang="ja-JP" sz="9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FAX</a:t>
            </a:r>
            <a:r>
              <a:rPr lang="ja-JP" altLang="en-US" sz="95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</a:p>
        </p:txBody>
      </p:sp>
      <p:sp>
        <p:nvSpPr>
          <p:cNvPr id="26" name="四角形吹き出し 25"/>
          <p:cNvSpPr/>
          <p:nvPr/>
        </p:nvSpPr>
        <p:spPr>
          <a:xfrm>
            <a:off x="5086067" y="3911160"/>
            <a:ext cx="1152000" cy="1620000"/>
          </a:xfrm>
          <a:prstGeom prst="wedgeRectCallout">
            <a:avLst>
              <a:gd name="adj1" fmla="val -64295"/>
              <a:gd name="adj2" fmla="val -21268"/>
            </a:avLst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5637" tIns="47819" rIns="95637" bIns="47819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48"/>
          <p:cNvSpPr txBox="1">
            <a:spLocks noChangeArrowheads="1"/>
          </p:cNvSpPr>
          <p:nvPr/>
        </p:nvSpPr>
        <p:spPr bwMode="auto">
          <a:xfrm>
            <a:off x="4959510" y="3890886"/>
            <a:ext cx="1474475" cy="250460"/>
          </a:xfrm>
          <a:prstGeom prst="rect">
            <a:avLst/>
          </a:prstGeom>
          <a:noFill/>
          <a:ln>
            <a:noFill/>
          </a:ln>
          <a:extLst/>
        </p:spPr>
        <p:txBody>
          <a:bodyPr lIns="95637" tIns="47819" rIns="95637" bIns="47819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入力を支援</a:t>
            </a:r>
          </a:p>
        </p:txBody>
      </p:sp>
      <p:sp>
        <p:nvSpPr>
          <p:cNvPr id="32" name="正方形/長方形 43"/>
          <p:cNvSpPr>
            <a:spLocks noChangeArrowheads="1"/>
          </p:cNvSpPr>
          <p:nvPr/>
        </p:nvSpPr>
        <p:spPr bwMode="auto">
          <a:xfrm>
            <a:off x="422570" y="7203462"/>
            <a:ext cx="6371910" cy="70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37" tIns="47819" rIns="95637" bIns="47819">
            <a:spAutoFit/>
          </a:bodyPr>
          <a:lstStyle/>
          <a:p>
            <a:pPr>
              <a:defRPr/>
            </a:pP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２）専門家によるリスクアセスメントの訪問支援</a:t>
            </a:r>
            <a:endParaRPr lang="en-US" altLang="ja-JP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ts val="400"/>
              </a:lnSpc>
              <a:defRPr/>
            </a:pPr>
            <a:r>
              <a:rPr lang="ja-JP" altLang="en-US" sz="13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endParaRPr lang="en-US" altLang="ja-JP" sz="13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13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相談窓口における相談</a:t>
            </a:r>
            <a:r>
              <a:rPr lang="ja-JP" altLang="en-US" sz="11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の結果、事業場の要望に応じて専門家を派遣</a:t>
            </a:r>
            <a:r>
              <a:rPr lang="ja-JP" altLang="en-US" sz="11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、リスク</a:t>
            </a:r>
            <a:r>
              <a:rPr lang="ja-JP" altLang="en-US" sz="1100" i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アセスメントの</a:t>
            </a:r>
            <a:endParaRPr lang="en-US" altLang="ja-JP" sz="1100" i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1100" i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 実施を支援</a:t>
            </a:r>
            <a:endParaRPr lang="ja-JP" altLang="en-US" sz="1100" i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29373" y="5763302"/>
            <a:ext cx="5950753" cy="1332000"/>
          </a:xfrm>
          <a:prstGeom prst="rect">
            <a:avLst/>
          </a:prstGeom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rtlCol="0" anchor="t"/>
          <a:lstStyle/>
          <a:p>
            <a:pPr>
              <a:lnSpc>
                <a:spcPts val="1800"/>
              </a:lnSpc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▶化学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物質や化学品の危険性や有害性を調べる方法をご紹介します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▶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GHS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ラベルや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SDS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の読み方をお教えします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▶化学物質のリスクアセスメントの仕方を説明します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▶リスクアセスメント結果の内容を説明します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▶リスクを低減するための対策をアドバイスします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10215" y="2277722"/>
            <a:ext cx="6607178" cy="34200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/>
            <a:r>
              <a:rPr lang="ja-JP" altLang="en-US" sz="15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化学物質リスクアセスメント</a:t>
            </a:r>
            <a:r>
              <a:rPr lang="ja-JP" altLang="en-US" sz="1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実施に対する相談窓口、専門家による</a:t>
            </a:r>
            <a:r>
              <a:rPr lang="ja-JP" altLang="en-US" sz="15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</a:t>
            </a:r>
            <a:endParaRPr lang="en-US" altLang="ja-JP" sz="15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0" name="Picture 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39331" y="4546205"/>
            <a:ext cx="1620180" cy="82825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1" name="正方形/長方形 43"/>
          <p:cNvSpPr>
            <a:spLocks noChangeArrowheads="1"/>
          </p:cNvSpPr>
          <p:nvPr/>
        </p:nvSpPr>
        <p:spPr bwMode="auto">
          <a:xfrm>
            <a:off x="3591358" y="4363759"/>
            <a:ext cx="1118367" cy="2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/>
          <a:p>
            <a:r>
              <a:rPr lang="ja-JP" altLang="en-US" sz="9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（コールセンター）</a:t>
            </a:r>
            <a:endParaRPr lang="ja-JP" altLang="en-US" sz="9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2" name="右矢印 41"/>
          <p:cNvSpPr/>
          <p:nvPr/>
        </p:nvSpPr>
        <p:spPr>
          <a:xfrm>
            <a:off x="2007342" y="4574994"/>
            <a:ext cx="1440000" cy="288000"/>
          </a:xfrm>
          <a:prstGeom prst="rightArrow">
            <a:avLst/>
          </a:prstGeom>
          <a:solidFill>
            <a:schemeClr val="bg1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37" tIns="47819" rIns="95637" bIns="47819" rtlCol="0" anchor="ctr"/>
          <a:lstStyle/>
          <a:p>
            <a:pPr algn="ctr"/>
            <a:endParaRPr lang="ja-JP" altLang="en-US" sz="1700" b="1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52078" y="7916361"/>
            <a:ext cx="6515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■コールセンターの番号や訪問支援の問合せ先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、厚生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労働省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ホームページをご覧下さい。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727243" y="4070906"/>
            <a:ext cx="800219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dk1"/>
            </a:solidFill>
          </a:ln>
        </p:spPr>
        <p:txBody>
          <a:bodyPr wrap="none" tIns="72000" bIns="36000">
            <a:spAutoFit/>
          </a:bodyPr>
          <a:lstStyle/>
          <a:p>
            <a:pPr algn="ctr"/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相談窓口</a:t>
            </a:r>
            <a:endParaRPr lang="ja-JP" altLang="en-US" sz="1200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3183526" y="8193360"/>
            <a:ext cx="3559267" cy="493458"/>
            <a:chOff x="3183526" y="9695904"/>
            <a:chExt cx="3559267" cy="493458"/>
          </a:xfrm>
        </p:grpSpPr>
        <p:sp>
          <p:nvSpPr>
            <p:cNvPr id="50" name="正方形/長方形 49"/>
            <p:cNvSpPr/>
            <p:nvPr/>
          </p:nvSpPr>
          <p:spPr>
            <a:xfrm>
              <a:off x="3183526" y="9695904"/>
              <a:ext cx="2881864" cy="310608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7652" tIns="94131" rIns="37652" bIns="52041" rtlCol="0" anchor="ctr"/>
            <a:lstStyle/>
            <a:p>
              <a:pPr 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厚生労働省　化学物質管理　相談窓口</a:t>
              </a:r>
              <a:endPara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1" name="角丸四角形 50"/>
            <p:cNvSpPr/>
            <p:nvPr/>
          </p:nvSpPr>
          <p:spPr>
            <a:xfrm>
              <a:off x="6077874" y="9700068"/>
              <a:ext cx="664919" cy="306444"/>
            </a:xfrm>
            <a:prstGeom prst="roundRect">
              <a:avLst>
                <a:gd name="adj" fmla="val 387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955" tIns="81955" rIns="81955" bIns="52041" rtlCol="0" anchor="ctr"/>
            <a:lstStyle/>
            <a:p>
              <a:pPr algn="ctr"/>
              <a:r>
                <a:rPr lang="ja-JP" altLang="en-US" sz="1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 </a:t>
              </a:r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検 索</a:t>
              </a:r>
            </a:p>
          </p:txBody>
        </p:sp>
        <p:sp>
          <p:nvSpPr>
            <p:cNvPr id="52" name="右矢印 51"/>
            <p:cNvSpPr/>
            <p:nvPr/>
          </p:nvSpPr>
          <p:spPr>
            <a:xfrm rot="13862174" flipV="1">
              <a:off x="6504333" y="9973362"/>
              <a:ext cx="252000" cy="180000"/>
            </a:xfrm>
            <a:prstGeom prst="rightArrow">
              <a:avLst>
                <a:gd name="adj1" fmla="val 26549"/>
                <a:gd name="adj2" fmla="val 9729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63500" dist="508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042" tIns="52020" rIns="104042" bIns="52020" anchor="ctr"/>
            <a:lstStyle/>
            <a:p>
              <a:pPr algn="ctr">
                <a:defRPr/>
              </a:pPr>
              <a:endPara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144" y="4092963"/>
            <a:ext cx="1069846" cy="13829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テキスト ボックス 56"/>
          <p:cNvSpPr txBox="1"/>
          <p:nvPr/>
        </p:nvSpPr>
        <p:spPr>
          <a:xfrm>
            <a:off x="4129818" y="2638232"/>
            <a:ext cx="2649727" cy="258155"/>
          </a:xfrm>
          <a:prstGeom prst="rect">
            <a:avLst/>
          </a:prstGeom>
          <a:noFill/>
        </p:spPr>
        <p:txBody>
          <a:bodyPr wrap="square" lIns="95637" tIns="47819" rIns="95637" bIns="47819" rtlCol="0">
            <a:spAutoFit/>
          </a:bodyPr>
          <a:lstStyle/>
          <a:p>
            <a:pPr marL="466725" indent="-466725"/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厚生労働省平成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年度委託事業の例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28600" y="9394149"/>
            <a:ext cx="1600200" cy="527403"/>
          </a:xfrm>
        </p:spPr>
        <p:txBody>
          <a:bodyPr anchor="b"/>
          <a:lstStyle/>
          <a:p>
            <a:pPr algn="l"/>
            <a:fld id="{90561DD1-5A82-48CA-A638-6B472BE11BEA}" type="slidenum">
              <a:rPr kumimoji="1" lang="ja-JP" altLang="en-US" smtClean="0">
                <a:solidFill>
                  <a:schemeClr val="tx1"/>
                </a:solidFill>
              </a:rPr>
              <a:pPr algn="l"/>
              <a:t>2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62085" y="8769424"/>
            <a:ext cx="4219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滋賀労働局労働基準部健康安全課</a:t>
            </a:r>
            <a:r>
              <a:rPr lang="en-US" altLang="ja-JP" sz="1050" dirty="0" smtClean="0"/>
              <a:t>	</a:t>
            </a:r>
            <a:r>
              <a:rPr lang="en-US" altLang="zh-TW" sz="1050" dirty="0" smtClean="0"/>
              <a:t>TEL </a:t>
            </a:r>
            <a:r>
              <a:rPr lang="en-US" altLang="zh-TW" sz="1050" dirty="0"/>
              <a:t>077 (522) </a:t>
            </a:r>
            <a:r>
              <a:rPr lang="en-US" altLang="zh-TW" sz="1050" dirty="0" smtClean="0"/>
              <a:t>6650</a:t>
            </a:r>
          </a:p>
          <a:p>
            <a:r>
              <a:rPr lang="ja-JP" altLang="en-US" sz="1050" dirty="0" smtClean="0"/>
              <a:t>大津</a:t>
            </a:r>
            <a:r>
              <a:rPr lang="ja-JP" altLang="en-US" sz="1050" dirty="0"/>
              <a:t>労働基準監督署</a:t>
            </a:r>
            <a:r>
              <a:rPr lang="zh-TW" altLang="en-US" sz="1050" dirty="0"/>
              <a:t>	</a:t>
            </a:r>
            <a:r>
              <a:rPr lang="en-US" altLang="zh-TW" sz="1050" dirty="0" smtClean="0"/>
              <a:t>	TEL </a:t>
            </a:r>
            <a:r>
              <a:rPr lang="en-US" altLang="zh-TW" sz="1050" dirty="0"/>
              <a:t>077 (522) 6641</a:t>
            </a:r>
          </a:p>
          <a:p>
            <a:r>
              <a:rPr lang="ja-JP" altLang="en-US" sz="1050" dirty="0" smtClean="0"/>
              <a:t>彦根労働基準監督署</a:t>
            </a:r>
            <a:r>
              <a:rPr lang="zh-TW" altLang="en-US" sz="1050" dirty="0"/>
              <a:t>		</a:t>
            </a:r>
            <a:r>
              <a:rPr lang="en-US" altLang="zh-TW" sz="1050" dirty="0"/>
              <a:t>TEL 0749 (22) </a:t>
            </a:r>
            <a:r>
              <a:rPr lang="en-US" altLang="zh-TW" sz="1050" dirty="0" smtClean="0"/>
              <a:t>0654</a:t>
            </a:r>
          </a:p>
          <a:p>
            <a:r>
              <a:rPr lang="ja-JP" altLang="en-US" sz="1050" dirty="0" smtClean="0"/>
              <a:t>東近江労働基準監督署</a:t>
            </a:r>
            <a:r>
              <a:rPr lang="zh-TW" altLang="en-US" sz="1050" dirty="0"/>
              <a:t>	</a:t>
            </a:r>
            <a:r>
              <a:rPr lang="en-US" altLang="zh-TW" sz="1050" dirty="0" smtClean="0"/>
              <a:t>	TEL </a:t>
            </a:r>
            <a:r>
              <a:rPr lang="en-US" altLang="zh-TW" sz="1050" dirty="0"/>
              <a:t>0748 (22) </a:t>
            </a:r>
            <a:r>
              <a:rPr lang="en-US" altLang="zh-TW" sz="1050" dirty="0" smtClean="0"/>
              <a:t>0394</a:t>
            </a:r>
          </a:p>
        </p:txBody>
      </p:sp>
      <p:cxnSp>
        <p:nvCxnSpPr>
          <p:cNvPr id="61" name="直線コネクタ 60"/>
          <p:cNvCxnSpPr/>
          <p:nvPr/>
        </p:nvCxnSpPr>
        <p:spPr>
          <a:xfrm>
            <a:off x="260648" y="8697416"/>
            <a:ext cx="63378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5920183" y="9633520"/>
            <a:ext cx="893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2016.7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更新）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39187" y="911198"/>
            <a:ext cx="5422880" cy="1449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72000" rIns="36000" bIns="36000" rtlCol="0" anchor="t" anchorCtr="1"/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労働者が</a:t>
            </a:r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ラベルの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内容を見たときに自分で危険</a:t>
            </a:r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有害性を理解できるよう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ラベル</a:t>
            </a:r>
            <a:r>
              <a:rPr lang="ja-JP" altLang="en-US" sz="12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教育</a:t>
            </a:r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を行いましょう</a:t>
            </a:r>
            <a:endParaRPr lang="en-US" altLang="ja-JP" sz="12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リスクアセスメント結果を労働者に周知する際は、しっかりと理解させることが重要です。教育</a:t>
            </a:r>
            <a:r>
              <a:rPr lang="ja-JP" altLang="en-US" sz="12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や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掲示など</a:t>
            </a:r>
            <a:r>
              <a:rPr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効果的な周知方法を検討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しましょう</a:t>
            </a:r>
            <a:endParaRPr lang="en-US" altLang="ja-JP" sz="1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285750" lvl="0" indent="-285750">
              <a:spcBef>
                <a:spcPts val="300"/>
              </a:spcBef>
              <a:buFont typeface="Wingdings" panose="05000000000000000000" pitchFamily="2" charset="2"/>
              <a:buChar char="u"/>
            </a:pP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化学物質の作業を、必要に応じて、</a:t>
            </a:r>
            <a:r>
              <a:rPr lang="ja-JP" altLang="en-US" sz="12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指差呼称やＫＹ（危険予知）活動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の対象に組み込むことも、安全手順の遵守につながります。</a:t>
            </a:r>
            <a:endParaRPr lang="en-US" altLang="ja-JP" sz="12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6632" y="72073"/>
            <a:ext cx="3228769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「ラベルでアクション」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60648" y="504121"/>
            <a:ext cx="630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労働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災害防止には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、機械設備や作業環境の改善などだけでなく、</a:t>
            </a:r>
            <a:r>
              <a:rPr lang="ja-JP" altLang="en-US" sz="1200" b="1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作業員</a:t>
            </a:r>
            <a:r>
              <a:rPr lang="ja-JP" altLang="en-US" sz="1200" b="1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一人ひとりが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、リスクを認識して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、適切な手順で作業を行えるようにすることも重要です。そのため、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06374" y="9489504"/>
            <a:ext cx="4490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457200" algn="just"/>
            <a:r>
              <a:rPr lang="en-US" altLang="ja-JP" sz="1000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/>
              </a:rPr>
              <a:t>※</a:t>
            </a:r>
            <a:r>
              <a:rPr lang="ja-JP" altLang="en-US" sz="1000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/>
              </a:rPr>
              <a:t>このリーフレットの各イラスト</a:t>
            </a:r>
            <a:r>
              <a:rPr lang="ja-JP" altLang="en-US" sz="1000" kern="100" dirty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/>
              </a:rPr>
              <a:t>は、厚生</a:t>
            </a:r>
            <a:r>
              <a:rPr lang="ja-JP" altLang="en-US" sz="1000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/>
              </a:rPr>
              <a:t>労働省の著作物を使用しています。本リーフレットは滋賀労働局ＨＰからダウンロードし、ご自由にご利用いただけます。</a:t>
            </a:r>
            <a:endParaRPr lang="en-US" altLang="ja-JP" sz="1000" kern="100" dirty="0">
              <a:latin typeface="ＭＳ Ｐ明朝" panose="02020600040205080304" pitchFamily="18" charset="-128"/>
              <a:ea typeface="ＭＳ Ｐ明朝" panose="02020600040205080304" pitchFamily="18" charset="-128"/>
              <a:cs typeface="Times New Roman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83" y="8801340"/>
            <a:ext cx="21034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907" y="1054076"/>
            <a:ext cx="633413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 rot="20339092">
            <a:off x="6168679" y="900188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ヨシ！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7293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エコロジー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3789</TotalTime>
  <Words>527</Words>
  <Application>Microsoft Office PowerPoint</Application>
  <PresentationFormat>A4 210 x 297 mm</PresentationFormat>
  <Paragraphs>97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「ラベルでアクション」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ラベルでアクション</dc:title>
  <dc:creator>滋賀労働局</dc:creator>
  <dc:description>「ラベルでアクション」</dc:description>
  <cp:lastModifiedBy>小林　弦太</cp:lastModifiedBy>
  <cp:revision>211</cp:revision>
  <cp:lastPrinted>2016-07-06T00:24:38Z</cp:lastPrinted>
  <dcterms:created xsi:type="dcterms:W3CDTF">2015-07-27T08:24:21Z</dcterms:created>
  <dcterms:modified xsi:type="dcterms:W3CDTF">2016-07-06T00:25:32Z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280204表示通知制度の留意点（MCTR講習会）</vt:lpwstr>
  </property>
  <property fmtid="{D5CDD505-2E9C-101B-9397-08002B2CF9AE}" pid="3" name="SlideDescription">
    <vt:lpwstr>「ラベルでアクション」</vt:lpwstr>
  </property>
</Properties>
</file>