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6" y="21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144268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173249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333859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378008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123928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3283690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228695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104423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163231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85904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6ACA05-7142-4625-BF41-369760789572}" type="datetimeFigureOut">
              <a:rPr kumimoji="1" lang="ja-JP" altLang="en-US" smtClean="0"/>
              <a:t>2015/10/29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1200874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66ACA05-7142-4625-BF41-369760789572}" type="datetimeFigureOut">
              <a:rPr kumimoji="1" lang="ja-JP" altLang="en-US" smtClean="0"/>
              <a:t>2015/10/29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1E4B2BAB-A6B5-472E-B969-7D9B15B5CFC2}" type="slidenum">
              <a:rPr kumimoji="1" lang="ja-JP" altLang="en-US" smtClean="0"/>
              <a:t>‹#›</a:t>
            </a:fld>
            <a:endParaRPr kumimoji="1" lang="ja-JP" altLang="en-US"/>
          </a:p>
        </p:txBody>
      </p:sp>
    </p:spTree>
    <p:extLst>
      <p:ext uri="{BB962C8B-B14F-4D97-AF65-F5344CB8AC3E}">
        <p14:creationId xmlns:p14="http://schemas.microsoft.com/office/powerpoint/2010/main" val="1539568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http://anzeninfo.mhlw.go.jp/" TargetMode="External"/><Relationship Id="rId7"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hyperlink" Target="http://shiga-roudoukyoku.jsite.mhlw.go.jp/jirei_toukei/anzen_eisei.html" TargetMode="External"/><Relationship Id="rId10" Type="http://schemas.openxmlformats.org/officeDocument/2006/relationships/image" Target="../media/image6.jpeg"/><Relationship Id="rId4" Type="http://schemas.openxmlformats.org/officeDocument/2006/relationships/hyperlink" Target="http://anzeninfo.mhlw.go.jp/hiyari/ryuijiko.html" TargetMode="External"/><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hyperlink" Target="http://anzeninfo.mhlw.go.jp/ras/user/anzen/kag/ras_start.html" TargetMode="External"/><Relationship Id="rId2" Type="http://schemas.openxmlformats.org/officeDocument/2006/relationships/image" Target="../media/image7.wmf"/><Relationship Id="rId1" Type="http://schemas.openxmlformats.org/officeDocument/2006/relationships/slideLayout" Target="../slideLayouts/slideLayout1.xml"/><Relationship Id="rId5" Type="http://schemas.openxmlformats.org/officeDocument/2006/relationships/hyperlink" Target="http://shiga-roudoukyoku.jsite.mhlw.go.jp/hourei_seido_tetsuzuki/anzen_eisei.html" TargetMode="External"/><Relationship Id="rId4" Type="http://schemas.openxmlformats.org/officeDocument/2006/relationships/hyperlink" Target="http://www.mhlw.go.jp/stf/seisakunitsuite/bunya/0000053858.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254223" y="8637602"/>
            <a:ext cx="5343129" cy="707886"/>
          </a:xfrm>
          <a:prstGeom prst="rect">
            <a:avLst/>
          </a:prstGeom>
          <a:noFill/>
        </p:spPr>
        <p:txBody>
          <a:bodyPr wrap="none" rtlCol="0">
            <a:spAutoFit/>
          </a:bodyPr>
          <a:lstStyle/>
          <a:p>
            <a:r>
              <a:rPr kumimoji="1" lang="ja-JP" altLang="en-US" sz="1050" dirty="0" smtClean="0">
                <a:latin typeface="HG丸ｺﾞｼｯｸM-PRO" pitchFamily="50" charset="-128"/>
                <a:ea typeface="HG丸ｺﾞｼｯｸM-PRO" pitchFamily="50" charset="-128"/>
                <a:cs typeface="メイリオ" panose="020B0604030504040204" pitchFamily="50" charset="-128"/>
              </a:rPr>
              <a:t>厚生労働省</a:t>
            </a:r>
            <a:endParaRPr kumimoji="1" lang="en-US" altLang="ja-JP" sz="1050" dirty="0" smtClean="0">
              <a:latin typeface="HG丸ｺﾞｼｯｸM-PRO" pitchFamily="50" charset="-128"/>
              <a:ea typeface="HG丸ｺﾞｼｯｸM-PRO" pitchFamily="50" charset="-128"/>
              <a:cs typeface="メイリオ" panose="020B0604030504040204" pitchFamily="50" charset="-128"/>
            </a:endParaRPr>
          </a:p>
          <a:p>
            <a:pPr>
              <a:lnSpc>
                <a:spcPts val="1900"/>
              </a:lnSpc>
            </a:pPr>
            <a:r>
              <a:rPr kumimoji="1" lang="ja-JP" altLang="en-US" sz="1700" dirty="0" smtClean="0">
                <a:latin typeface="HG丸ｺﾞｼｯｸM-PRO" pitchFamily="50" charset="-128"/>
                <a:ea typeface="HG丸ｺﾞｼｯｸM-PRO" pitchFamily="50" charset="-128"/>
                <a:cs typeface="メイリオ" panose="020B0604030504040204" pitchFamily="50" charset="-128"/>
              </a:rPr>
              <a:t>滋賀労働局　各労働基準監督署（大津 彦根 東近江）</a:t>
            </a:r>
            <a:endParaRPr kumimoji="1" lang="en-US" altLang="ja-JP" sz="1700" dirty="0" smtClean="0">
              <a:latin typeface="HG丸ｺﾞｼｯｸM-PRO" pitchFamily="50" charset="-128"/>
              <a:ea typeface="HG丸ｺﾞｼｯｸM-PRO" pitchFamily="50" charset="-128"/>
              <a:cs typeface="メイリオ" panose="020B0604030504040204" pitchFamily="50" charset="-128"/>
            </a:endParaRPr>
          </a:p>
          <a:p>
            <a:pPr>
              <a:spcBef>
                <a:spcPts val="200"/>
              </a:spcBef>
            </a:pPr>
            <a:r>
              <a:rPr lang="ja-JP" altLang="en-US" sz="1200" dirty="0" smtClean="0">
                <a:latin typeface="HG丸ｺﾞｼｯｸM-PRO" pitchFamily="50" charset="-128"/>
                <a:ea typeface="HG丸ｺﾞｼｯｸM-PRO" pitchFamily="50" charset="-128"/>
                <a:cs typeface="メイリオ" panose="020B0604030504040204" pitchFamily="50" charset="-128"/>
              </a:rPr>
              <a:t>～ 働きやすい滋賀をめざして（労働災害ゼロ 業務上疾病ゼロへ） ～</a:t>
            </a:r>
            <a:endParaRPr kumimoji="1" lang="ja-JP" altLang="en-US" sz="1200" dirty="0">
              <a:latin typeface="HG丸ｺﾞｼｯｸM-PRO" pitchFamily="50" charset="-128"/>
              <a:ea typeface="HG丸ｺﾞｼｯｸM-PRO" pitchFamily="50" charset="-128"/>
              <a:cs typeface="メイリオ" panose="020B0604030504040204" pitchFamily="50" charset="-128"/>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648" y="8769373"/>
            <a:ext cx="936104" cy="864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直線コネクタ 9"/>
          <p:cNvCxnSpPr/>
          <p:nvPr/>
        </p:nvCxnSpPr>
        <p:spPr>
          <a:xfrm>
            <a:off x="260648" y="8625408"/>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2"/>
          <p:cNvSpPr txBox="1">
            <a:spLocks noChangeArrowheads="1"/>
          </p:cNvSpPr>
          <p:nvPr/>
        </p:nvSpPr>
        <p:spPr bwMode="auto">
          <a:xfrm>
            <a:off x="1196752" y="9345488"/>
            <a:ext cx="5257214" cy="474489"/>
          </a:xfrm>
          <a:prstGeom prst="rect">
            <a:avLst/>
          </a:prstGeom>
          <a:noFill/>
          <a:ln w="9525">
            <a:noFill/>
            <a:miter lim="800000"/>
            <a:headEnd/>
            <a:tailEnd/>
          </a:ln>
        </p:spPr>
        <p:txBody>
          <a:bodyPr rot="0" vert="horz" wrap="square" lIns="91440" tIns="45720" rIns="91440" bIns="45720" anchor="t" anchorCtr="0">
            <a:spAutoFit/>
          </a:bodyPr>
          <a:lstStyle/>
          <a:p>
            <a:pPr algn="just">
              <a:spcAft>
                <a:spcPts val="100"/>
              </a:spcAft>
            </a:pPr>
            <a:r>
              <a:rPr lang="en-US" altLang="ja-JP" sz="800" kern="100" dirty="0" smtClean="0">
                <a:solidFill>
                  <a:srgbClr val="000000"/>
                </a:solidFill>
                <a:effectLst/>
                <a:latin typeface="Century"/>
                <a:ea typeface="メイリオ"/>
                <a:cs typeface="Times New Roman"/>
              </a:rPr>
              <a:t>※</a:t>
            </a:r>
            <a:r>
              <a:rPr lang="en-US" altLang="ja-JP" sz="800" kern="100" dirty="0" smtClean="0">
                <a:solidFill>
                  <a:srgbClr val="000000"/>
                </a:solidFill>
                <a:latin typeface="Century"/>
                <a:ea typeface="メイリオ"/>
                <a:cs typeface="Times New Roman"/>
              </a:rPr>
              <a:t>p.1</a:t>
            </a:r>
            <a:r>
              <a:rPr lang="ja-JP" altLang="en-US" sz="800" kern="100" dirty="0" smtClean="0">
                <a:solidFill>
                  <a:srgbClr val="000000"/>
                </a:solidFill>
                <a:latin typeface="Century"/>
                <a:ea typeface="メイリオ"/>
                <a:cs typeface="Times New Roman"/>
              </a:rPr>
              <a:t>のイラスト５点は、厚生労働省「</a:t>
            </a:r>
            <a:r>
              <a:rPr lang="ja-JP" altLang="en-US" sz="800" kern="100" dirty="0" smtClean="0">
                <a:solidFill>
                  <a:srgbClr val="000000"/>
                </a:solidFill>
                <a:latin typeface="Century"/>
                <a:ea typeface="メイリオ"/>
                <a:cs typeface="Times New Roman"/>
                <a:hlinkClick r:id="rId3"/>
              </a:rPr>
              <a:t>職場のあんぜんサイト</a:t>
            </a:r>
            <a:r>
              <a:rPr lang="ja-JP" altLang="en-US" sz="800" kern="100" dirty="0" smtClean="0">
                <a:solidFill>
                  <a:srgbClr val="000000"/>
                </a:solidFill>
                <a:latin typeface="Century"/>
                <a:ea typeface="メイリオ"/>
                <a:cs typeface="Times New Roman"/>
              </a:rPr>
              <a:t>」（</a:t>
            </a:r>
            <a:r>
              <a:rPr lang="ja-JP" altLang="en-US" sz="800" kern="100" dirty="0" smtClean="0">
                <a:solidFill>
                  <a:srgbClr val="000000"/>
                </a:solidFill>
                <a:latin typeface="Century"/>
                <a:ea typeface="メイリオ"/>
                <a:cs typeface="Times New Roman"/>
                <a:hlinkClick r:id="rId4"/>
              </a:rPr>
              <a:t>使用規程</a:t>
            </a:r>
            <a:r>
              <a:rPr lang="ja-JP" altLang="en-US" sz="800" kern="100" dirty="0" smtClean="0">
                <a:solidFill>
                  <a:srgbClr val="000000"/>
                </a:solidFill>
                <a:latin typeface="Century"/>
                <a:ea typeface="メイリオ"/>
                <a:cs typeface="Times New Roman"/>
              </a:rPr>
              <a:t>）のイラストです。</a:t>
            </a:r>
            <a:endParaRPr lang="en-US" altLang="ja-JP" sz="800" kern="100" dirty="0" smtClean="0">
              <a:solidFill>
                <a:srgbClr val="000000"/>
              </a:solidFill>
              <a:effectLst/>
              <a:latin typeface="Century"/>
              <a:ea typeface="メイリオ"/>
              <a:cs typeface="Times New Roman"/>
            </a:endParaRPr>
          </a:p>
          <a:p>
            <a:pPr algn="just">
              <a:spcAft>
                <a:spcPts val="0"/>
              </a:spcAft>
            </a:pPr>
            <a:r>
              <a:rPr lang="ja-JP" sz="800" kern="100" dirty="0" smtClean="0">
                <a:solidFill>
                  <a:srgbClr val="000000"/>
                </a:solidFill>
                <a:effectLst/>
                <a:latin typeface="Century"/>
                <a:ea typeface="メイリオ"/>
                <a:cs typeface="Times New Roman"/>
              </a:rPr>
              <a:t>※</a:t>
            </a:r>
            <a:r>
              <a:rPr lang="ja-JP" altLang="en-US" sz="800" kern="100" dirty="0" smtClean="0">
                <a:solidFill>
                  <a:srgbClr val="000000"/>
                </a:solidFill>
                <a:effectLst/>
                <a:latin typeface="Century"/>
                <a:ea typeface="メイリオ"/>
                <a:cs typeface="Times New Roman"/>
              </a:rPr>
              <a:t>このリーフレットや</a:t>
            </a:r>
            <a:r>
              <a:rPr lang="ja-JP" sz="800" kern="100" dirty="0" smtClean="0">
                <a:solidFill>
                  <a:srgbClr val="000000"/>
                </a:solidFill>
                <a:effectLst/>
                <a:latin typeface="Century"/>
                <a:ea typeface="メイリオ"/>
                <a:cs typeface="Times New Roman"/>
              </a:rPr>
              <a:t>ゼロ</a:t>
            </a:r>
            <a:r>
              <a:rPr lang="ja-JP" sz="800" kern="100" dirty="0">
                <a:solidFill>
                  <a:srgbClr val="000000"/>
                </a:solidFill>
                <a:effectLst/>
                <a:latin typeface="Century"/>
                <a:ea typeface="メイリオ"/>
                <a:cs typeface="Times New Roman"/>
              </a:rPr>
              <a:t>災ロゴマークは </a:t>
            </a:r>
            <a:r>
              <a:rPr lang="ja-JP" altLang="en-US" sz="800" kern="100" dirty="0" smtClean="0">
                <a:solidFill>
                  <a:srgbClr val="000000"/>
                </a:solidFill>
                <a:effectLst/>
                <a:latin typeface="Century"/>
                <a:ea typeface="メイリオ"/>
                <a:cs typeface="Times New Roman"/>
              </a:rPr>
              <a:t>、</a:t>
            </a:r>
            <a:r>
              <a:rPr lang="ja-JP" sz="800" kern="100" dirty="0" smtClean="0">
                <a:solidFill>
                  <a:srgbClr val="000000"/>
                </a:solidFill>
                <a:effectLst/>
                <a:latin typeface="Century"/>
                <a:ea typeface="メイリオ"/>
                <a:cs typeface="Times New Roman"/>
              </a:rPr>
              <a:t>滋賀労働局</a:t>
            </a:r>
            <a:r>
              <a:rPr lang="en-US" altLang="ja-JP" sz="800" kern="100" dirty="0" smtClean="0">
                <a:solidFill>
                  <a:srgbClr val="000000"/>
                </a:solidFill>
                <a:effectLst/>
                <a:latin typeface="Century"/>
                <a:ea typeface="メイリオ"/>
                <a:cs typeface="Times New Roman"/>
              </a:rPr>
              <a:t>HP</a:t>
            </a:r>
            <a:r>
              <a:rPr lang="ja-JP" sz="800" kern="100" dirty="0" smtClean="0">
                <a:solidFill>
                  <a:srgbClr val="000000"/>
                </a:solidFill>
                <a:effectLst/>
                <a:latin typeface="Century"/>
                <a:ea typeface="メイリオ"/>
                <a:cs typeface="Times New Roman"/>
              </a:rPr>
              <a:t>からダウンロード</a:t>
            </a:r>
            <a:r>
              <a:rPr lang="ja-JP" altLang="en-US" sz="800" kern="100" dirty="0" smtClean="0">
                <a:solidFill>
                  <a:srgbClr val="000000"/>
                </a:solidFill>
                <a:effectLst/>
                <a:latin typeface="Century"/>
                <a:ea typeface="メイリオ"/>
                <a:cs typeface="Times New Roman"/>
              </a:rPr>
              <a:t>できます。</a:t>
            </a:r>
            <a:endParaRPr lang="en-US" altLang="ja-JP" sz="800" kern="100" dirty="0" smtClean="0">
              <a:solidFill>
                <a:srgbClr val="000000"/>
              </a:solidFill>
              <a:effectLst/>
              <a:latin typeface="Century"/>
              <a:ea typeface="メイリオ"/>
              <a:cs typeface="Times New Roman"/>
            </a:endParaRPr>
          </a:p>
          <a:p>
            <a:pPr algn="just"/>
            <a:r>
              <a:rPr lang="ja-JP" altLang="en-US" sz="800" kern="100" dirty="0" smtClean="0">
                <a:effectLst/>
                <a:latin typeface="Century"/>
                <a:ea typeface="ＭＳ 明朝"/>
                <a:cs typeface="Times New Roman"/>
              </a:rPr>
              <a:t>　</a:t>
            </a:r>
            <a:r>
              <a:rPr lang="ja-JP" altLang="en-US" sz="800" kern="100" dirty="0">
                <a:latin typeface="Century"/>
                <a:ea typeface="メイリオ"/>
                <a:cs typeface="Times New Roman"/>
              </a:rPr>
              <a:t>　　</a:t>
            </a:r>
            <a:r>
              <a:rPr lang="en-US" altLang="ja-JP" sz="800" kern="100" dirty="0">
                <a:latin typeface="メイリオ"/>
                <a:ea typeface="ＭＳ 明朝"/>
                <a:cs typeface="Times New Roman"/>
                <a:hlinkClick r:id="rId5"/>
              </a:rPr>
              <a:t>http://</a:t>
            </a:r>
            <a:r>
              <a:rPr lang="en-US" altLang="ja-JP" sz="800" kern="100" dirty="0" smtClean="0">
                <a:latin typeface="メイリオ"/>
                <a:ea typeface="ＭＳ 明朝"/>
                <a:cs typeface="Times New Roman"/>
                <a:hlinkClick r:id="rId5"/>
              </a:rPr>
              <a:t>shiga-roudoukyoku.jsite.mhlw.go.jp/jirei_toukei/anzen_eisei.html</a:t>
            </a:r>
            <a:endParaRPr lang="ja-JP" sz="1050" kern="100" dirty="0">
              <a:effectLst/>
              <a:latin typeface="Century"/>
              <a:ea typeface="ＭＳ 明朝"/>
              <a:cs typeface="Times New Roman"/>
            </a:endParaRPr>
          </a:p>
        </p:txBody>
      </p:sp>
      <p:sp>
        <p:nvSpPr>
          <p:cNvPr id="12" name="スライド番号プレースホルダー 8"/>
          <p:cNvSpPr>
            <a:spLocks noGrp="1"/>
          </p:cNvSpPr>
          <p:nvPr>
            <p:ph type="sldNum" sz="quarter" idx="12"/>
          </p:nvPr>
        </p:nvSpPr>
        <p:spPr>
          <a:xfrm>
            <a:off x="6237312" y="9378597"/>
            <a:ext cx="620688" cy="527403"/>
          </a:xfrm>
        </p:spPr>
        <p:txBody>
          <a:bodyPr/>
          <a:lstStyle/>
          <a:p>
            <a:fld id="{90561DD1-5A82-48CA-A638-6B472BE11BEA}" type="slidenum">
              <a:rPr kumimoji="1" lang="ja-JP" altLang="en-US" smtClean="0"/>
              <a:pPr/>
              <a:t>1</a:t>
            </a:fld>
            <a:endParaRPr kumimoji="1" lang="ja-JP" altLang="en-US" dirty="0"/>
          </a:p>
        </p:txBody>
      </p:sp>
      <p:sp>
        <p:nvSpPr>
          <p:cNvPr id="13" name="テキスト ボックス 12"/>
          <p:cNvSpPr txBox="1"/>
          <p:nvPr/>
        </p:nvSpPr>
        <p:spPr>
          <a:xfrm>
            <a:off x="404664" y="387460"/>
            <a:ext cx="6048672" cy="677108"/>
          </a:xfrm>
          <a:prstGeom prst="rect">
            <a:avLst/>
          </a:prstGeom>
          <a:noFill/>
          <a:ln w="28575">
            <a:solidFill>
              <a:schemeClr val="accent6">
                <a:lumMod val="75000"/>
              </a:schemeClr>
            </a:solidFill>
          </a:ln>
        </p:spPr>
        <p:txBody>
          <a:bodyPr wrap="square" rtlCol="0">
            <a:spAutoFit/>
          </a:bodyPr>
          <a:lstStyle/>
          <a:p>
            <a:pPr algn="ctr"/>
            <a:r>
              <a:rPr lang="ja-JP" altLang="en-US" sz="2400" dirty="0" smtClean="0">
                <a:latin typeface="ＤＦ特太ゴシック体" panose="020B0509000000000000" pitchFamily="49" charset="-128"/>
                <a:ea typeface="ＤＦ特太ゴシック体" panose="020B0509000000000000" pitchFamily="49" charset="-128"/>
              </a:rPr>
              <a:t>化学物質による健康障害を防ぐために</a:t>
            </a:r>
            <a:endParaRPr lang="en-US" altLang="ja-JP" sz="2400" dirty="0" smtClean="0">
              <a:latin typeface="ＤＦ特太ゴシック体" panose="020B0509000000000000" pitchFamily="49" charset="-128"/>
              <a:ea typeface="ＤＦ特太ゴシック体" panose="020B0509000000000000" pitchFamily="49" charset="-128"/>
            </a:endParaRPr>
          </a:p>
          <a:p>
            <a:pPr algn="ctr"/>
            <a:r>
              <a:rPr kumimoji="1" lang="ja-JP" altLang="en-US" sz="1400" dirty="0" smtClean="0">
                <a:latin typeface="ＤＦ特太ゴシック体" panose="020B0509000000000000" pitchFamily="49" charset="-128"/>
                <a:ea typeface="ＤＦ特太ゴシック体" panose="020B0509000000000000" pitchFamily="49" charset="-128"/>
              </a:rPr>
              <a:t>～　排気・換気などの対策を取って下さい</a:t>
            </a:r>
            <a:r>
              <a:rPr lang="ja-JP" altLang="en-US" sz="1400" dirty="0" smtClean="0">
                <a:latin typeface="ＤＦ特太ゴシック体" panose="020B0509000000000000" pitchFamily="49" charset="-128"/>
                <a:ea typeface="ＤＦ特太ゴシック体" panose="020B0509000000000000" pitchFamily="49" charset="-128"/>
              </a:rPr>
              <a:t>　～</a:t>
            </a:r>
            <a:endParaRPr kumimoji="1" lang="ja-JP" altLang="en-US" sz="1400" dirty="0">
              <a:latin typeface="ＤＦ特太ゴシック体" panose="020B0509000000000000" pitchFamily="49" charset="-128"/>
              <a:ea typeface="ＤＦ特太ゴシック体" panose="020B0509000000000000" pitchFamily="49" charset="-128"/>
            </a:endParaRPr>
          </a:p>
        </p:txBody>
      </p:sp>
      <p:sp>
        <p:nvSpPr>
          <p:cNvPr id="14" name="テキスト ボックス 13"/>
          <p:cNvSpPr txBox="1"/>
          <p:nvPr/>
        </p:nvSpPr>
        <p:spPr>
          <a:xfrm>
            <a:off x="336133" y="56456"/>
            <a:ext cx="4698722" cy="338554"/>
          </a:xfrm>
          <a:prstGeom prst="rect">
            <a:avLst/>
          </a:prstGeom>
          <a:noFill/>
        </p:spPr>
        <p:txBody>
          <a:bodyPr wrap="none" rtlCol="0">
            <a:spAutoFit/>
          </a:bodyPr>
          <a:lstStyle/>
          <a:p>
            <a:r>
              <a:rPr lang="ja-JP" altLang="en-US" sz="1600" dirty="0" smtClean="0">
                <a:latin typeface="メイリオ" pitchFamily="50" charset="-128"/>
                <a:ea typeface="メイリオ" pitchFamily="50" charset="-128"/>
                <a:cs typeface="メイリオ" pitchFamily="50" charset="-128"/>
              </a:rPr>
              <a:t>液体</a:t>
            </a:r>
            <a:r>
              <a:rPr lang="ja-JP" altLang="en-US" sz="1600" smtClean="0">
                <a:latin typeface="メイリオ" pitchFamily="50" charset="-128"/>
                <a:ea typeface="メイリオ" pitchFamily="50" charset="-128"/>
                <a:cs typeface="メイリオ" pitchFamily="50" charset="-128"/>
              </a:rPr>
              <a:t>、粉末、</a:t>
            </a:r>
            <a:r>
              <a:rPr lang="ja-JP" altLang="en-US" sz="1600" dirty="0" smtClean="0">
                <a:latin typeface="メイリオ" pitchFamily="50" charset="-128"/>
                <a:ea typeface="メイリオ" pitchFamily="50" charset="-128"/>
                <a:cs typeface="メイリオ" pitchFamily="50" charset="-128"/>
              </a:rPr>
              <a:t>気体などの化学物質を扱う事業主へ</a:t>
            </a:r>
            <a:endParaRPr lang="en-US" altLang="ja-JP" sz="1600" dirty="0" smtClean="0">
              <a:latin typeface="メイリオ" pitchFamily="50" charset="-128"/>
              <a:ea typeface="メイリオ" pitchFamily="50" charset="-128"/>
              <a:cs typeface="メイリオ" pitchFamily="50" charset="-128"/>
            </a:endParaRPr>
          </a:p>
        </p:txBody>
      </p:sp>
      <p:sp>
        <p:nvSpPr>
          <p:cNvPr id="18" name="正方形/長方形 17"/>
          <p:cNvSpPr/>
          <p:nvPr/>
        </p:nvSpPr>
        <p:spPr>
          <a:xfrm>
            <a:off x="370871" y="2754432"/>
            <a:ext cx="6082466" cy="1046440"/>
          </a:xfrm>
          <a:prstGeom prst="rect">
            <a:avLst/>
          </a:prstGeom>
        </p:spPr>
        <p:txBody>
          <a:bodyPr wrap="square">
            <a:spAutoFit/>
          </a:bodyPr>
          <a:lstStyle/>
          <a:p>
            <a:pPr marL="108000" indent="-457200">
              <a:spcBef>
                <a:spcPts val="600"/>
              </a:spcBef>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①溶液が飛び散るなどして</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目や皮膚に障害</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を起こすことがあります。</a:t>
            </a:r>
          </a:p>
          <a:p>
            <a:pPr marL="108000" indent="-457200">
              <a:spcBef>
                <a:spcPts val="600"/>
              </a:spcBef>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大量に吸い込むと</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急性中毒</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を引き起こすことがあります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spcBef>
                <a:spcPts val="600"/>
              </a:spcBef>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微量でも、繰り返し吸い込むことで</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がんなどの遅発性障害</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を引き起こすことがあります。すぐに中毒にならないからといって安全なわけではありません。</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462605" y="7052417"/>
            <a:ext cx="3947528" cy="1531188"/>
          </a:xfrm>
          <a:prstGeom prst="rect">
            <a:avLst/>
          </a:prstGeom>
          <a:ln>
            <a:noFill/>
          </a:ln>
        </p:spPr>
        <p:txBody>
          <a:bodyPr wrap="square">
            <a:spAutoFit/>
          </a:bodyPr>
          <a:lstStyle/>
          <a:p>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　たとえ有害性の低い物質でも、使用量や作業方法によってはリスクが大きくなります。</a:t>
            </a:r>
            <a:endParaRPr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そのため、作業ごとにリスクを評価し、</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リスクが大きいようなら排気・換気などを行う</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ことが必要であり、リスクアセスメントはそうしたことを求めるものです。なお、</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特</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に危ない物質や作業</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は、法令で具体的に対策が指定</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されています（罰則）。</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4474022" y="6934791"/>
            <a:ext cx="1923425" cy="749141"/>
          </a:xfrm>
          <a:prstGeom prst="roundRect">
            <a:avLst/>
          </a:prstGeom>
          <a:solidFill>
            <a:schemeClr val="bg1"/>
          </a:solidFill>
          <a:ln>
            <a:solidFill>
              <a:srgbClr val="002060"/>
            </a:solidFill>
          </a:ln>
        </p:spPr>
        <p:txBody>
          <a:bodyPr wrap="none" rtlCol="0">
            <a:spAutoFit/>
          </a:bodyPr>
          <a:lstStyle/>
          <a:p>
            <a:pPr algn="ct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リスクアセスメント</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義務化されます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（裏面を参照）</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66915" y="6033120"/>
            <a:ext cx="1261885" cy="307777"/>
          </a:xfrm>
          <a:prstGeom prst="rect">
            <a:avLst/>
          </a:prstGeom>
          <a:solidFill>
            <a:schemeClr val="bg1"/>
          </a:solidFill>
          <a:ln>
            <a:solidFill>
              <a:srgbClr val="002060"/>
            </a:solidFill>
          </a:ln>
        </p:spPr>
        <p:txBody>
          <a:bodyPr wrap="none" rtlCol="0">
            <a:spAutoFit/>
          </a:bodyPr>
          <a:lstStyle/>
          <a:p>
            <a:pPr algn="ctr"/>
            <a:r>
              <a:rPr lang="ja-JP" altLang="en-US" sz="1400" dirty="0">
                <a:latin typeface="ＤＦ特太ゴシック体" panose="020B0509000000000000" pitchFamily="49" charset="-128"/>
                <a:ea typeface="ＤＦ特太ゴシック体" panose="020B0509000000000000" pitchFamily="49" charset="-128"/>
              </a:rPr>
              <a:t>対策の考え方</a:t>
            </a:r>
            <a:endParaRPr kumimoji="1" lang="ja-JP" altLang="en-US" sz="1400" dirty="0">
              <a:latin typeface="ＤＦ特太ゴシック体" panose="020B0509000000000000" pitchFamily="49" charset="-128"/>
              <a:ea typeface="ＤＦ特太ゴシック体" panose="020B0509000000000000" pitchFamily="49" charset="-128"/>
            </a:endParaRPr>
          </a:p>
        </p:txBody>
      </p:sp>
      <p:sp>
        <p:nvSpPr>
          <p:cNvPr id="23" name="正方形/長方形 22"/>
          <p:cNvSpPr/>
          <p:nvPr/>
        </p:nvSpPr>
        <p:spPr>
          <a:xfrm>
            <a:off x="404664" y="4252952"/>
            <a:ext cx="5978243" cy="1708160"/>
          </a:xfrm>
          <a:prstGeom prst="rect">
            <a:avLst/>
          </a:prstGeom>
        </p:spPr>
        <p:txBody>
          <a:bodyPr wrap="square">
            <a:sp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有害な化学物質などにばく</a:t>
            </a:r>
            <a:r>
              <a:rPr lang="ja-JP" altLang="en-US" sz="1300" dirty="0" err="1" smtClean="0">
                <a:latin typeface="メイリオ" panose="020B0604030504040204" pitchFamily="50" charset="-128"/>
                <a:ea typeface="メイリオ" panose="020B0604030504040204" pitchFamily="50" charset="-128"/>
                <a:cs typeface="メイリオ" panose="020B0604030504040204" pitchFamily="50" charset="-128"/>
              </a:rPr>
              <a:t>露する</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おそれのある作業では、</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有害な要因をできるだけ取り除</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き</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、さらに</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できるだけばく露をしないような作業方法で行うことが基本</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です。その</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上</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どうしてもばく露してしまう作業は、</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①作業環境の測定などで、その作業の危なさの度合い（リスク）を確認し、濃度が高いなど必要があれば、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排気装置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などで環境を改善します。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spcBef>
                <a:spcPts val="6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また、物質や作業の内容に応じて、</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保護眼鏡、保護衣</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、保護手袋、マスク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などの必要な保護具を装着します。</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403404" y="3892912"/>
            <a:ext cx="1441420" cy="307777"/>
          </a:xfrm>
          <a:prstGeom prst="rect">
            <a:avLst/>
          </a:prstGeom>
          <a:noFill/>
          <a:ln>
            <a:solidFill>
              <a:srgbClr val="002060"/>
            </a:solidFill>
          </a:ln>
        </p:spPr>
        <p:txBody>
          <a:bodyPr wrap="none" rtlCol="0">
            <a:spAutoFit/>
          </a:bodyPr>
          <a:lstStyle/>
          <a:p>
            <a:r>
              <a:rPr kumimoji="1" lang="ja-JP" altLang="en-US" sz="1400" dirty="0" smtClean="0">
                <a:latin typeface="ＤＦ特太ゴシック体" panose="020B0509000000000000" pitchFamily="49" charset="-128"/>
                <a:ea typeface="ＤＦ特太ゴシック体" panose="020B0509000000000000" pitchFamily="49" charset="-128"/>
              </a:rPr>
              <a:t>対策のポイント</a:t>
            </a:r>
            <a:endParaRPr kumimoji="1" lang="ja-JP" altLang="en-US" sz="1400" dirty="0">
              <a:latin typeface="ＤＦ特太ゴシック体" panose="020B0509000000000000" pitchFamily="49" charset="-128"/>
              <a:ea typeface="ＤＦ特太ゴシック体" panose="020B0509000000000000" pitchFamily="49" charset="-128"/>
            </a:endParaRPr>
          </a:p>
        </p:txBody>
      </p:sp>
      <p:sp>
        <p:nvSpPr>
          <p:cNvPr id="28" name="正方形/長方形 27"/>
          <p:cNvSpPr/>
          <p:nvPr/>
        </p:nvSpPr>
        <p:spPr>
          <a:xfrm>
            <a:off x="498242" y="6420743"/>
            <a:ext cx="5955094" cy="692497"/>
          </a:xfrm>
          <a:prstGeom prst="rect">
            <a:avLst/>
          </a:prstGeom>
          <a:ln>
            <a:noFill/>
          </a:ln>
        </p:spPr>
        <p:txBody>
          <a:bodyPr wrap="square">
            <a:spAutoFit/>
          </a:bodyPr>
          <a:lstStyle/>
          <a:p>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労働安全衛生法では、職場で化学物質を取り扱うすべての場合についてリスクアセスメントを行い、その結果に基づき対策を講じることが努力義務とされています。</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370870" y="2394392"/>
            <a:ext cx="2518638" cy="307777"/>
          </a:xfrm>
          <a:prstGeom prst="rect">
            <a:avLst/>
          </a:prstGeom>
          <a:noFill/>
          <a:ln>
            <a:solidFill>
              <a:schemeClr val="tx1"/>
            </a:solidFill>
          </a:ln>
        </p:spPr>
        <p:txBody>
          <a:bodyPr wrap="none" rtlCol="0">
            <a:spAutoFit/>
          </a:bodyPr>
          <a:lstStyle/>
          <a:p>
            <a:r>
              <a:rPr kumimoji="1" lang="ja-JP" altLang="en-US" sz="1400" dirty="0" smtClean="0">
                <a:latin typeface="ＤＦ特太ゴシック体" panose="020B0509000000000000" pitchFamily="49" charset="-128"/>
                <a:ea typeface="ＤＦ特太ゴシック体" panose="020B0509000000000000" pitchFamily="49" charset="-128"/>
              </a:rPr>
              <a:t>こんな健康障害が発生します</a:t>
            </a:r>
            <a:endParaRPr kumimoji="1" lang="ja-JP" altLang="en-US" sz="1400" dirty="0">
              <a:latin typeface="ＤＦ特太ゴシック体" panose="020B0509000000000000" pitchFamily="49" charset="-128"/>
              <a:ea typeface="ＤＦ特太ゴシック体" panose="020B0509000000000000" pitchFamily="49" charset="-128"/>
            </a:endParaRPr>
          </a:p>
        </p:txBody>
      </p:sp>
      <p:pic>
        <p:nvPicPr>
          <p:cNvPr id="1026" name="Picture 2" descr="http://anzeninfo.mhlw.go.jp/anzen/sai/image/sai13/sai13-855-43-1.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99701" y="7722981"/>
            <a:ext cx="1059940" cy="7949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anzeninfo.mhlw.go.jp/anzen/sai/image/sai22/sai22-23-54-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05064" y="1890127"/>
            <a:ext cx="1224136" cy="91810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0" name="Picture 6" descr="http://anzeninfo.mhlw.go.jp/anzen/sai/image/sai10-283-43-1.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73216" y="1890126"/>
            <a:ext cx="1254334" cy="94075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2" name="Picture 8" descr="http://anzeninfo.mhlw.go.jp/anzen/sai/image/sai16/sai16-77-45-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90730" y="5425211"/>
            <a:ext cx="1290598" cy="96794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anzeninfo.mhlw.go.jp/anzen/sai/image/sai22/sai22-72-54-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73216" y="7722981"/>
            <a:ext cx="1152128" cy="864096"/>
          </a:xfrm>
          <a:prstGeom prst="rect">
            <a:avLst/>
          </a:prstGeom>
          <a:noFill/>
          <a:extLst>
            <a:ext uri="{909E8E84-426E-40DD-AFC4-6F175D3DCCD1}">
              <a14:hiddenFill xmlns:a14="http://schemas.microsoft.com/office/drawing/2010/main">
                <a:solidFill>
                  <a:srgbClr val="FFFFFF"/>
                </a:solidFill>
              </a14:hiddenFill>
            </a:ext>
          </a:extLst>
        </p:spPr>
      </p:pic>
      <p:sp>
        <p:nvSpPr>
          <p:cNvPr id="24" name="正方形/長方形 23"/>
          <p:cNvSpPr/>
          <p:nvPr/>
        </p:nvSpPr>
        <p:spPr>
          <a:xfrm>
            <a:off x="371764" y="1175192"/>
            <a:ext cx="6081572" cy="1092607"/>
          </a:xfrm>
          <a:prstGeom prst="rect">
            <a:avLst/>
          </a:prstGeom>
        </p:spPr>
        <p:txBody>
          <a:bodyPr wrap="square">
            <a:spAutoFit/>
          </a:bodyPr>
          <a:lstStyle/>
          <a:p>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全国では、毎年、「有害物との接触」による死傷災害は約５００件発生しており、製造業で約２００件、また、第三次産業でも１５０件程度起きています。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滋賀県</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では、化学物質による中毒、薬傷、眼の疾患などで休業４日以上に</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至った</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災害が、</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過去３年間で</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件</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にのぼって</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います。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化学物質による健康障害を防ぎましょう。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78426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7152" y="9043987"/>
            <a:ext cx="1657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p:cNvSpPr txBox="1"/>
          <p:nvPr/>
        </p:nvSpPr>
        <p:spPr>
          <a:xfrm>
            <a:off x="362085" y="9038872"/>
            <a:ext cx="4219043" cy="738664"/>
          </a:xfrm>
          <a:prstGeom prst="rect">
            <a:avLst/>
          </a:prstGeom>
          <a:noFill/>
        </p:spPr>
        <p:txBody>
          <a:bodyPr wrap="square" rtlCol="0">
            <a:spAutoFit/>
          </a:bodyPr>
          <a:lstStyle/>
          <a:p>
            <a:r>
              <a:rPr lang="ja-JP" altLang="en-US" sz="1050" dirty="0" smtClean="0"/>
              <a:t>滋賀労働局労働基準部健康安全課</a:t>
            </a:r>
            <a:r>
              <a:rPr lang="en-US" altLang="ja-JP" sz="1050" dirty="0" smtClean="0"/>
              <a:t>	</a:t>
            </a:r>
            <a:r>
              <a:rPr lang="en-US" altLang="zh-TW" sz="1050" dirty="0" smtClean="0"/>
              <a:t>TEL </a:t>
            </a:r>
            <a:r>
              <a:rPr lang="en-US" altLang="zh-TW" sz="1050" dirty="0"/>
              <a:t>077 (522) </a:t>
            </a:r>
            <a:r>
              <a:rPr lang="en-US" altLang="zh-TW" sz="1050" dirty="0" smtClean="0"/>
              <a:t>6650</a:t>
            </a:r>
          </a:p>
          <a:p>
            <a:r>
              <a:rPr lang="ja-JP" altLang="en-US" sz="1050" dirty="0" smtClean="0"/>
              <a:t>大津</a:t>
            </a:r>
            <a:r>
              <a:rPr lang="ja-JP" altLang="en-US" sz="1050" dirty="0"/>
              <a:t>労働基準監督署</a:t>
            </a:r>
            <a:r>
              <a:rPr lang="zh-TW" altLang="en-US" sz="1050" dirty="0"/>
              <a:t>	</a:t>
            </a:r>
            <a:r>
              <a:rPr lang="en-US" altLang="zh-TW" sz="1050" dirty="0" smtClean="0"/>
              <a:t>	TEL </a:t>
            </a:r>
            <a:r>
              <a:rPr lang="en-US" altLang="zh-TW" sz="1050" dirty="0"/>
              <a:t>077 (522) 6641</a:t>
            </a:r>
          </a:p>
          <a:p>
            <a:r>
              <a:rPr lang="ja-JP" altLang="en-US" sz="1050" dirty="0" smtClean="0"/>
              <a:t>彦根労働基準監督署</a:t>
            </a:r>
            <a:r>
              <a:rPr lang="zh-TW" altLang="en-US" sz="1050" dirty="0"/>
              <a:t>		</a:t>
            </a:r>
            <a:r>
              <a:rPr lang="en-US" altLang="zh-TW" sz="1050" dirty="0"/>
              <a:t>TEL 0749 (22) </a:t>
            </a:r>
            <a:r>
              <a:rPr lang="en-US" altLang="zh-TW" sz="1050" dirty="0" smtClean="0"/>
              <a:t>0654</a:t>
            </a:r>
          </a:p>
          <a:p>
            <a:r>
              <a:rPr lang="ja-JP" altLang="en-US" sz="1050" dirty="0" smtClean="0"/>
              <a:t>東近江労働基準監督署</a:t>
            </a:r>
            <a:r>
              <a:rPr lang="zh-TW" altLang="en-US" sz="1050" dirty="0"/>
              <a:t>	</a:t>
            </a:r>
            <a:r>
              <a:rPr lang="en-US" altLang="zh-TW" sz="1050" dirty="0" smtClean="0"/>
              <a:t>	TEL </a:t>
            </a:r>
            <a:r>
              <a:rPr lang="en-US" altLang="zh-TW" sz="1050" dirty="0"/>
              <a:t>0748 (22) </a:t>
            </a:r>
            <a:r>
              <a:rPr lang="en-US" altLang="zh-TW" sz="1050" dirty="0" smtClean="0"/>
              <a:t>0394</a:t>
            </a:r>
          </a:p>
        </p:txBody>
      </p:sp>
      <p:cxnSp>
        <p:nvCxnSpPr>
          <p:cNvPr id="10" name="直線コネクタ 9"/>
          <p:cNvCxnSpPr/>
          <p:nvPr/>
        </p:nvCxnSpPr>
        <p:spPr>
          <a:xfrm>
            <a:off x="260648" y="8913440"/>
            <a:ext cx="63378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941168" y="9603323"/>
            <a:ext cx="1792478" cy="246221"/>
          </a:xfrm>
          <a:prstGeom prst="rect">
            <a:avLst/>
          </a:prstGeom>
          <a:noFill/>
        </p:spPr>
        <p:txBody>
          <a:bodyPr wrap="none" rtlCol="0">
            <a:spAutoFit/>
          </a:bodyPr>
          <a:lstStyle/>
          <a:p>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2015.10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更新）</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2"/>
          <p:cNvSpPr>
            <a:spLocks noGrp="1"/>
          </p:cNvSpPr>
          <p:nvPr>
            <p:ph type="sldNum" sz="quarter" idx="12"/>
          </p:nvPr>
        </p:nvSpPr>
        <p:spPr>
          <a:xfrm>
            <a:off x="28600" y="9389153"/>
            <a:ext cx="1600200" cy="527403"/>
          </a:xfrm>
        </p:spPr>
        <p:txBody>
          <a:bodyPr/>
          <a:lstStyle/>
          <a:p>
            <a:pPr algn="l"/>
            <a:fld id="{90561DD1-5A82-48CA-A638-6B472BE11BEA}" type="slidenum">
              <a:rPr kumimoji="1" lang="ja-JP" altLang="en-US" smtClean="0"/>
              <a:pPr algn="l"/>
              <a:t>2</a:t>
            </a:fld>
            <a:endParaRPr kumimoji="1" lang="ja-JP" altLang="en-US"/>
          </a:p>
        </p:txBody>
      </p:sp>
      <p:sp>
        <p:nvSpPr>
          <p:cNvPr id="13" name="角丸四角形 12"/>
          <p:cNvSpPr/>
          <p:nvPr/>
        </p:nvSpPr>
        <p:spPr>
          <a:xfrm>
            <a:off x="39291" y="128464"/>
            <a:ext cx="6768000" cy="720080"/>
          </a:xfrm>
          <a:prstGeom prst="roundRect">
            <a:avLst>
              <a:gd name="adj" fmla="val 10298"/>
            </a:avLst>
          </a:prstGeom>
          <a:noFill/>
          <a:ln w="19050">
            <a:solidFill>
              <a:srgbClr val="002060"/>
            </a:solidFill>
          </a:ln>
        </p:spPr>
        <p:style>
          <a:lnRef idx="0">
            <a:schemeClr val="accent1"/>
          </a:lnRef>
          <a:fillRef idx="3">
            <a:schemeClr val="accent1"/>
          </a:fillRef>
          <a:effectRef idx="3">
            <a:schemeClr val="accent1"/>
          </a:effectRef>
          <a:fontRef idx="minor">
            <a:schemeClr val="lt1"/>
          </a:fontRef>
        </p:style>
        <p:txBody>
          <a:bodyPr lIns="144000" tIns="72000" rIns="144000" bIns="36000" rtlCol="0" anchor="ctr"/>
          <a:lstStyle/>
          <a:p>
            <a:r>
              <a:rPr lang="ja-JP" altLang="en-US" sz="20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化学物質のリスクアセスメントが義務になります</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■施行日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６月１日</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39291" y="920552"/>
            <a:ext cx="6768000" cy="5492373"/>
          </a:xfrm>
          <a:prstGeom prst="roundRect">
            <a:avLst>
              <a:gd name="adj" fmla="val 781"/>
            </a:avLst>
          </a:prstGeom>
          <a:noFill/>
          <a:ln w="2540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lIns="72000" tIns="144000" rIns="0" bIns="36000" rtlCol="0" anchor="t" anchorCtr="0"/>
          <a:lstStyle/>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一定の危険性・有害性が確認されている化学物質</a:t>
            </a:r>
            <a:r>
              <a:rPr lang="en-US" altLang="ja-JP" sz="1600" b="1" u="sng"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sng"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による危険性又は</a:t>
            </a:r>
            <a:endParaRPr lang="en-US" altLang="ja-JP"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有害性等の調査（リスクアセスメント）の実施</a:t>
            </a:r>
            <a:r>
              <a:rPr lang="en-US" altLang="ja-JP" sz="1600" b="1" u="sng"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sng"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が事業者の義務と</a:t>
            </a:r>
            <a:r>
              <a:rPr lang="ja-JP" altLang="en-US" sz="16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ります。</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542925">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労働安全衛生法第</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57</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条の２及び同法施行令第</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条の２に基づき、安全データシート</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(SDS)</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の交付義</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5429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務対象である</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物質。</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リスクアセスメント</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の実施時期については、新規に化学物質を採用する際や作業手順を変更する時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ど</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、従来の労働安全衛生法第</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に基づくリスクアセスメントの実施時期を基本に、今後省令</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定める予定。</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200"/>
              </a:spcBef>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○事業者には、</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リスクアセスメントの結果に基づき、労働安全衛生法令</a:t>
            </a:r>
            <a:endParaRPr lang="en-US" altLang="ja-JP"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の措置を講じる義務</a:t>
            </a:r>
            <a:r>
              <a:rPr lang="en-US" altLang="ja-JP" sz="1600" b="1"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があるほか、労働者の危険又は健康障害を防止</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するために</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必要な措置を講じることが努力義務</a:t>
            </a:r>
            <a:r>
              <a:rPr lang="en-US" altLang="ja-JP" sz="1600" b="1"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となります。</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リスクアセスメントの結果に基づく措置は、労働安全衛生法に基づく労働安全衛生規則や特定化学物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質障害予防規則等の特別規則に規定がある場合は、当該規定に基づく措置を講じることが必要。</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法令に規定がない場合は、結果を踏まえた事業者の判断により、必要な措置を講じることが努力義務。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200"/>
              </a:spcBef>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○上記の化学物質を製造し、又は取り扱う</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全ての事業者が対象</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リスクアセスメントの具体的な実施時期、実施方法等は、今後省令、指針で定める予定。</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226068" y="4808984"/>
            <a:ext cx="6427428" cy="1512168"/>
          </a:xfrm>
          <a:prstGeom prst="rect">
            <a:avLst/>
          </a:prstGeom>
          <a:noFill/>
          <a:ln w="19050">
            <a:solidFill>
              <a:schemeClr val="accent6">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リスクアセスメントの実施支援ツール「</a:t>
            </a:r>
            <a:r>
              <a:rPr lang="ja-JP" altLang="en-US" sz="14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化学物質リスク簡易</a:t>
            </a:r>
            <a:r>
              <a:rPr lang="ja-JP" altLang="en-US"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評価法」</a:t>
            </a:r>
            <a:endParaRPr lang="en-US" altLang="ja-JP"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コントロール・バンディング</a:t>
            </a:r>
            <a:r>
              <a:rPr lang="ja-JP" altLang="en-US"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）をご</a:t>
            </a:r>
            <a:r>
              <a:rPr kumimoji="1" lang="ja-JP" altLang="en-US"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活用ください！</a:t>
            </a:r>
            <a:endParaRPr lang="en-US" altLang="ja-JP"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○「コントロール・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バンディング」は、</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以下のウェブサイトから無料で利用できます。</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anzeninfo.mhlw.go.jp/ras/user/anzen/kag/ras_start.html</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○使用されている化学物質の安全データシート（</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SDS</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）をお手元にご用意いただければ、</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化学物質に詳しくない方でも、簡単にリスクアセスメントが実施できます。</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226068" y="6458840"/>
            <a:ext cx="6384148" cy="2423740"/>
          </a:xfrm>
          <a:prstGeom prst="rect">
            <a:avLst/>
          </a:prstGeom>
        </p:spPr>
        <p:txBody>
          <a:bodyPr wrap="square">
            <a:spAutoFit/>
          </a:bodyPr>
          <a:lstStyle/>
          <a:p>
            <a:pPr>
              <a:lnSpc>
                <a:spcPct val="150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＜参考資料：厚生労働省ホームページ＞</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●「安全衛生関係リーフレット等一覧｜厚生労働省」</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4"/>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www.mhlw.go.jp/stf/seisakunitsuite/bunya/0000053858.html</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・化学物質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「有機</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溶剤を正しく</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使いましょう」 　ほか</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＜参考資料：滋賀労働局ホームページ</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●トップ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→上部の「事例・統計情報」タブ→「安全衛生関係」</a:t>
            </a: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5"/>
              </a:rPr>
              <a:t>http://</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5"/>
              </a:rPr>
              <a:t>shiga-roudoukyoku.jsite.mhlw.go.jp/hourei_seido_tetsuzuki/anzen_eisei.html</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本資料などを掲載（</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「リーフレットなど」に掲載</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smtClean="0">
              <a:latin typeface="+mn-ea"/>
              <a:cs typeface="メイリオ" panose="020B0604030504040204" pitchFamily="50" charset="-128"/>
            </a:endParaRPr>
          </a:p>
        </p:txBody>
      </p:sp>
      <p:sp>
        <p:nvSpPr>
          <p:cNvPr id="18" name="角丸四角形 17"/>
          <p:cNvSpPr/>
          <p:nvPr/>
        </p:nvSpPr>
        <p:spPr>
          <a:xfrm>
            <a:off x="5927721" y="7761312"/>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19" name="正方形/長方形 18"/>
          <p:cNvSpPr/>
          <p:nvPr/>
        </p:nvSpPr>
        <p:spPr>
          <a:xfrm>
            <a:off x="4271538" y="7761312"/>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右矢印 19"/>
          <p:cNvSpPr/>
          <p:nvPr/>
        </p:nvSpPr>
        <p:spPr>
          <a:xfrm rot="13862174" flipV="1">
            <a:off x="6154053" y="7973136"/>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5916385" y="6551759"/>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22" name="正方形/長方形 21"/>
          <p:cNvSpPr/>
          <p:nvPr/>
        </p:nvSpPr>
        <p:spPr>
          <a:xfrm>
            <a:off x="4260202" y="6551759"/>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安全衛生　リーフレット</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右矢印 22"/>
          <p:cNvSpPr/>
          <p:nvPr/>
        </p:nvSpPr>
        <p:spPr>
          <a:xfrm rot="13862174" flipV="1">
            <a:off x="6135980" y="6821700"/>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826715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251</Words>
  <Application>Microsoft Office PowerPoint</Application>
  <PresentationFormat>A4 210 x 297 mm</PresentationFormat>
  <Paragraphs>72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滋賀労働局</dc:creator>
  <cp:lastModifiedBy>小林　弦太</cp:lastModifiedBy>
  <cp:revision>25</cp:revision>
  <dcterms:created xsi:type="dcterms:W3CDTF">2015-01-20T23:46:46Z</dcterms:created>
  <dcterms:modified xsi:type="dcterms:W3CDTF">2015-10-28T23:49:25Z</dcterms:modified>
</cp:coreProperties>
</file>