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56" r:id="rId2"/>
    <p:sldId id="257"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38" autoAdjust="0"/>
  </p:normalViewPr>
  <p:slideViewPr>
    <p:cSldViewPr>
      <p:cViewPr>
        <p:scale>
          <a:sx n="100" d="100"/>
          <a:sy n="100" d="100"/>
        </p:scale>
        <p:origin x="-1236"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EBACE9E8-FF0E-4BE9-A3F6-1AF34AF4E2AA}" type="datetimeFigureOut">
              <a:rPr kumimoji="1" lang="ja-JP" altLang="en-US" smtClean="0"/>
              <a:t>2016/7/26</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6A9D369-C31B-4382-BDDD-22FED4C61649}" type="slidenum">
              <a:rPr kumimoji="1" lang="ja-JP" altLang="en-US" smtClean="0"/>
              <a:t>‹#›</a:t>
            </a:fld>
            <a:endParaRPr kumimoji="1" lang="ja-JP" altLang="en-US"/>
          </a:p>
        </p:txBody>
      </p:sp>
    </p:spTree>
    <p:extLst>
      <p:ext uri="{BB962C8B-B14F-4D97-AF65-F5344CB8AC3E}">
        <p14:creationId xmlns:p14="http://schemas.microsoft.com/office/powerpoint/2010/main" val="72059957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81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9711E0-3803-4E45-ADD9-4CE736BEEF79}" type="slidenum">
              <a:rPr kumimoji="1" lang="ja-JP" altLang="en-US" smtClean="0"/>
              <a:t>2</a:t>
            </a:fld>
            <a:endParaRPr kumimoji="1" lang="ja-JP" altLang="en-US"/>
          </a:p>
        </p:txBody>
      </p:sp>
    </p:spTree>
    <p:extLst>
      <p:ext uri="{BB962C8B-B14F-4D97-AF65-F5344CB8AC3E}">
        <p14:creationId xmlns:p14="http://schemas.microsoft.com/office/powerpoint/2010/main" val="220779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118517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245804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396743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223532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292691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120522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46606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309932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267006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116735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A41553-4856-4C90-9E78-7B7C28F6D109}" type="datetimeFigureOut">
              <a:rPr kumimoji="1" lang="ja-JP" altLang="en-US" smtClean="0"/>
              <a:t>2016/7/26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72799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57A41553-4856-4C90-9E78-7B7C28F6D109}" type="datetimeFigureOut">
              <a:rPr kumimoji="1" lang="ja-JP" altLang="en-US" smtClean="0"/>
              <a:t>2016/7/26</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B0CC6A11-86E0-4B93-95A8-3A559977D2FF}" type="slidenum">
              <a:rPr kumimoji="1" lang="ja-JP" altLang="en-US" smtClean="0"/>
              <a:t>‹#›</a:t>
            </a:fld>
            <a:endParaRPr kumimoji="1" lang="ja-JP" altLang="en-US"/>
          </a:p>
        </p:txBody>
      </p:sp>
    </p:spTree>
    <p:extLst>
      <p:ext uri="{BB962C8B-B14F-4D97-AF65-F5344CB8AC3E}">
        <p14:creationId xmlns:p14="http://schemas.microsoft.com/office/powerpoint/2010/main" val="2119873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higa-roudoukyoku.jsite.mhlw.go.jp/jirei_toukei/anzen_eisei.html" TargetMode="External"/><Relationship Id="rId5" Type="http://schemas.openxmlformats.org/officeDocument/2006/relationships/image" Target="../media/image4.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hyperlink" Target="http://www.mhlw.go.jp/stf/seisakunitsuite/bunya/0000093057.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078" y="2792760"/>
            <a:ext cx="3584575"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153163"/>
            <a:ext cx="3202433" cy="216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ctrTitle"/>
          </p:nvPr>
        </p:nvSpPr>
        <p:spPr>
          <a:xfrm>
            <a:off x="109366" y="348122"/>
            <a:ext cx="6632002" cy="639387"/>
          </a:xfrm>
          <a:noFill/>
          <a:ln w="57150" cmpd="dbl">
            <a:solidFill>
              <a:schemeClr val="accent2">
                <a:lumMod val="75000"/>
              </a:schemeClr>
            </a:solidFill>
          </a:ln>
          <a:effectLst>
            <a:outerShdw blurRad="50800" dist="38100" dir="2700000" algn="tl" rotWithShape="0">
              <a:prstClr val="black">
                <a:alpha val="40000"/>
              </a:prstClr>
            </a:outerShdw>
          </a:effectLst>
        </p:spPr>
        <p:txBody>
          <a:bodyPr lIns="49280" tIns="164268" rIns="49280" bIns="65707" anchor="t">
            <a:noAutofit/>
          </a:bodyPr>
          <a:lstStyle/>
          <a:p>
            <a:pPr>
              <a:lnSpc>
                <a:spcPts val="3194"/>
              </a:lnSpc>
            </a:pPr>
            <a:r>
              <a:rPr lang="ja-JP" altLang="en-US" sz="2700" b="1" dirty="0">
                <a:solidFill>
                  <a:schemeClr val="accent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交通労働災害を防止するために</a:t>
            </a:r>
          </a:p>
        </p:txBody>
      </p:sp>
      <p:sp>
        <p:nvSpPr>
          <p:cNvPr id="3" name="サブタイトル 2"/>
          <p:cNvSpPr>
            <a:spLocks noGrp="1"/>
          </p:cNvSpPr>
          <p:nvPr>
            <p:ph type="subTitle" idx="1"/>
          </p:nvPr>
        </p:nvSpPr>
        <p:spPr>
          <a:xfrm>
            <a:off x="59581" y="89886"/>
            <a:ext cx="6248831" cy="272480"/>
          </a:xfrm>
        </p:spPr>
        <p:txBody>
          <a:bodyPr>
            <a:normAutofit lnSpcReduction="10000"/>
          </a:bodyPr>
          <a:lstStyle/>
          <a:p>
            <a:pPr algn="l"/>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自動車</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バイク</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自転車の</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運転業務に労働者を従事させて</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すべての事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業者の皆さまへ</a:t>
            </a:r>
          </a:p>
        </p:txBody>
      </p:sp>
      <p:sp>
        <p:nvSpPr>
          <p:cNvPr id="6" name="テキスト ボックス 5"/>
          <p:cNvSpPr txBox="1"/>
          <p:nvPr/>
        </p:nvSpPr>
        <p:spPr>
          <a:xfrm>
            <a:off x="266520" y="1136576"/>
            <a:ext cx="6299970" cy="1319239"/>
          </a:xfrm>
          <a:prstGeom prst="rect">
            <a:avLst/>
          </a:prstGeom>
          <a:noFill/>
          <a:ln>
            <a:noFill/>
          </a:ln>
        </p:spPr>
        <p:txBody>
          <a:bodyPr wrap="square" lIns="87278" tIns="43640" rIns="87278" bIns="43640" rtlCol="0">
            <a:spAutoFit/>
          </a:bodyPr>
          <a:lstStyle/>
          <a:p>
            <a:pPr algn="just">
              <a:lnSpc>
                <a:spcPts val="1643"/>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交通</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労働災害は</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、滋賀県では、死亡労働災害の３割以上を占め、全国の２割を大きく上回っています</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。いわゆる青ナンバーと呼ばれる事業用自動車に限らず、さまざまな業種に携わる労働者に起きており、ひとたび被災すると重大な災害につながるおそれがあります。</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643"/>
              </a:lnSpc>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移動</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や送迎、配達などのために</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自動車・バイク</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・自転車の</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運転業務に労働者を従事させるすべての事業者</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が安全への取組を行う必要があります。</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交通労働災害防止のためのガイドライン</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に基づく対策を進めるほか、</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視認性の向上</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季節・天候</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などへの配慮も必要です。</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15964" y="3535455"/>
            <a:ext cx="6842035" cy="5850976"/>
          </a:xfrm>
          <a:prstGeom prst="roundRect">
            <a:avLst>
              <a:gd name="adj" fmla="val 481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8" name="テキスト ボックス 7"/>
          <p:cNvSpPr txBox="1"/>
          <p:nvPr/>
        </p:nvSpPr>
        <p:spPr>
          <a:xfrm>
            <a:off x="171496" y="4426194"/>
            <a:ext cx="2880321" cy="1515424"/>
          </a:xfrm>
          <a:prstGeom prst="rect">
            <a:avLst/>
          </a:prstGeom>
          <a:noFill/>
        </p:spPr>
        <p:txBody>
          <a:bodyPr wrap="square" lIns="83448" tIns="41724" rIns="83448" bIns="41724" rtlCol="0">
            <a:spAutoFit/>
          </a:bodyPr>
          <a:lstStyle/>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交通労働災害による死亡事例は、</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冬</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多く発生しています。</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積雪や路面凍結の</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情報に注意するなど、</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季節に応じた交通</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労働災害防止対策が</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必要です。</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171495" y="2792760"/>
            <a:ext cx="2983189" cy="1084537"/>
          </a:xfrm>
          <a:prstGeom prst="rect">
            <a:avLst/>
          </a:prstGeom>
          <a:noFill/>
        </p:spPr>
        <p:txBody>
          <a:bodyPr wrap="square" lIns="83448" tIns="41724" rIns="83448" bIns="41724" rtlCol="0">
            <a:spAutoFit/>
          </a:bodyPr>
          <a:lstStyle/>
          <a:p>
            <a:pPr algn="just"/>
            <a:r>
              <a:rPr lang="ja-JP" altLang="en-US" sz="1300" dirty="0">
                <a:latin typeface="Meiryo UI" panose="020B0604030504040204" pitchFamily="50" charset="-128"/>
                <a:ea typeface="Meiryo UI" panose="020B0604030504040204" pitchFamily="50" charset="-128"/>
                <a:cs typeface="Meiryo UI" panose="020B0604030504040204" pitchFamily="50" charset="-128"/>
              </a:rPr>
              <a:t>交通労働災害の４割以上が顧客先の訪問中など第三次産業で、約２割が労働者の送迎中など建設業で発生しており、交通運輸業でない労働者の皆さまにも、交通労働災害防止対策が必要です。　　　　　　</a:t>
            </a:r>
          </a:p>
        </p:txBody>
      </p:sp>
      <p:pic>
        <p:nvPicPr>
          <p:cNvPr id="1028" name="Picture 4" descr="C:\Users\SKUQU\Desktop\交通労働災害関係\雪道車.gif"/>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14282" b="6907"/>
          <a:stretch/>
        </p:blipFill>
        <p:spPr bwMode="auto">
          <a:xfrm>
            <a:off x="1878008" y="4936757"/>
            <a:ext cx="1308438" cy="1038000"/>
          </a:xfrm>
          <a:prstGeom prst="rect">
            <a:avLst/>
          </a:prstGeom>
          <a:ln>
            <a:noFill/>
          </a:ln>
          <a:effectLst>
            <a:outerShdw sx="1000" sy="1000" algn="tl" rotWithShape="0">
              <a:srgbClr val="333333"/>
            </a:outerShdw>
          </a:effectLst>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3270606" y="3848895"/>
            <a:ext cx="3360724" cy="191985"/>
          </a:xfrm>
          <a:prstGeom prst="rect">
            <a:avLst/>
          </a:prstGeom>
          <a:noFill/>
        </p:spPr>
        <p:txBody>
          <a:bodyPr wrap="square" lIns="83448" tIns="41724" rIns="83448" bIns="41724"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出典：グラフ内は、</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全国。（　）内は</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H18</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滋賀県（計</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人の内訳）。</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0797" y="6177136"/>
            <a:ext cx="1618092" cy="330484"/>
          </a:xfrm>
          <a:prstGeom prst="rect">
            <a:avLst/>
          </a:prstGeom>
          <a:noFill/>
        </p:spPr>
        <p:txBody>
          <a:bodyPr wrap="square" lIns="83448" tIns="41724" rIns="83448" bIns="41724" rtlCol="0">
            <a:spAutoFit/>
          </a:bodyPr>
          <a:lstStyle/>
          <a:p>
            <a:pPr algn="ctr"/>
            <a:r>
              <a:rPr lang="ja-JP" altLang="en-US" sz="1600" b="1" dirty="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＜災害事例＞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8" name="テキスト ボックス 27"/>
          <p:cNvSpPr txBox="1"/>
          <p:nvPr/>
        </p:nvSpPr>
        <p:spPr>
          <a:xfrm>
            <a:off x="107400" y="2432720"/>
            <a:ext cx="5781873" cy="330484"/>
          </a:xfrm>
          <a:prstGeom prst="rect">
            <a:avLst/>
          </a:prstGeom>
          <a:noFill/>
        </p:spPr>
        <p:txBody>
          <a:bodyPr wrap="square" lIns="83448" tIns="41724" rIns="83448" bIns="41724" rtlCol="0">
            <a:spAutoFit/>
          </a:bodyPr>
          <a:lstStyle/>
          <a:p>
            <a:pPr algn="just"/>
            <a:r>
              <a:rPr lang="ja-JP" altLang="en-US" sz="1600" b="1" dirty="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交通労働災害</a:t>
            </a:r>
            <a:r>
              <a:rPr lang="ja-JP" altLang="en-US" sz="1600" b="1" dirty="0" smtClean="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の７割は運輸交通業</a:t>
            </a:r>
            <a:r>
              <a:rPr lang="ja-JP" altLang="en-US" sz="1600" b="1" dirty="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以外で発生！</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20" name="表 19"/>
          <p:cNvGraphicFramePr>
            <a:graphicFrameLocks noGrp="1"/>
          </p:cNvGraphicFramePr>
          <p:nvPr>
            <p:extLst>
              <p:ext uri="{D42A27DB-BD31-4B8C-83A1-F6EECF244321}">
                <p14:modId xmlns:p14="http://schemas.microsoft.com/office/powerpoint/2010/main" val="1166855902"/>
              </p:ext>
            </p:extLst>
          </p:nvPr>
        </p:nvGraphicFramePr>
        <p:xfrm>
          <a:off x="171494" y="6537176"/>
          <a:ext cx="6515012" cy="1972708"/>
        </p:xfrm>
        <a:graphic>
          <a:graphicData uri="http://schemas.openxmlformats.org/drawingml/2006/table">
            <a:tbl>
              <a:tblPr/>
              <a:tblGrid>
                <a:gridCol w="1628753"/>
                <a:gridCol w="1628753"/>
                <a:gridCol w="1628753"/>
                <a:gridCol w="1628753"/>
              </a:tblGrid>
              <a:tr h="541856">
                <a:tc>
                  <a:txBody>
                    <a:bodyPr/>
                    <a:lstStyle/>
                    <a:p>
                      <a:pPr algn="ctr" rtl="0" fontAlgn="ct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新聞配達の原付</a:t>
                      </a:r>
                      <a:r>
                        <a:rPr lang="ja-JP" altLang="en-US" sz="13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altLang="en-US" sz="13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名死亡）</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701" marR="8701" marT="8759" marB="0"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ct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外回り営業中</a:t>
                      </a:r>
                      <a:endPar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（１名死亡）</a:t>
                      </a:r>
                      <a:endParaRPr lang="en-US" altLang="zh-TW" sz="13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701" marR="8701" marT="8759"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ct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他従業員の送迎時</a:t>
                      </a:r>
                      <a:endParaRPr lang="en-US" altLang="ja-JP"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rtl="0" fontAlgn="ct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（１名死亡）</a:t>
                      </a:r>
                      <a:endParaRPr lang="en-US" altLang="zh-TW" sz="13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701" marR="8701" marT="8759"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rtl="0" fontAlgn="ctr"/>
                      <a:r>
                        <a:rPr lang="zh-TW"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施設利用者</a:t>
                      </a:r>
                      <a:r>
                        <a:rPr lang="ja-JP" altLang="en-US" sz="1300" b="0" i="0" u="none" strike="noStrike" dirty="0" err="1"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の乗</a:t>
                      </a:r>
                      <a:r>
                        <a:rPr lang="ja-JP" altLang="en-US" sz="13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車中（４名負傷）</a:t>
                      </a:r>
                      <a:endParaRPr lang="en-US" altLang="ja-JP" sz="13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701" marR="8701" marT="8759" marB="0"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410533">
                <a:tc>
                  <a:txBody>
                    <a:bodyPr/>
                    <a:lstStyle/>
                    <a:p>
                      <a:pPr marL="0" indent="0" algn="just" rtl="0" fontAlgn="t">
                        <a:tabLst>
                          <a:tab pos="1438275" algn="l"/>
                        </a:tabLst>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明け方３時半頃、原動機付自転車にて新聞配達途中、見通しの悪い交差点で左方から軽自動車に衝突され、死亡した。被災者側に一時停止表示があったが、一時停止・左右確認が不十分であった。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5714" marR="85714" marT="44866" marB="4486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just" rtl="0" fontAlgn="t">
                        <a:tabLst>
                          <a:tab pos="85725" algn="l"/>
                        </a:tabLst>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被災者（金融業営業職）は、渉外業務のため、夜間、原付自転車に乗って道路を走行中、農業用水路に転落し、頭部を打ち、死亡した。発見時、ヘルメットは外れていた。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5714" marR="85714" marT="44866" marB="4486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just" rtl="0" fontAlgn="t">
                        <a:tabLst>
                          <a:tab pos="85725" algn="l"/>
                        </a:tabLst>
                      </a:pP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被災者（飲食店従業員）は、自動車で他の従業員を送迎した後、店舗に戻る途中に、対向車線にはみ出し、対向車線を走ってきた大型トラックに正面衝突し、死亡した。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5714" marR="85714" marT="44866" marB="4486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just" rtl="0" fontAlgn="t"/>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介護施設職員</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名は、利用者を乗せて運転中、急カーブを曲がりきれずフェンスに衝突。さらにフェンスを乗り越え、車両が逆さになり法面から転落し、頸椎骨折等を負った。利用者</a:t>
                      </a:r>
                      <a:r>
                        <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名も負傷した。</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85714" marR="85714" marT="44866" marB="44866">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6" name="テキスト ボックス 35"/>
          <p:cNvSpPr txBox="1"/>
          <p:nvPr/>
        </p:nvSpPr>
        <p:spPr>
          <a:xfrm>
            <a:off x="104419" y="4016896"/>
            <a:ext cx="3276225" cy="330484"/>
          </a:xfrm>
          <a:prstGeom prst="rect">
            <a:avLst/>
          </a:prstGeom>
          <a:noFill/>
        </p:spPr>
        <p:txBody>
          <a:bodyPr wrap="square" lIns="83448" tIns="41724" rIns="83448" bIns="41724" rtlCol="0">
            <a:spAutoFit/>
          </a:bodyPr>
          <a:lstStyle/>
          <a:p>
            <a:pPr algn="just"/>
            <a:r>
              <a:rPr lang="ja-JP" altLang="en-US" sz="1600" b="1" dirty="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交通労働災害</a:t>
            </a:r>
            <a:r>
              <a:rPr lang="ja-JP" altLang="en-US" sz="1600" b="1" dirty="0" smtClean="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は冬期に</a:t>
            </a:r>
            <a:r>
              <a:rPr lang="ja-JP" altLang="en-US" sz="1600" b="1" dirty="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多く発生</a:t>
            </a:r>
            <a:r>
              <a:rPr lang="ja-JP" altLang="en-US" sz="1600" b="1" dirty="0" smtClean="0">
                <a:solidFill>
                  <a:schemeClr val="accent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5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3380644" y="4200340"/>
            <a:ext cx="308606" cy="176596"/>
          </a:xfrm>
          <a:prstGeom prst="rect">
            <a:avLst/>
          </a:prstGeom>
          <a:noFill/>
        </p:spPr>
        <p:txBody>
          <a:bodyPr wrap="square" lIns="0" tIns="41724" rIns="0" bIns="41724"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（人</a:t>
            </a:r>
            <a:r>
              <a:rPr lang="ja-JP" altLang="en-US" sz="600" dirty="0"/>
              <a:t>）</a:t>
            </a:r>
          </a:p>
        </p:txBody>
      </p:sp>
      <p:sp>
        <p:nvSpPr>
          <p:cNvPr id="34" name="テキスト ボックス 33"/>
          <p:cNvSpPr txBox="1"/>
          <p:nvPr/>
        </p:nvSpPr>
        <p:spPr>
          <a:xfrm>
            <a:off x="3689250" y="2720752"/>
            <a:ext cx="2476054" cy="222762"/>
          </a:xfrm>
          <a:prstGeom prst="rect">
            <a:avLst/>
          </a:prstGeom>
          <a:noFill/>
        </p:spPr>
        <p:txBody>
          <a:bodyPr wrap="square" lIns="83448" tIns="41724" rIns="83448" bIns="41724" rtlCol="0">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交通事故による死亡労働災害</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の業種内訳</a:t>
            </a:r>
          </a:p>
        </p:txBody>
      </p:sp>
      <p:sp>
        <p:nvSpPr>
          <p:cNvPr id="7" name="テキスト ボックス 6"/>
          <p:cNvSpPr txBox="1"/>
          <p:nvPr/>
        </p:nvSpPr>
        <p:spPr>
          <a:xfrm>
            <a:off x="4047453" y="4079612"/>
            <a:ext cx="1901827" cy="369332"/>
          </a:xfrm>
          <a:prstGeom prst="rect">
            <a:avLst/>
          </a:prstGeom>
          <a:noFill/>
        </p:spPr>
        <p:txBody>
          <a:bodyPr wrap="square" rtlCol="0">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交通</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労働災害に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よる労働災害件数</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年、滋賀県）</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428999" y="6220761"/>
            <a:ext cx="3202433" cy="200055"/>
          </a:xfrm>
          <a:prstGeom prst="rect">
            <a:avLst/>
          </a:prstGeom>
          <a:noFill/>
        </p:spPr>
        <p:txBody>
          <a:bodyPr wrap="squar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労働者死傷病</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報告（休業４日以上の死傷災害）を滋賀労働局が集計</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4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193" y="8721028"/>
            <a:ext cx="936104" cy="936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スライド番号プレースホルダー 2"/>
          <p:cNvSpPr>
            <a:spLocks noGrp="1"/>
          </p:cNvSpPr>
          <p:nvPr>
            <p:ph type="sldNum" sz="quarter" idx="12"/>
          </p:nvPr>
        </p:nvSpPr>
        <p:spPr>
          <a:xfrm>
            <a:off x="6221288" y="9489504"/>
            <a:ext cx="664096" cy="359877"/>
          </a:xfrm>
        </p:spPr>
        <p:txBody>
          <a:bodyPr anchor="b"/>
          <a:lstStyle/>
          <a:p>
            <a:fld id="{90561DD1-5A82-48CA-A638-6B472BE11BEA}" type="slidenum">
              <a:rPr kumimoji="1" lang="ja-JP" altLang="en-US" smtClean="0">
                <a:solidFill>
                  <a:schemeClr val="tx1"/>
                </a:solidFill>
              </a:rPr>
              <a:pPr/>
              <a:t>1</a:t>
            </a:fld>
            <a:endParaRPr kumimoji="1" lang="ja-JP" altLang="en-US" dirty="0">
              <a:solidFill>
                <a:schemeClr val="tx1"/>
              </a:solidFill>
            </a:endParaRPr>
          </a:p>
        </p:txBody>
      </p:sp>
      <p:sp>
        <p:nvSpPr>
          <p:cNvPr id="13" name="円/楕円 12"/>
          <p:cNvSpPr/>
          <p:nvPr/>
        </p:nvSpPr>
        <p:spPr>
          <a:xfrm>
            <a:off x="4797152" y="4448944"/>
            <a:ext cx="91440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345784" y="3151578"/>
            <a:ext cx="171448" cy="361262"/>
          </a:xfrm>
          <a:prstGeom prst="rect">
            <a:avLst/>
          </a:prstGeom>
          <a:noFill/>
          <a:ln w="0">
            <a:noFill/>
          </a:ln>
        </p:spPr>
        <p:txBody>
          <a:bodyPr wrap="square" lIns="83448" tIns="41724" rIns="83448" bIns="41724" rtlCol="0">
            <a:spAutoFit/>
          </a:bodyPr>
          <a:lstStyle/>
          <a:p>
            <a:pPr algn="ctr"/>
            <a:r>
              <a:rPr lang="ja-JP" altLang="en-US" sz="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a:t>
            </a:r>
          </a:p>
        </p:txBody>
      </p:sp>
      <p:sp>
        <p:nvSpPr>
          <p:cNvPr id="10" name="テキスト ボックス 9"/>
          <p:cNvSpPr txBox="1"/>
          <p:nvPr/>
        </p:nvSpPr>
        <p:spPr>
          <a:xfrm>
            <a:off x="4710855" y="2902918"/>
            <a:ext cx="662361" cy="230832"/>
          </a:xfrm>
          <a:prstGeom prst="rect">
            <a:avLst/>
          </a:prstGeom>
          <a:noFill/>
        </p:spPr>
        <p:txBody>
          <a:bodyPr wrap="none" rtlCol="0">
            <a:spAutoFit/>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3717032" y="2898423"/>
            <a:ext cx="662362" cy="230832"/>
          </a:xfrm>
          <a:prstGeom prst="rect">
            <a:avLst/>
          </a:prstGeom>
          <a:noFill/>
        </p:spPr>
        <p:txBody>
          <a:bodyPr wrap="none" rtlCol="0">
            <a:spAutoFit/>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(60.0%)</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5718965" y="2921968"/>
            <a:ext cx="662362" cy="230832"/>
          </a:xfrm>
          <a:prstGeom prst="rect">
            <a:avLst/>
          </a:prstGeom>
          <a:noFill/>
        </p:spPr>
        <p:txBody>
          <a:bodyPr wrap="none" rtlCol="0">
            <a:spAutoFit/>
          </a:bodyPr>
          <a:lstStyle/>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(27.5%)</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1156058" y="8481392"/>
            <a:ext cx="5657318" cy="200055"/>
          </a:xfrm>
          <a:prstGeom prst="rect">
            <a:avLst/>
          </a:prstGeom>
          <a:noFill/>
        </p:spPr>
        <p:txBody>
          <a:bodyPr wrap="none" rtlCol="0">
            <a:spAutoFit/>
          </a:bodyPr>
          <a:lstStyle/>
          <a:p>
            <a:pPr algn="just"/>
            <a:r>
              <a:rPr lang="ja-JP" altLang="en-US" sz="700" dirty="0" smtClean="0">
                <a:latin typeface="ＭＳ Ｐ明朝" panose="02020600040205080304" pitchFamily="18" charset="-128"/>
                <a:ea typeface="ＭＳ Ｐ明朝" panose="02020600040205080304" pitchFamily="18" charset="-128"/>
              </a:rPr>
              <a:t>出典：県内の労働災害（左から</a:t>
            </a:r>
            <a:r>
              <a:rPr lang="en-US" altLang="ja-JP" sz="700" dirty="0" smtClean="0">
                <a:latin typeface="ＭＳ Ｐ明朝" panose="02020600040205080304" pitchFamily="18" charset="-128"/>
                <a:ea typeface="ＭＳ Ｐ明朝" panose="02020600040205080304" pitchFamily="18" charset="-128"/>
              </a:rPr>
              <a:t>H26,H22,H27,H24</a:t>
            </a:r>
            <a:r>
              <a:rPr lang="ja-JP" altLang="en-US" sz="700" dirty="0" smtClean="0">
                <a:latin typeface="ＭＳ Ｐ明朝" panose="02020600040205080304" pitchFamily="18" charset="-128"/>
                <a:ea typeface="ＭＳ Ｐ明朝" panose="02020600040205080304" pitchFamily="18" charset="-128"/>
              </a:rPr>
              <a:t>）について、労働基準監督署による調査結果または労働者死傷病報告をもとに滋賀労働局が作成。</a:t>
            </a:r>
            <a:endParaRPr kumimoji="1" lang="ja-JP" altLang="en-US" sz="700" dirty="0">
              <a:latin typeface="ＭＳ Ｐ明朝" panose="02020600040205080304" pitchFamily="18" charset="-128"/>
              <a:ea typeface="ＭＳ Ｐ明朝" panose="02020600040205080304" pitchFamily="18" charset="-128"/>
            </a:endParaRPr>
          </a:p>
        </p:txBody>
      </p:sp>
      <p:sp>
        <p:nvSpPr>
          <p:cNvPr id="39" name="テキスト ボックス 2"/>
          <p:cNvSpPr txBox="1">
            <a:spLocks noChangeArrowheads="1"/>
          </p:cNvSpPr>
          <p:nvPr/>
        </p:nvSpPr>
        <p:spPr bwMode="auto">
          <a:xfrm>
            <a:off x="1268760" y="9554423"/>
            <a:ext cx="5465526" cy="338554"/>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800" kern="100" dirty="0" smtClean="0">
                <a:effectLst/>
                <a:latin typeface="Century"/>
                <a:ea typeface="メイリオ"/>
                <a:cs typeface="Times New Roman"/>
              </a:rPr>
              <a:t>※</a:t>
            </a:r>
            <a:r>
              <a:rPr lang="ja-JP" altLang="en-US" sz="800" kern="100" dirty="0" smtClean="0">
                <a:effectLst/>
                <a:latin typeface="Century"/>
                <a:ea typeface="メイリオ"/>
                <a:cs typeface="Times New Roman"/>
              </a:rPr>
              <a:t>このリーフレットや</a:t>
            </a:r>
            <a:r>
              <a:rPr lang="ja-JP" sz="800" kern="100" dirty="0" smtClean="0">
                <a:effectLst/>
                <a:latin typeface="Century"/>
                <a:ea typeface="メイリオ"/>
                <a:cs typeface="Times New Roman"/>
              </a:rPr>
              <a:t>ゼロ</a:t>
            </a:r>
            <a:r>
              <a:rPr lang="ja-JP" sz="800" kern="100" dirty="0">
                <a:effectLst/>
                <a:latin typeface="Century"/>
                <a:ea typeface="メイリオ"/>
                <a:cs typeface="Times New Roman"/>
              </a:rPr>
              <a:t>災ロゴマークは 滋賀労働局ＨＰからダウンロードし どなたでもお使い</a:t>
            </a:r>
            <a:r>
              <a:rPr lang="ja-JP" sz="800" kern="100" dirty="0" smtClean="0">
                <a:effectLst/>
                <a:latin typeface="Century"/>
                <a:ea typeface="メイリオ"/>
                <a:cs typeface="Times New Roman"/>
              </a:rPr>
              <a:t>いただけます</a:t>
            </a:r>
            <a:endParaRPr lang="en-US" altLang="ja-JP" sz="800" kern="100" dirty="0" smtClean="0">
              <a:effectLst/>
              <a:latin typeface="Century"/>
              <a:ea typeface="メイリオ"/>
              <a:cs typeface="Times New Roman"/>
            </a:endParaRPr>
          </a:p>
          <a:p>
            <a:pPr algn="just">
              <a:spcAft>
                <a:spcPts val="0"/>
              </a:spcAft>
            </a:pPr>
            <a:r>
              <a:rPr lang="en-US" altLang="ja-JP" sz="800" kern="100" dirty="0" smtClean="0">
                <a:effectLst/>
                <a:latin typeface="Century"/>
                <a:ea typeface="メイリオ"/>
                <a:cs typeface="Times New Roman"/>
              </a:rPr>
              <a:t>  </a:t>
            </a:r>
            <a:r>
              <a:rPr lang="en-US" altLang="ja-JP" sz="800" kern="100" dirty="0" smtClean="0">
                <a:latin typeface="Century"/>
                <a:ea typeface="メイリオ"/>
                <a:cs typeface="Times New Roman"/>
                <a:hlinkClick r:id="rId6"/>
              </a:rPr>
              <a:t>http</a:t>
            </a:r>
            <a:r>
              <a:rPr lang="en-US" altLang="ja-JP" sz="800" kern="100" dirty="0">
                <a:latin typeface="Century"/>
                <a:ea typeface="メイリオ"/>
                <a:cs typeface="Times New Roman"/>
                <a:hlinkClick r:id="rId6"/>
              </a:rPr>
              <a:t>://</a:t>
            </a:r>
            <a:r>
              <a:rPr lang="en-US" altLang="ja-JP" sz="800" kern="100" dirty="0" smtClean="0">
                <a:latin typeface="Century"/>
                <a:ea typeface="メイリオ"/>
                <a:cs typeface="Times New Roman"/>
                <a:hlinkClick r:id="rId6"/>
              </a:rPr>
              <a:t>shiga-roudoukyoku.jsite.mhlw.go.jp/jirei_toukei/anzen_eisei.html</a:t>
            </a:r>
            <a:endParaRPr lang="en-US" altLang="ja-JP" sz="800" kern="100" dirty="0" smtClean="0">
              <a:latin typeface="Century"/>
              <a:ea typeface="メイリオ"/>
              <a:cs typeface="Times New Roman"/>
            </a:endParaRPr>
          </a:p>
        </p:txBody>
      </p:sp>
      <p:sp>
        <p:nvSpPr>
          <p:cNvPr id="40" name="テキスト ボックス 39"/>
          <p:cNvSpPr txBox="1"/>
          <p:nvPr/>
        </p:nvSpPr>
        <p:spPr>
          <a:xfrm>
            <a:off x="44624" y="9683044"/>
            <a:ext cx="893193" cy="215444"/>
          </a:xfrm>
          <a:prstGeom prst="rect">
            <a:avLst/>
          </a:prstGeom>
          <a:noFill/>
        </p:spPr>
        <p:txBody>
          <a:bodyPr wrap="none" rtlCol="0">
            <a:spAutoFit/>
          </a:bodyPr>
          <a:lstStyle/>
          <a:p>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2016.7</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更新）</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2"/>
          <p:cNvSpPr txBox="1">
            <a:spLocks noChangeArrowheads="1"/>
          </p:cNvSpPr>
          <p:nvPr/>
        </p:nvSpPr>
        <p:spPr bwMode="auto">
          <a:xfrm>
            <a:off x="1560761" y="5974757"/>
            <a:ext cx="1724223" cy="184666"/>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en-US" altLang="ja-JP" sz="600" kern="100" dirty="0" smtClean="0">
                <a:effectLst/>
                <a:latin typeface="Century"/>
                <a:ea typeface="メイリオ"/>
                <a:cs typeface="Times New Roman"/>
              </a:rPr>
              <a:t>※</a:t>
            </a:r>
            <a:r>
              <a:rPr lang="ja-JP" altLang="en-US" sz="600" kern="100" dirty="0">
                <a:latin typeface="Century"/>
                <a:ea typeface="メイリオ"/>
                <a:cs typeface="Times New Roman"/>
              </a:rPr>
              <a:t>イラスト</a:t>
            </a:r>
            <a:r>
              <a:rPr lang="ja-JP" altLang="en-US" sz="600" kern="100" dirty="0" smtClean="0">
                <a:latin typeface="Century"/>
                <a:ea typeface="メイリオ"/>
                <a:cs typeface="Times New Roman"/>
              </a:rPr>
              <a:t>は厚生労働省リーフレットから</a:t>
            </a:r>
            <a:endParaRPr lang="ja-JP" sz="900" kern="100" dirty="0">
              <a:effectLst/>
              <a:latin typeface="Century"/>
              <a:ea typeface="ＭＳ 明朝"/>
              <a:cs typeface="Times New Roman"/>
            </a:endParaRPr>
          </a:p>
        </p:txBody>
      </p:sp>
      <p:sp>
        <p:nvSpPr>
          <p:cNvPr id="42" name="テキスト ボックス 41"/>
          <p:cNvSpPr txBox="1"/>
          <p:nvPr/>
        </p:nvSpPr>
        <p:spPr>
          <a:xfrm>
            <a:off x="1124744" y="8822848"/>
            <a:ext cx="4003019" cy="738664"/>
          </a:xfrm>
          <a:prstGeom prst="rect">
            <a:avLst/>
          </a:prstGeom>
          <a:noFill/>
        </p:spPr>
        <p:txBody>
          <a:bodyPr wrap="none" rtlCol="0">
            <a:spAutoFit/>
          </a:bodyPr>
          <a:lstStyle/>
          <a:p>
            <a:r>
              <a:rPr lang="ja-JP" altLang="en-US" sz="1050" dirty="0" smtClean="0"/>
              <a:t>滋賀労働局 労働基準部 健康安全課</a:t>
            </a:r>
            <a:r>
              <a:rPr lang="en-US" altLang="ja-JP" sz="1050" dirty="0" smtClean="0"/>
              <a:t>	</a:t>
            </a:r>
            <a:r>
              <a:rPr lang="en-US" altLang="zh-TW" sz="1050" dirty="0" smtClean="0"/>
              <a:t>TEL </a:t>
            </a:r>
            <a:r>
              <a:rPr lang="en-US" altLang="zh-TW" sz="1050" dirty="0"/>
              <a:t>077 (522) </a:t>
            </a:r>
            <a:r>
              <a:rPr lang="en-US" altLang="zh-TW" sz="1050" dirty="0" smtClean="0"/>
              <a:t>6650</a:t>
            </a:r>
          </a:p>
          <a:p>
            <a:r>
              <a:rPr lang="ja-JP" altLang="en-US" sz="1050" dirty="0" smtClean="0"/>
              <a:t>大津</a:t>
            </a:r>
            <a:r>
              <a:rPr lang="ja-JP" altLang="en-US" sz="1050" dirty="0"/>
              <a:t>労働基準監督署</a:t>
            </a:r>
            <a:r>
              <a:rPr lang="zh-TW" altLang="en-US" sz="1050" dirty="0"/>
              <a:t>	</a:t>
            </a:r>
            <a:r>
              <a:rPr lang="en-US" altLang="zh-TW" sz="1050" dirty="0" smtClean="0"/>
              <a:t>	TEL </a:t>
            </a:r>
            <a:r>
              <a:rPr lang="en-US" altLang="zh-TW" sz="1050" dirty="0"/>
              <a:t>077 (522) 6641</a:t>
            </a:r>
          </a:p>
          <a:p>
            <a:r>
              <a:rPr lang="ja-JP" altLang="en-US" sz="1050" dirty="0" smtClean="0"/>
              <a:t>彦根労働基準監督署</a:t>
            </a:r>
            <a:r>
              <a:rPr lang="zh-TW" altLang="en-US" sz="1050" dirty="0"/>
              <a:t>		</a:t>
            </a:r>
            <a:r>
              <a:rPr lang="en-US" altLang="zh-TW" sz="1050" dirty="0"/>
              <a:t>TEL 0749 (22) </a:t>
            </a:r>
            <a:r>
              <a:rPr lang="en-US" altLang="zh-TW" sz="1050" dirty="0" smtClean="0"/>
              <a:t>0654</a:t>
            </a:r>
          </a:p>
          <a:p>
            <a:r>
              <a:rPr lang="ja-JP" altLang="en-US" sz="1050" dirty="0" smtClean="0"/>
              <a:t>東近江労働基準監督署</a:t>
            </a:r>
            <a:r>
              <a:rPr lang="zh-TW" altLang="en-US" sz="1050" dirty="0"/>
              <a:t>	</a:t>
            </a:r>
            <a:r>
              <a:rPr lang="en-US" altLang="zh-TW" sz="1050" dirty="0" smtClean="0"/>
              <a:t>	TEL </a:t>
            </a:r>
            <a:r>
              <a:rPr lang="en-US" altLang="zh-TW" sz="1050" dirty="0"/>
              <a:t>0748 (22) </a:t>
            </a:r>
            <a:r>
              <a:rPr lang="en-US" altLang="zh-TW" sz="1050" dirty="0" smtClean="0"/>
              <a:t>0394</a:t>
            </a:r>
            <a:endParaRPr lang="en-US" altLang="zh-TW" sz="1050" dirty="0"/>
          </a:p>
        </p:txBody>
      </p:sp>
      <p:pic>
        <p:nvPicPr>
          <p:cNvPr id="1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57192" y="8827963"/>
            <a:ext cx="165893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直線コネクタ 17"/>
          <p:cNvCxnSpPr/>
          <p:nvPr/>
        </p:nvCxnSpPr>
        <p:spPr>
          <a:xfrm>
            <a:off x="1124744" y="8769424"/>
            <a:ext cx="560954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729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137205" y="8241477"/>
            <a:ext cx="4299907" cy="1680075"/>
          </a:xfrm>
          <a:prstGeom prst="rect">
            <a:avLst/>
          </a:prstGeom>
          <a:noFill/>
        </p:spPr>
        <p:txBody>
          <a:bodyPr wrap="square" lIns="87278" tIns="65707" rIns="87278" bIns="43640" rtlCol="0">
            <a:spAutoFit/>
          </a:bodyPr>
          <a:lstStyle/>
          <a:p>
            <a:pPr>
              <a:spcBef>
                <a:spcPts val="274"/>
              </a:spcBef>
            </a:pP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関連サイト</a:t>
            </a: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spcBef>
                <a:spcPts val="274"/>
              </a:spcBef>
            </a:pP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のあんぜんサイト：交通労働災害の現状と防止</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対策」</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69708" indent="-169708"/>
            <a:r>
              <a:rPr lang="ja-JP" altLang="en-US" sz="7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hlinkClick r:id="rId3"/>
              </a:rPr>
              <a:t>http</a:t>
            </a:r>
            <a:r>
              <a:rPr lang="en-US" altLang="ja-JP" sz="700" dirty="0">
                <a:latin typeface="Meiryo UI" panose="020B0604030504040204" pitchFamily="50" charset="-128"/>
                <a:ea typeface="Meiryo UI" panose="020B0604030504040204" pitchFamily="50" charset="-128"/>
                <a:cs typeface="Meiryo UI" panose="020B0604030504040204" pitchFamily="50" charset="-128"/>
                <a:hlinkClick r:id="rId3"/>
              </a:rPr>
              <a:t>://</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hlinkClick r:id="rId3"/>
              </a:rPr>
              <a:t>www.mhlw.go.jp/stf/seisakunitsuite/bunya/0000093057.html</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marL="169708" indent="-169708">
              <a:spcBef>
                <a:spcPts val="1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JNCAP</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｜自動車アセスメント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試験車種を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検索</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69708" indent="-169708">
              <a:spcBef>
                <a:spcPts val="1000"/>
              </a:spcBef>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JNCAP</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｜自動車アセスメント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実用化された先進安全自動車</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(ASV)</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技術について」</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69708" indent="-169708"/>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現在、衝突被害軽減ブレーキ、レーンキープアシスト、全車速ＡＣＣなどが実用化されています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501571" y="254276"/>
            <a:ext cx="2953366" cy="1932750"/>
          </a:xfrm>
          <a:prstGeom prst="rect">
            <a:avLst/>
          </a:prstGeom>
          <a:solidFill>
            <a:schemeClr val="bg1"/>
          </a:solidFill>
          <a:ln>
            <a:solidFill>
              <a:srgbClr val="1C542F"/>
            </a:solidFill>
          </a:ln>
        </p:spPr>
        <p:txBody>
          <a:bodyPr wrap="square" lIns="83448" tIns="229975" rIns="83448" bIns="41724" rtlCol="0" anchor="t">
            <a:noAutofit/>
          </a:bodyPr>
          <a:lstStyle/>
          <a:p>
            <a:pPr>
              <a:spcBef>
                <a:spcPts val="548"/>
              </a:spcBef>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視認性向上</a:t>
            </a:r>
            <a:endParaRPr lang="en-US" altLang="ja-JP"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30388"/>
            <a:r>
              <a:rPr lang="ja-JP" altLang="en-US" sz="1100" dirty="0">
                <a:latin typeface="Meiryo UI" panose="020B0604030504040204" pitchFamily="50" charset="-128"/>
                <a:ea typeface="Meiryo UI" panose="020B0604030504040204" pitchFamily="50" charset="-128"/>
                <a:cs typeface="Meiryo UI" panose="020B0604030504040204" pitchFamily="50" charset="-128"/>
              </a:rPr>
              <a:t>・他車両からの</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視認性向上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のため、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91235">
              <a:tabLst>
                <a:tab pos="199928" algn="l"/>
              </a:tabLs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早朝、夕方早めの点灯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を励行。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548"/>
              </a:spcBef>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季節・天候対策</a:t>
            </a:r>
            <a:endParaRPr lang="en-US" altLang="ja-JP" sz="13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99928" indent="-69540"/>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積雪</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や路面凍結</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交通安全情報マップ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などを活用し、情報提供を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99928" indent="-6954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「急ハンドル」「急ブレーキ」等急の付く動作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スピードの出しすぎ</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に対して注意喚起する。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667250" y="8337376"/>
            <a:ext cx="1519626" cy="241586"/>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4361" tIns="85904" rIns="34361" bIns="47493"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交通労働</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災害</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現状　防止</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6191903" y="8337919"/>
            <a:ext cx="486655" cy="241586"/>
          </a:xfrm>
          <a:prstGeom prst="roundRect">
            <a:avLst>
              <a:gd name="adj" fmla="val 0"/>
            </a:avLst>
          </a:prstGeom>
          <a:solidFill>
            <a:schemeClr val="tx1">
              <a:lumMod val="50000"/>
              <a:lumOff val="50000"/>
            </a:schemeClr>
          </a:solidFill>
          <a:ln w="9525">
            <a:solidFill>
              <a:schemeClr val="bg1">
                <a:lumMod val="50000"/>
              </a:schemeClr>
            </a:solidFill>
          </a:ln>
          <a:effectLst/>
          <a:scene3d>
            <a:camera prst="orthographicFront"/>
            <a:lightRig rig="threePt" dir="t"/>
          </a:scene3d>
          <a:sp3d>
            <a:bevelT w="0" h="38100"/>
          </a:sp3d>
        </p:spPr>
        <p:style>
          <a:lnRef idx="2">
            <a:schemeClr val="accent1">
              <a:shade val="50000"/>
            </a:schemeClr>
          </a:lnRef>
          <a:fillRef idx="1">
            <a:schemeClr val="accent1"/>
          </a:fillRef>
          <a:effectRef idx="0">
            <a:schemeClr val="accent1"/>
          </a:effectRef>
          <a:fontRef idx="minor">
            <a:schemeClr val="lt1"/>
          </a:fontRef>
        </p:style>
        <p:txBody>
          <a:bodyPr lIns="74792" tIns="78849" rIns="74792" bIns="47493" rtlCol="0" anchor="ctr"/>
          <a:lstStyle/>
          <a:p>
            <a:pPr algn="ct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検 索</a:t>
            </a:r>
          </a:p>
        </p:txBody>
      </p:sp>
      <p:sp>
        <p:nvSpPr>
          <p:cNvPr id="43" name="右矢印 42"/>
          <p:cNvSpPr/>
          <p:nvPr/>
        </p:nvSpPr>
        <p:spPr>
          <a:xfrm rot="13862174" flipV="1">
            <a:off x="6564801" y="8504984"/>
            <a:ext cx="221180" cy="156950"/>
          </a:xfrm>
          <a:prstGeom prst="rightArrow">
            <a:avLst>
              <a:gd name="adj1" fmla="val 26549"/>
              <a:gd name="adj2" fmla="val 97290"/>
            </a:avLst>
          </a:prstGeom>
          <a:solidFill>
            <a:schemeClr val="bg1"/>
          </a:solidFill>
          <a:ln w="12700">
            <a:solidFill>
              <a:schemeClr val="bg1">
                <a:lumMod val="50000"/>
              </a:schemeClr>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949" tIns="47473" rIns="94949" bIns="47473" anchor="ctr"/>
          <a:lstStyle/>
          <a:p>
            <a:pPr algn="ctr">
              <a:defRPr/>
            </a:pP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46935" y="3228944"/>
            <a:ext cx="6108002" cy="489240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endParaRPr kumimoji="1" lang="ja-JP" altLang="en-US"/>
          </a:p>
        </p:txBody>
      </p:sp>
      <p:sp>
        <p:nvSpPr>
          <p:cNvPr id="8" name="テキスト ボックス 7"/>
          <p:cNvSpPr txBox="1"/>
          <p:nvPr/>
        </p:nvSpPr>
        <p:spPr>
          <a:xfrm>
            <a:off x="365078" y="3323995"/>
            <a:ext cx="2902502" cy="1398921"/>
          </a:xfrm>
          <a:prstGeom prst="rect">
            <a:avLst/>
          </a:prstGeom>
          <a:solidFill>
            <a:schemeClr val="bg1"/>
          </a:solidFill>
          <a:ln>
            <a:noFill/>
          </a:ln>
        </p:spPr>
        <p:txBody>
          <a:bodyPr wrap="square" tIns="108000" rtlCol="0">
            <a:noAutofit/>
          </a:bodyPr>
          <a:lstStyle/>
          <a:p>
            <a:r>
              <a:rPr lang="ja-JP" altLang="en-US"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適正な労働時間等管理・走行管理</a:t>
            </a:r>
            <a:endParaRPr lang="en-US" altLang="ja-JP"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39080" indent="-60848">
              <a:spcBef>
                <a:spcPts val="548"/>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・走行の</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開始・終了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経路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についての計画を作成する。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47773" indent="-69540">
              <a:spcBef>
                <a:spcPts val="548"/>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・早朝時間帯の走行を可能な限り避け、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47773"/>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十分な休憩時間、仮眠時間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を確保する。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3450792" y="3287470"/>
            <a:ext cx="2982857" cy="1588947"/>
          </a:xfrm>
          <a:prstGeom prst="rect">
            <a:avLst/>
          </a:prstGeom>
          <a:solidFill>
            <a:schemeClr val="bg1"/>
          </a:solidFill>
          <a:ln w="9525">
            <a:noFill/>
            <a:prstDash val="solid"/>
          </a:ln>
        </p:spPr>
        <p:txBody>
          <a:bodyPr wrap="square" tIns="108000" rtlCol="0">
            <a:spAutoFit/>
          </a:bodyPr>
          <a:lstStyle/>
          <a:p>
            <a:r>
              <a:rPr lang="ja-JP" altLang="en-US"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教育の実施</a:t>
            </a:r>
            <a:endParaRPr lang="en-US" altLang="ja-JP"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65158">
              <a:spcBef>
                <a:spcPts val="548"/>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以下を含め、雇入れ時などや日常の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5158"/>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安全衛生教育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を実施する。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65158"/>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十分な睡眠時間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の必要性の理解</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5158"/>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飲酒による運転への影響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の理解</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5158"/>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交通危険予知訓練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による安全確保</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5158"/>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交通安全情報マップ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による実態把握</a:t>
            </a:r>
          </a:p>
        </p:txBody>
      </p:sp>
      <p:sp>
        <p:nvSpPr>
          <p:cNvPr id="42" name="テキスト ボックス 41"/>
          <p:cNvSpPr txBox="1"/>
          <p:nvPr/>
        </p:nvSpPr>
        <p:spPr>
          <a:xfrm>
            <a:off x="3391645" y="5434116"/>
            <a:ext cx="2982857" cy="2615228"/>
          </a:xfrm>
          <a:prstGeom prst="rect">
            <a:avLst/>
          </a:prstGeom>
          <a:solidFill>
            <a:schemeClr val="bg1"/>
          </a:solidFill>
          <a:ln>
            <a:noFill/>
          </a:ln>
        </p:spPr>
        <p:txBody>
          <a:bodyPr wrap="square" tIns="108000" rtlCol="0">
            <a:noAutofit/>
          </a:bodyPr>
          <a:lstStyle/>
          <a:p>
            <a:r>
              <a:rPr lang="ja-JP" altLang="en-US"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47773" indent="-69540">
              <a:spcBef>
                <a:spcPts val="548"/>
              </a:spcBef>
              <a:spcAft>
                <a:spcPts val="6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・交通労働災害防止のための</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管理者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を選任し、目標を定める。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47773" indent="-69540">
              <a:spcAft>
                <a:spcPts val="6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運転者に対し、</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健康</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診断、診断結果に基づく措置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医師からの意見聴取と就業上の措置、保健指導、労災保険二次健康診断の受診勧奨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の健康管理を行う。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47773" indent="-69540">
              <a:spcAft>
                <a:spcPts val="6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異常気象や天災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の場合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走行中止、一時</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待機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など、必要な指示を行う。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47773" indent="-69540">
              <a:spcAft>
                <a:spcPts val="6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自動車の走行前に</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自動車を点検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し、必要に応じて補修を行う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47773" indent="-69540">
              <a:spcAft>
                <a:spcPts val="6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・自動車に</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安全装置等を整備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381128" y="5169024"/>
            <a:ext cx="2913303" cy="1309628"/>
          </a:xfrm>
          <a:prstGeom prst="rect">
            <a:avLst/>
          </a:prstGeom>
          <a:solidFill>
            <a:schemeClr val="bg1"/>
          </a:solidFill>
          <a:ln>
            <a:noFill/>
          </a:ln>
        </p:spPr>
        <p:txBody>
          <a:bodyPr wrap="square" tIns="108000" rtlCol="0">
            <a:noAutofit/>
          </a:bodyPr>
          <a:lstStyle/>
          <a:p>
            <a:r>
              <a:rPr lang="ja-JP" altLang="en-US"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交通労働災害防止の意識高揚</a:t>
            </a:r>
            <a:endParaRPr lang="en-US" altLang="ja-JP"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39080" indent="-60848">
              <a:spcBef>
                <a:spcPts val="548"/>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・交通事故発生状況などを記載した</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交通安全情報マップ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を作成する。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78233"/>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139080" indent="-60848"/>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ポスターや標語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を掲示して、安全に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ついて常に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意識させる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374804" y="4407391"/>
            <a:ext cx="2910180" cy="905650"/>
          </a:xfrm>
          <a:prstGeom prst="rect">
            <a:avLst/>
          </a:prstGeom>
          <a:noFill/>
          <a:ln w="9525">
            <a:noFill/>
            <a:prstDash val="solid"/>
          </a:ln>
        </p:spPr>
        <p:txBody>
          <a:bodyPr wrap="square" tIns="108000" rtlCol="0">
            <a:noAutofit/>
          </a:bodyPr>
          <a:lstStyle/>
          <a:p>
            <a:r>
              <a:rPr lang="ja-JP" altLang="en-US"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点呼の実施</a:t>
            </a:r>
            <a:endParaRPr lang="en-US" altLang="ja-JP"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139080" indent="-60848">
              <a:spcBef>
                <a:spcPts val="548"/>
              </a:spcBef>
              <a:spcAft>
                <a:spcPts val="6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疲労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飲酒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などで安全な運転ができないおそれがないか、</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乗務開始前に点呼</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によって確認する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342944" y="250066"/>
            <a:ext cx="2978215" cy="1936960"/>
          </a:xfrm>
          <a:prstGeom prst="rect">
            <a:avLst/>
          </a:prstGeom>
          <a:solidFill>
            <a:schemeClr val="bg1"/>
          </a:solidFill>
          <a:ln w="9525">
            <a:solidFill>
              <a:srgbClr val="1C542F"/>
            </a:solidFill>
            <a:prstDash val="solid"/>
          </a:ln>
        </p:spPr>
        <p:txBody>
          <a:bodyPr wrap="square" tIns="252000" rtlCol="0">
            <a:noAutofit/>
          </a:bodyPr>
          <a:lstStyle/>
          <a:p>
            <a:pPr marL="78233">
              <a:spcBef>
                <a:spcPts val="548"/>
              </a:spcBef>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自動二輪車</a:t>
            </a:r>
            <a:r>
              <a:rPr lang="en-US" altLang="ja-JP" sz="13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自転車運転</a:t>
            </a:r>
            <a:r>
              <a:rPr lang="ja-JP" altLang="en-US" sz="13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対策</a:t>
            </a:r>
          </a:p>
          <a:p>
            <a:pPr marL="243390" indent="-78233">
              <a:spcBef>
                <a:spcPts val="548"/>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安全ベスト（反射ベスト）、ヘルメット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着用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を徹底</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43390" indent="-78233">
              <a:spcBef>
                <a:spcPts val="548"/>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雨天時のマンホールなどの上でのスリップ</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巻き込み</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事故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など、二輪車運転時の危険性などについて教育する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marL="243390" indent="-78233">
              <a:spcBef>
                <a:spcPts val="548"/>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自転車</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は、夜間使用の可能性があれば、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後方反射器材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等を設置する。</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円/楕円 45"/>
          <p:cNvSpPr/>
          <p:nvPr/>
        </p:nvSpPr>
        <p:spPr>
          <a:xfrm>
            <a:off x="370015" y="280786"/>
            <a:ext cx="171429" cy="180492"/>
          </a:xfrm>
          <a:prstGeom prst="ellipse">
            <a:avLst/>
          </a:prstGeom>
          <a:solidFill>
            <a:srgbClr val="FFCC00"/>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3117418" y="280786"/>
            <a:ext cx="171429" cy="180492"/>
          </a:xfrm>
          <a:prstGeom prst="ellipse">
            <a:avLst/>
          </a:prstGeom>
          <a:solidFill>
            <a:srgbClr val="FFCC00"/>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p:nvPr/>
        </p:nvSpPr>
        <p:spPr>
          <a:xfrm>
            <a:off x="375964" y="2006534"/>
            <a:ext cx="171429" cy="180492"/>
          </a:xfrm>
          <a:prstGeom prst="ellipse">
            <a:avLst/>
          </a:prstGeom>
          <a:solidFill>
            <a:srgbClr val="FFCC00"/>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3114295" y="2006534"/>
            <a:ext cx="171429" cy="180492"/>
          </a:xfrm>
          <a:prstGeom prst="ellipse">
            <a:avLst/>
          </a:prstGeom>
          <a:solidFill>
            <a:srgbClr val="FFCC00"/>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円/楕円 54"/>
          <p:cNvSpPr/>
          <p:nvPr/>
        </p:nvSpPr>
        <p:spPr>
          <a:xfrm>
            <a:off x="6261008" y="2002406"/>
            <a:ext cx="171429" cy="172561"/>
          </a:xfrm>
          <a:prstGeom prst="ellipse">
            <a:avLst/>
          </a:prstGeom>
          <a:solidFill>
            <a:srgbClr val="FF5050"/>
          </a:solidFill>
          <a:ln>
            <a:noFill/>
          </a:ln>
          <a:scene3d>
            <a:camera prst="orthographicFront"/>
            <a:lightRig rig="threePt" dir="t"/>
          </a:scene3d>
          <a:sp3d>
            <a:bevelT w="11430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56" name="円/楕円 55"/>
          <p:cNvSpPr/>
          <p:nvPr/>
        </p:nvSpPr>
        <p:spPr>
          <a:xfrm>
            <a:off x="3534717" y="2000672"/>
            <a:ext cx="171429" cy="172561"/>
          </a:xfrm>
          <a:prstGeom prst="ellipse">
            <a:avLst/>
          </a:prstGeom>
          <a:solidFill>
            <a:srgbClr val="FF5050"/>
          </a:solidFill>
          <a:ln>
            <a:noFill/>
          </a:ln>
          <a:scene3d>
            <a:camera prst="orthographicFront"/>
            <a:lightRig rig="threePt" dir="t"/>
          </a:scene3d>
          <a:sp3d>
            <a:bevelT w="11430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59" name="円/楕円 58"/>
          <p:cNvSpPr/>
          <p:nvPr/>
        </p:nvSpPr>
        <p:spPr>
          <a:xfrm>
            <a:off x="361774" y="7862419"/>
            <a:ext cx="171429" cy="180077"/>
          </a:xfrm>
          <a:prstGeom prst="ellipse">
            <a:avLst/>
          </a:prstGeom>
          <a:solidFill>
            <a:schemeClr val="accent1"/>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60" name="円/楕円 59"/>
          <p:cNvSpPr/>
          <p:nvPr/>
        </p:nvSpPr>
        <p:spPr>
          <a:xfrm>
            <a:off x="6264488" y="7869267"/>
            <a:ext cx="171429" cy="180077"/>
          </a:xfrm>
          <a:prstGeom prst="ellipse">
            <a:avLst/>
          </a:prstGeom>
          <a:solidFill>
            <a:schemeClr val="accent1"/>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61" name="スライド番号プレースホルダー 2"/>
          <p:cNvSpPr>
            <a:spLocks noGrp="1"/>
          </p:cNvSpPr>
          <p:nvPr>
            <p:ph type="sldNum" sz="quarter" idx="12"/>
          </p:nvPr>
        </p:nvSpPr>
        <p:spPr>
          <a:xfrm>
            <a:off x="-27384" y="9394149"/>
            <a:ext cx="418888" cy="527403"/>
          </a:xfrm>
        </p:spPr>
        <p:txBody>
          <a:bodyPr anchor="b"/>
          <a:lstStyle/>
          <a:p>
            <a:pPr algn="l"/>
            <a:fld id="{90561DD1-5A82-48CA-A638-6B472BE11BEA}" type="slidenum">
              <a:rPr kumimoji="1" lang="ja-JP" altLang="en-US" smtClean="0">
                <a:solidFill>
                  <a:schemeClr val="tx1"/>
                </a:solidFill>
              </a:rPr>
              <a:pPr algn="l"/>
              <a:t>2</a:t>
            </a:fld>
            <a:endParaRPr kumimoji="1" lang="ja-JP" altLang="en-US" dirty="0">
              <a:solidFill>
                <a:schemeClr val="tx1"/>
              </a:solidFill>
            </a:endParaRPr>
          </a:p>
        </p:txBody>
      </p:sp>
      <p:sp>
        <p:nvSpPr>
          <p:cNvPr id="2" name="テキスト ボックス 1"/>
          <p:cNvSpPr txBox="1"/>
          <p:nvPr/>
        </p:nvSpPr>
        <p:spPr>
          <a:xfrm>
            <a:off x="3717032" y="4893326"/>
            <a:ext cx="2452171" cy="476726"/>
          </a:xfrm>
          <a:prstGeom prst="roundRect">
            <a:avLst/>
          </a:prstGeom>
          <a:noFill/>
          <a:ln w="12700">
            <a:solidFill>
              <a:schemeClr val="accent1"/>
            </a:solidFill>
          </a:ln>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後部座席を含むシートベルト着用</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携帯電話不使用</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の徹底も重要です</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381475" y="2216696"/>
            <a:ext cx="5683632" cy="369332"/>
          </a:xfrm>
          <a:prstGeom prst="rect">
            <a:avLst/>
          </a:prstGeom>
          <a:noFill/>
          <a:ln w="12700">
            <a:noFill/>
          </a:ln>
        </p:spPr>
        <p:txBody>
          <a:bodyPr wrap="square" rtlCol="0">
            <a:spAutoFit/>
          </a:bodyPr>
          <a:lstStyle/>
          <a:p>
            <a:pPr marL="144000" indent="-457200"/>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（参考）平成</a:t>
            </a:r>
            <a:r>
              <a:rPr lang="en-US" altLang="ja-JP" sz="900" dirty="0" smtClean="0">
                <a:latin typeface="ＭＳ Ｐ明朝" panose="02020600040205080304" pitchFamily="18" charset="-128"/>
                <a:ea typeface="ＭＳ Ｐ明朝" panose="02020600040205080304" pitchFamily="18" charset="-128"/>
                <a:cs typeface="メイリオ" panose="020B0604030504040204" pitchFamily="50" charset="-128"/>
              </a:rPr>
              <a:t>28</a:t>
            </a:r>
            <a:r>
              <a:rPr lang="ja-JP" altLang="en-US" sz="900" dirty="0" smtClean="0">
                <a:latin typeface="ＭＳ Ｐ明朝" panose="02020600040205080304" pitchFamily="18" charset="-128"/>
                <a:ea typeface="ＭＳ Ｐ明朝" panose="02020600040205080304" pitchFamily="18" charset="-128"/>
                <a:cs typeface="メイリオ" panose="020B0604030504040204" pitchFamily="50" charset="-128"/>
              </a:rPr>
              <a:t>年２月に「滋賀県自転車の安全で適正な利用の促進に関する条例」が制定されるなど、自転車の安全確保は一層重要性を増しています</a:t>
            </a:r>
            <a:endParaRPr kumimoji="1" lang="ja-JP" altLang="en-US" sz="900" dirty="0">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3" name="テキスト ボックス 2"/>
          <p:cNvSpPr txBox="1"/>
          <p:nvPr/>
        </p:nvSpPr>
        <p:spPr>
          <a:xfrm>
            <a:off x="654736" y="7391625"/>
            <a:ext cx="2568555" cy="851297"/>
          </a:xfrm>
          <a:prstGeom prst="wedgeRoundRectCallout">
            <a:avLst>
              <a:gd name="adj1" fmla="val 61120"/>
              <a:gd name="adj2" fmla="val 13987"/>
              <a:gd name="adj3" fmla="val 16667"/>
            </a:avLst>
          </a:prstGeom>
          <a:solidFill>
            <a:schemeClr val="bg1"/>
          </a:solidFill>
          <a:ln w="12700">
            <a:solidFill>
              <a:schemeClr val="accent1"/>
            </a:solidFill>
          </a:ln>
        </p:spPr>
        <p:txBody>
          <a:bodyPr wrap="square" rtlCol="0">
            <a:spAutoFit/>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社用車の買替時などに順次</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自動車アセスメント情報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を参照し</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先進安全自動車</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など安全な自動車を</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導入して下さい</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611360" y="56456"/>
            <a:ext cx="2770933" cy="345161"/>
          </a:xfrm>
          <a:prstGeom prst="roundRect">
            <a:avLst>
              <a:gd name="adj" fmla="val 5026"/>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scene3d>
              <a:camera prst="orthographicFront"/>
              <a:lightRig rig="soft" dir="t">
                <a:rot lat="0" lon="0" rev="10800000"/>
              </a:lightRig>
            </a:scene3d>
            <a:sp3d>
              <a:bevelT w="27940" h="12700"/>
              <a:contourClr>
                <a:srgbClr val="DDDDDD"/>
              </a:contourClr>
            </a:sp3d>
          </a:bodyPr>
          <a:lstStyle/>
          <a:p>
            <a:pPr algn="ctr"/>
            <a:r>
              <a:rPr lang="ja-JP" altLang="en-US" sz="1600" b="1" spc="137" dirty="0">
                <a:ln w="11430"/>
                <a:solidFill>
                  <a:schemeClr val="tx1"/>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cs typeface="メイリオ" panose="020B0604030504040204" pitchFamily="50" charset="-128"/>
              </a:rPr>
              <a:t>特に冬期に必要な配慮</a:t>
            </a:r>
          </a:p>
        </p:txBody>
      </p:sp>
      <p:sp>
        <p:nvSpPr>
          <p:cNvPr id="37" name="角丸四角形 36"/>
          <p:cNvSpPr/>
          <p:nvPr/>
        </p:nvSpPr>
        <p:spPr>
          <a:xfrm>
            <a:off x="650664" y="56456"/>
            <a:ext cx="2341503" cy="345161"/>
          </a:xfrm>
          <a:prstGeom prst="roundRect">
            <a:avLst>
              <a:gd name="adj" fmla="val 0"/>
            </a:avLst>
          </a:prstGeom>
          <a:solidFill>
            <a:schemeClr val="bg1"/>
          </a:solidFill>
          <a:ln cmpd="dbl">
            <a:solidFill>
              <a:schemeClr val="tx1"/>
            </a:solidFill>
          </a:ln>
          <a:effectLst>
            <a:outerShdw sx="1000" sy="1000" algn="ctr" rotWithShape="0">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scene3d>
              <a:camera prst="orthographicFront"/>
              <a:lightRig rig="soft" dir="t">
                <a:rot lat="0" lon="0" rev="10800000"/>
              </a:lightRig>
            </a:scene3d>
            <a:sp3d>
              <a:bevelT w="27940" h="12700"/>
              <a:contourClr>
                <a:srgbClr val="DDDDDD"/>
              </a:contourClr>
            </a:sp3d>
          </a:bodyPr>
          <a:lstStyle/>
          <a:p>
            <a:pPr algn="ctr"/>
            <a:r>
              <a:rPr lang="ja-JP" altLang="en-US" sz="1600" b="1" spc="137" dirty="0">
                <a:ln w="11430"/>
                <a:solidFill>
                  <a:schemeClr val="tx1"/>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cs typeface="メイリオ" panose="020B0604030504040204" pitchFamily="50" charset="-128"/>
              </a:rPr>
              <a:t>二輪車に必要な配慮</a:t>
            </a:r>
          </a:p>
        </p:txBody>
      </p:sp>
      <p:sp>
        <p:nvSpPr>
          <p:cNvPr id="7" name="円/楕円 6"/>
          <p:cNvSpPr/>
          <p:nvPr/>
        </p:nvSpPr>
        <p:spPr>
          <a:xfrm>
            <a:off x="3534717" y="279101"/>
            <a:ext cx="171429" cy="172561"/>
          </a:xfrm>
          <a:prstGeom prst="ellipse">
            <a:avLst/>
          </a:prstGeom>
          <a:solidFill>
            <a:srgbClr val="FF5050"/>
          </a:solidFill>
          <a:ln>
            <a:noFill/>
          </a:ln>
          <a:scene3d>
            <a:camera prst="orthographicFront"/>
            <a:lightRig rig="threePt" dir="t"/>
          </a:scene3d>
          <a:sp3d>
            <a:bevelT w="11430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54" name="円/楕円 53"/>
          <p:cNvSpPr/>
          <p:nvPr/>
        </p:nvSpPr>
        <p:spPr>
          <a:xfrm>
            <a:off x="6264707" y="279101"/>
            <a:ext cx="171429" cy="172561"/>
          </a:xfrm>
          <a:prstGeom prst="ellipse">
            <a:avLst/>
          </a:prstGeom>
          <a:solidFill>
            <a:srgbClr val="FF5050"/>
          </a:solidFill>
          <a:ln>
            <a:noFill/>
          </a:ln>
          <a:scene3d>
            <a:camera prst="orthographicFront"/>
            <a:lightRig rig="threePt" dir="t"/>
          </a:scene3d>
          <a:sp3d>
            <a:bevelT w="11430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44" name="角丸四角形 43"/>
          <p:cNvSpPr/>
          <p:nvPr/>
        </p:nvSpPr>
        <p:spPr>
          <a:xfrm>
            <a:off x="473634" y="2648744"/>
            <a:ext cx="5835686" cy="705084"/>
          </a:xfrm>
          <a:prstGeom prst="roundRect">
            <a:avLst>
              <a:gd name="adj" fmla="val 0"/>
            </a:avLst>
          </a:prstGeom>
          <a:solidFill>
            <a:schemeClr val="bg1"/>
          </a:solidFill>
          <a:ln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scene3d>
              <a:camera prst="orthographicFront"/>
              <a:lightRig rig="soft" dir="t">
                <a:rot lat="0" lon="0" rev="10800000"/>
              </a:lightRig>
            </a:scene3d>
            <a:sp3d>
              <a:bevelT w="27940" h="12700"/>
              <a:contourClr>
                <a:srgbClr val="DDDDDD"/>
              </a:contourClr>
            </a:sp3d>
          </a:bodyPr>
          <a:lstStyle/>
          <a:p>
            <a:pPr algn="ctr"/>
            <a:r>
              <a:rPr lang="ja-JP" altLang="en-US" sz="1600" b="1" spc="137" dirty="0">
                <a:ln w="11430"/>
                <a:solidFill>
                  <a:schemeClr val="tx1"/>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cs typeface="メイリオ" panose="020B0604030504040204" pitchFamily="50" charset="-128"/>
              </a:rPr>
              <a:t>自動車などを利用する</a:t>
            </a:r>
            <a:r>
              <a:rPr lang="ja-JP" altLang="en-US" sz="1300" b="1" spc="137" dirty="0">
                <a:ln w="11430"/>
                <a:solidFill>
                  <a:schemeClr val="tx1"/>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spc="137" dirty="0">
                <a:ln w="11430"/>
                <a:solidFill>
                  <a:schemeClr val="tx1"/>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cs typeface="メイリオ" panose="020B0604030504040204" pitchFamily="50" charset="-128"/>
              </a:rPr>
              <a:t>すべての事業者に必要な配慮</a:t>
            </a:r>
            <a:endParaRPr lang="en-US" altLang="ja-JP" sz="1600" b="1" spc="137" dirty="0">
              <a:ln w="11430"/>
              <a:solidFill>
                <a:schemeClr val="tx1"/>
              </a:solidFill>
              <a:effectLst>
                <a:outerShdw blurRad="25400" algn="tl" rotWithShape="0">
                  <a:srgbClr val="000000">
                    <a:alpha val="43000"/>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spc="137" dirty="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100" spc="137" dirty="0" smtClean="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労働省「交通</a:t>
            </a:r>
            <a:r>
              <a:rPr lang="ja-JP" altLang="en-US" sz="1100" spc="137" dirty="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労働災害防止のための</a:t>
            </a:r>
            <a:r>
              <a:rPr lang="ja-JP" altLang="en-US" sz="1100" spc="137" dirty="0" smtClean="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ガイドライン」</a:t>
            </a:r>
            <a:endParaRPr lang="en-US" altLang="ja-JP" sz="1100" spc="137" dirty="0" smtClean="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spc="137" dirty="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滋賀</a:t>
            </a:r>
            <a:r>
              <a:rPr lang="ja-JP" altLang="en-US" sz="1100" spc="137" dirty="0" smtClean="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労働局「交通労働災害防止対策の徹底について」</a:t>
            </a:r>
            <a:r>
              <a:rPr lang="en-US" altLang="ja-JP" sz="1100" spc="137" dirty="0" smtClean="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(H28.1.29</a:t>
            </a:r>
            <a:r>
              <a:rPr lang="ja-JP" altLang="en-US" sz="1100" spc="137" dirty="0" smtClean="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spc="137" dirty="0">
              <a:ln w="1143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楕円 57"/>
          <p:cNvSpPr/>
          <p:nvPr/>
        </p:nvSpPr>
        <p:spPr>
          <a:xfrm>
            <a:off x="6262221" y="3281820"/>
            <a:ext cx="171429" cy="180077"/>
          </a:xfrm>
          <a:prstGeom prst="ellipse">
            <a:avLst/>
          </a:prstGeom>
          <a:solidFill>
            <a:schemeClr val="accent1"/>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57" name="円/楕円 56"/>
          <p:cNvSpPr/>
          <p:nvPr/>
        </p:nvSpPr>
        <p:spPr>
          <a:xfrm>
            <a:off x="365079" y="3281820"/>
            <a:ext cx="171429" cy="180077"/>
          </a:xfrm>
          <a:prstGeom prst="ellipse">
            <a:avLst/>
          </a:prstGeom>
          <a:solidFill>
            <a:schemeClr val="accent1"/>
          </a:solidFill>
          <a:ln>
            <a:noFill/>
          </a:ln>
          <a:scene3d>
            <a:camera prst="orthographicFront"/>
            <a:lightRig rig="threePt" dir="t"/>
          </a:scene3d>
          <a:sp3d>
            <a:bevelT w="114300" h="31750"/>
            <a:bevelB w="0" h="0"/>
          </a:sp3d>
        </p:spPr>
        <p:style>
          <a:lnRef idx="2">
            <a:schemeClr val="accent1">
              <a:shade val="50000"/>
            </a:schemeClr>
          </a:lnRef>
          <a:fillRef idx="1">
            <a:schemeClr val="accent1"/>
          </a:fillRef>
          <a:effectRef idx="0">
            <a:schemeClr val="accent1"/>
          </a:effectRef>
          <a:fontRef idx="minor">
            <a:schemeClr val="lt1"/>
          </a:fontRef>
        </p:style>
        <p:txBody>
          <a:bodyPr lIns="83448" tIns="41724" rIns="83448" bIns="41724" rtlCol="0" anchor="ctr"/>
          <a:lstStyle/>
          <a:p>
            <a:pPr algn="ctr"/>
            <a:endParaRPr kumimoji="1" lang="ja-JP" altLang="en-US"/>
          </a:p>
        </p:txBody>
      </p:sp>
      <p:sp>
        <p:nvSpPr>
          <p:cNvPr id="4" name="テキスト ボックス 3"/>
          <p:cNvSpPr txBox="1"/>
          <p:nvPr/>
        </p:nvSpPr>
        <p:spPr>
          <a:xfrm>
            <a:off x="548680" y="6939607"/>
            <a:ext cx="2880198" cy="461665"/>
          </a:xfrm>
          <a:prstGeom prst="rect">
            <a:avLst/>
          </a:prstGeom>
          <a:noFill/>
        </p:spPr>
        <p:txBody>
          <a:bodyPr wrap="square" rtlCol="0">
            <a:spAutoFit/>
          </a:bodyPr>
          <a:lstStyle/>
          <a:p>
            <a:pPr marL="72000" indent="-457200"/>
            <a:r>
              <a:rPr kumimoji="1" lang="en-US" altLang="ja-JP" sz="800" dirty="0" smtClean="0">
                <a:latin typeface="ＭＳ Ｐ明朝" panose="02020600040205080304" pitchFamily="18" charset="-128"/>
                <a:ea typeface="ＭＳ Ｐ明朝" panose="02020600040205080304" pitchFamily="18" charset="-128"/>
              </a:rPr>
              <a:t>※</a:t>
            </a:r>
            <a:r>
              <a:rPr kumimoji="1" lang="ja-JP" altLang="en-US" sz="800" dirty="0" smtClean="0">
                <a:latin typeface="ＭＳ Ｐ明朝" panose="02020600040205080304" pitchFamily="18" charset="-128"/>
                <a:ea typeface="ＭＳ Ｐ明朝" panose="02020600040205080304" pitchFamily="18" charset="-128"/>
              </a:rPr>
              <a:t>政府</a:t>
            </a:r>
            <a:r>
              <a:rPr lang="ja-JP" altLang="en-US" sz="800" dirty="0">
                <a:latin typeface="ＭＳ Ｐ明朝" panose="02020600040205080304" pitchFamily="18" charset="-128"/>
                <a:ea typeface="ＭＳ Ｐ明朝" panose="02020600040205080304" pitchFamily="18" charset="-128"/>
              </a:rPr>
              <a:t>では</a:t>
            </a:r>
            <a:r>
              <a:rPr lang="ja-JP" altLang="en-US" sz="800" dirty="0" smtClean="0">
                <a:latin typeface="ＭＳ Ｐ明朝" panose="02020600040205080304" pitchFamily="18" charset="-128"/>
                <a:ea typeface="ＭＳ Ｐ明朝" panose="02020600040205080304" pitchFamily="18" charset="-128"/>
              </a:rPr>
              <a:t>、</a:t>
            </a:r>
            <a:r>
              <a:rPr kumimoji="1" lang="ja-JP" altLang="en-US" sz="800" dirty="0" smtClean="0">
                <a:latin typeface="ＭＳ Ｐ明朝" panose="02020600040205080304" pitchFamily="18" charset="-128"/>
                <a:ea typeface="ＭＳ Ｐ明朝" panose="02020600040205080304" pitchFamily="18" charset="-128"/>
              </a:rPr>
              <a:t>第</a:t>
            </a:r>
            <a:r>
              <a:rPr kumimoji="1" lang="en-US" altLang="ja-JP" sz="800" dirty="0" smtClean="0">
                <a:latin typeface="ＭＳ Ｐ明朝" panose="02020600040205080304" pitchFamily="18" charset="-128"/>
                <a:ea typeface="ＭＳ Ｐ明朝" panose="02020600040205080304" pitchFamily="18" charset="-128"/>
              </a:rPr>
              <a:t>10</a:t>
            </a:r>
            <a:r>
              <a:rPr kumimoji="1" lang="ja-JP" altLang="en-US" sz="800" dirty="0" smtClean="0">
                <a:latin typeface="ＭＳ Ｐ明朝" panose="02020600040205080304" pitchFamily="18" charset="-128"/>
                <a:ea typeface="ＭＳ Ｐ明朝" panose="02020600040205080304" pitchFamily="18" charset="-128"/>
              </a:rPr>
              <a:t>次「滋賀県交通安全計画」（</a:t>
            </a:r>
            <a:r>
              <a:rPr kumimoji="1" lang="en-US" altLang="ja-JP" sz="800" dirty="0" smtClean="0">
                <a:latin typeface="ＭＳ Ｐ明朝" panose="02020600040205080304" pitchFamily="18" charset="-128"/>
                <a:ea typeface="ＭＳ Ｐ明朝" panose="02020600040205080304" pitchFamily="18" charset="-128"/>
              </a:rPr>
              <a:t>H28</a:t>
            </a:r>
            <a:r>
              <a:rPr kumimoji="1" lang="ja-JP" altLang="en-US" sz="800" dirty="0" smtClean="0">
                <a:latin typeface="ＭＳ Ｐ明朝" panose="02020600040205080304" pitchFamily="18" charset="-128"/>
                <a:ea typeface="ＭＳ Ｐ明朝" panose="02020600040205080304" pitchFamily="18" charset="-128"/>
              </a:rPr>
              <a:t>～</a:t>
            </a:r>
            <a:r>
              <a:rPr kumimoji="1" lang="en-US" altLang="ja-JP" sz="800" dirty="0" smtClean="0">
                <a:latin typeface="ＭＳ Ｐ明朝" panose="02020600040205080304" pitchFamily="18" charset="-128"/>
                <a:ea typeface="ＭＳ Ｐ明朝" panose="02020600040205080304" pitchFamily="18" charset="-128"/>
              </a:rPr>
              <a:t>32</a:t>
            </a:r>
            <a:r>
              <a:rPr lang="ja-JP" altLang="en-US" sz="800" dirty="0" smtClean="0">
                <a:latin typeface="ＭＳ Ｐ明朝" panose="02020600040205080304" pitchFamily="18" charset="-128"/>
                <a:ea typeface="ＭＳ Ｐ明朝" panose="02020600040205080304" pitchFamily="18" charset="-128"/>
              </a:rPr>
              <a:t>年度）に基づき、</a:t>
            </a:r>
            <a:r>
              <a:rPr lang="ja-JP" altLang="en-US" sz="800" dirty="0">
                <a:latin typeface="ＭＳ Ｐ明朝" panose="02020600040205080304" pitchFamily="18" charset="-128"/>
                <a:ea typeface="ＭＳ Ｐ明朝" panose="02020600040205080304" pitchFamily="18" charset="-128"/>
              </a:rPr>
              <a:t>　</a:t>
            </a:r>
            <a:r>
              <a:rPr lang="ja-JP" altLang="en-US" sz="800" dirty="0" smtClean="0">
                <a:latin typeface="ＭＳ Ｐ明朝" panose="02020600040205080304" pitchFamily="18" charset="-128"/>
                <a:ea typeface="ＭＳ Ｐ明朝" panose="02020600040205080304" pitchFamily="18" charset="-128"/>
              </a:rPr>
              <a:t>国土</a:t>
            </a:r>
            <a:r>
              <a:rPr lang="ja-JP" altLang="en-US" sz="800" dirty="0">
                <a:latin typeface="ＭＳ Ｐ明朝" panose="02020600040205080304" pitchFamily="18" charset="-128"/>
                <a:ea typeface="ＭＳ Ｐ明朝" panose="02020600040205080304" pitchFamily="18" charset="-128"/>
              </a:rPr>
              <a:t>交通省等に</a:t>
            </a:r>
            <a:r>
              <a:rPr lang="ja-JP" altLang="en-US" sz="800" dirty="0" smtClean="0">
                <a:latin typeface="ＭＳ Ｐ明朝" panose="02020600040205080304" pitchFamily="18" charset="-128"/>
                <a:ea typeface="ＭＳ Ｐ明朝" panose="02020600040205080304" pitchFamily="18" charset="-128"/>
              </a:rPr>
              <a:t>おいて、</a:t>
            </a:r>
            <a:r>
              <a:rPr kumimoji="1" lang="ja-JP" altLang="en-US" sz="800" dirty="0" smtClean="0">
                <a:latin typeface="ＭＳ Ｐ明朝" panose="02020600040205080304" pitchFamily="18" charset="-128"/>
                <a:ea typeface="ＭＳ Ｐ明朝" panose="02020600040205080304" pitchFamily="18" charset="-128"/>
              </a:rPr>
              <a:t>先進安全自動車</a:t>
            </a:r>
            <a:r>
              <a:rPr lang="ja-JP" altLang="en-US" sz="800" dirty="0" smtClean="0">
                <a:latin typeface="ＭＳ Ｐ明朝" panose="02020600040205080304" pitchFamily="18" charset="-128"/>
                <a:ea typeface="ＭＳ Ｐ明朝" panose="02020600040205080304" pitchFamily="18" charset="-128"/>
              </a:rPr>
              <a:t>（</a:t>
            </a:r>
            <a:r>
              <a:rPr lang="en-US" altLang="ja-JP" sz="800" dirty="0" smtClean="0">
                <a:latin typeface="ＭＳ Ｐ明朝" panose="02020600040205080304" pitchFamily="18" charset="-128"/>
                <a:ea typeface="ＭＳ Ｐ明朝" panose="02020600040205080304" pitchFamily="18" charset="-128"/>
              </a:rPr>
              <a:t>ASV</a:t>
            </a:r>
            <a:r>
              <a:rPr lang="ja-JP" altLang="en-US" sz="800" dirty="0" smtClean="0">
                <a:latin typeface="ＭＳ Ｐ明朝" panose="02020600040205080304" pitchFamily="18" charset="-128"/>
                <a:ea typeface="ＭＳ Ｐ明朝" panose="02020600040205080304" pitchFamily="18" charset="-128"/>
              </a:rPr>
              <a:t>）の普及促進、自動車アセスメント情報の提供を進めています。</a:t>
            </a:r>
            <a:endParaRPr kumimoji="1" lang="ja-JP" altLang="en-US" sz="800" dirty="0">
              <a:latin typeface="ＭＳ Ｐ明朝" panose="02020600040205080304" pitchFamily="18" charset="-128"/>
              <a:ea typeface="ＭＳ Ｐ明朝" panose="02020600040205080304" pitchFamily="18" charset="-128"/>
            </a:endParaRPr>
          </a:p>
        </p:txBody>
      </p:sp>
      <p:sp>
        <p:nvSpPr>
          <p:cNvPr id="48" name="正方形/長方形 47"/>
          <p:cNvSpPr/>
          <p:nvPr/>
        </p:nvSpPr>
        <p:spPr>
          <a:xfrm>
            <a:off x="4667250" y="8769424"/>
            <a:ext cx="1536008" cy="241586"/>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4361" tIns="85904" rIns="34361" bIns="47493" rtlCol="0" anchor="ct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自動車アセスメント</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角丸四角形 50"/>
          <p:cNvSpPr/>
          <p:nvPr/>
        </p:nvSpPr>
        <p:spPr>
          <a:xfrm>
            <a:off x="6208284" y="8769967"/>
            <a:ext cx="486655" cy="241586"/>
          </a:xfrm>
          <a:prstGeom prst="roundRect">
            <a:avLst>
              <a:gd name="adj" fmla="val 0"/>
            </a:avLst>
          </a:prstGeom>
          <a:solidFill>
            <a:schemeClr val="tx1">
              <a:lumMod val="50000"/>
              <a:lumOff val="50000"/>
            </a:schemeClr>
          </a:solidFill>
          <a:ln w="9525">
            <a:solidFill>
              <a:schemeClr val="bg1">
                <a:lumMod val="50000"/>
              </a:schemeClr>
            </a:solidFill>
          </a:ln>
          <a:effectLst/>
          <a:scene3d>
            <a:camera prst="orthographicFront"/>
            <a:lightRig rig="threePt" dir="t"/>
          </a:scene3d>
          <a:sp3d>
            <a:bevelT w="0" h="38100"/>
          </a:sp3d>
        </p:spPr>
        <p:style>
          <a:lnRef idx="2">
            <a:schemeClr val="accent1">
              <a:shade val="50000"/>
            </a:schemeClr>
          </a:lnRef>
          <a:fillRef idx="1">
            <a:schemeClr val="accent1"/>
          </a:fillRef>
          <a:effectRef idx="0">
            <a:schemeClr val="accent1"/>
          </a:effectRef>
          <a:fontRef idx="minor">
            <a:schemeClr val="lt1"/>
          </a:fontRef>
        </p:style>
        <p:txBody>
          <a:bodyPr lIns="74792" tIns="78849" rIns="74792" bIns="47493" rtlCol="0" anchor="ctr"/>
          <a:lstStyle/>
          <a:p>
            <a:pPr algn="ct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検 索</a:t>
            </a:r>
          </a:p>
        </p:txBody>
      </p:sp>
      <p:sp>
        <p:nvSpPr>
          <p:cNvPr id="66" name="右矢印 65"/>
          <p:cNvSpPr/>
          <p:nvPr/>
        </p:nvSpPr>
        <p:spPr>
          <a:xfrm rot="13862174" flipV="1">
            <a:off x="6581182" y="8937032"/>
            <a:ext cx="221180" cy="156950"/>
          </a:xfrm>
          <a:prstGeom prst="rightArrow">
            <a:avLst>
              <a:gd name="adj1" fmla="val 26549"/>
              <a:gd name="adj2" fmla="val 97290"/>
            </a:avLst>
          </a:prstGeom>
          <a:solidFill>
            <a:schemeClr val="bg1"/>
          </a:solidFill>
          <a:ln w="12700">
            <a:solidFill>
              <a:schemeClr val="bg1">
                <a:lumMod val="50000"/>
              </a:schemeClr>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949" tIns="47473" rIns="94949" bIns="47473" anchor="ctr"/>
          <a:lstStyle/>
          <a:p>
            <a:pPr algn="ctr">
              <a:defRPr/>
            </a:pP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正方形/長方形 67"/>
          <p:cNvSpPr/>
          <p:nvPr/>
        </p:nvSpPr>
        <p:spPr>
          <a:xfrm>
            <a:off x="4667250" y="9201472"/>
            <a:ext cx="1526483" cy="241586"/>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4361" tIns="85904" rIns="34361" bIns="47493" rtlCol="0" anchor="ct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実用　先進安全自動車</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9" name="角丸四角形 68"/>
          <p:cNvSpPr/>
          <p:nvPr/>
        </p:nvSpPr>
        <p:spPr>
          <a:xfrm>
            <a:off x="6198759" y="9202015"/>
            <a:ext cx="486655" cy="241586"/>
          </a:xfrm>
          <a:prstGeom prst="roundRect">
            <a:avLst>
              <a:gd name="adj" fmla="val 0"/>
            </a:avLst>
          </a:prstGeom>
          <a:solidFill>
            <a:schemeClr val="tx1">
              <a:lumMod val="50000"/>
              <a:lumOff val="50000"/>
            </a:schemeClr>
          </a:solidFill>
          <a:ln w="9525">
            <a:solidFill>
              <a:schemeClr val="bg1">
                <a:lumMod val="50000"/>
              </a:schemeClr>
            </a:solidFill>
          </a:ln>
          <a:effectLst/>
          <a:scene3d>
            <a:camera prst="orthographicFront"/>
            <a:lightRig rig="threePt" dir="t"/>
          </a:scene3d>
          <a:sp3d>
            <a:bevelT w="0" h="38100"/>
          </a:sp3d>
        </p:spPr>
        <p:style>
          <a:lnRef idx="2">
            <a:schemeClr val="accent1">
              <a:shade val="50000"/>
            </a:schemeClr>
          </a:lnRef>
          <a:fillRef idx="1">
            <a:schemeClr val="accent1"/>
          </a:fillRef>
          <a:effectRef idx="0">
            <a:schemeClr val="accent1"/>
          </a:effectRef>
          <a:fontRef idx="minor">
            <a:schemeClr val="lt1"/>
          </a:fontRef>
        </p:style>
        <p:txBody>
          <a:bodyPr lIns="74792" tIns="78849" rIns="74792" bIns="47493" rtlCol="0" anchor="ctr"/>
          <a:lstStyle/>
          <a:p>
            <a:pPr algn="ct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検 索</a:t>
            </a:r>
          </a:p>
        </p:txBody>
      </p:sp>
      <p:sp>
        <p:nvSpPr>
          <p:cNvPr id="70" name="右矢印 69"/>
          <p:cNvSpPr/>
          <p:nvPr/>
        </p:nvSpPr>
        <p:spPr>
          <a:xfrm rot="13862174" flipV="1">
            <a:off x="6571657" y="9369080"/>
            <a:ext cx="221180" cy="156950"/>
          </a:xfrm>
          <a:prstGeom prst="rightArrow">
            <a:avLst>
              <a:gd name="adj1" fmla="val 26549"/>
              <a:gd name="adj2" fmla="val 97290"/>
            </a:avLst>
          </a:prstGeom>
          <a:solidFill>
            <a:schemeClr val="bg1"/>
          </a:solidFill>
          <a:ln w="12700">
            <a:solidFill>
              <a:schemeClr val="bg1">
                <a:lumMod val="50000"/>
              </a:schemeClr>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949" tIns="47473" rIns="94949" bIns="47473" anchor="ctr"/>
          <a:lstStyle/>
          <a:p>
            <a:pPr algn="ctr">
              <a:defRPr/>
            </a:pP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4437112" y="9489504"/>
            <a:ext cx="2033854" cy="461665"/>
          </a:xfrm>
          <a:prstGeom prst="rect">
            <a:avLst/>
          </a:prstGeom>
        </p:spPr>
        <p:txBody>
          <a:bodyPr wrap="square">
            <a:spAutoFit/>
          </a:bodyPr>
          <a:lstStyle/>
          <a:p>
            <a:pPr marL="108000" indent="-457200" algn="just"/>
            <a:r>
              <a:rPr lang="en-US" altLang="ja-JP" sz="800" kern="100" dirty="0">
                <a:latin typeface="ＭＳ Ｐ明朝" panose="02020600040205080304" pitchFamily="18" charset="-128"/>
                <a:ea typeface="ＭＳ Ｐ明朝" panose="02020600040205080304" pitchFamily="18" charset="-128"/>
                <a:cs typeface="Times New Roman"/>
              </a:rPr>
              <a:t>※JNCAP/NASVA</a:t>
            </a:r>
            <a:r>
              <a:rPr lang="ja-JP" altLang="en-US" sz="800" kern="100" dirty="0">
                <a:latin typeface="ＭＳ Ｐ明朝" panose="02020600040205080304" pitchFamily="18" charset="-128"/>
                <a:ea typeface="ＭＳ Ｐ明朝" panose="02020600040205080304" pitchFamily="18" charset="-128"/>
                <a:cs typeface="Times New Roman"/>
              </a:rPr>
              <a:t>独立行政法人自動車事故対策機構のサイト紹介は、同機構滋賀支所の了解の下、掲載しています</a:t>
            </a:r>
            <a:endParaRPr lang="en-US" altLang="ja-JP" sz="800" kern="100" dirty="0">
              <a:latin typeface="ＭＳ Ｐ明朝" panose="02020600040205080304" pitchFamily="18" charset="-128"/>
              <a:ea typeface="ＭＳ Ｐ明朝" panose="02020600040205080304" pitchFamily="18" charset="-128"/>
              <a:cs typeface="Times New Roman"/>
            </a:endParaRPr>
          </a:p>
        </p:txBody>
      </p:sp>
      <p:sp>
        <p:nvSpPr>
          <p:cNvPr id="62" name="テキスト ボックス 61"/>
          <p:cNvSpPr txBox="1"/>
          <p:nvPr/>
        </p:nvSpPr>
        <p:spPr>
          <a:xfrm>
            <a:off x="654519" y="6420490"/>
            <a:ext cx="2726400" cy="476726"/>
          </a:xfrm>
          <a:prstGeom prst="wedgeRoundRectCallout">
            <a:avLst>
              <a:gd name="adj1" fmla="val 11232"/>
              <a:gd name="adj2" fmla="val -78880"/>
              <a:gd name="adj3" fmla="val 16667"/>
            </a:avLst>
          </a:prstGeom>
          <a:solidFill>
            <a:schemeClr val="bg1"/>
          </a:solidFill>
          <a:ln w="12700">
            <a:solidFill>
              <a:schemeClr val="accent1"/>
            </a:solidFill>
          </a:ln>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ドライブレコーダー</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も</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smtClean="0">
                <a:latin typeface="メイリオ" panose="020B0604030504040204" pitchFamily="50" charset="-128"/>
                <a:ea typeface="メイリオ" panose="020B0604030504040204" pitchFamily="50" charset="-128"/>
                <a:cs typeface="メイリオ" panose="020B0604030504040204" pitchFamily="50" charset="-128"/>
              </a:rPr>
              <a:t>運転車の</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安全意識向上が期待されます</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08869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1099</Words>
  <Application>Microsoft Office PowerPoint</Application>
  <PresentationFormat>A4 210 x 297 mm</PresentationFormat>
  <Paragraphs>108</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交通労働災害を防止するために</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2015-10-27T04:36:52Z</dcterms:created>
  <dcterms:modified xsi:type="dcterms:W3CDTF">2016-07-26T07:42:58Z</dcterms:modified>
</cp:coreProperties>
</file>