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58" r:id="rId4"/>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936" y="181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15EE2852-79D6-4566-BEB6-8FCE400CFF77}" type="datetimeFigureOut">
              <a:rPr kumimoji="1" lang="ja-JP" altLang="en-US" smtClean="0"/>
              <a:t>2015/4/22</a:t>
            </a:fld>
            <a:endParaRPr kumimoji="1" lang="ja-JP" altLang="en-US" dirty="0"/>
          </a:p>
        </p:txBody>
      </p:sp>
      <p:sp>
        <p:nvSpPr>
          <p:cNvPr id="4" name="スライド イメージ プレースホルダー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A0A7915F-FDB1-4C02-B44F-D1E65C84CB9B}" type="slidenum">
              <a:rPr kumimoji="1" lang="ja-JP" altLang="en-US" smtClean="0"/>
              <a:t>‹#›</a:t>
            </a:fld>
            <a:endParaRPr kumimoji="1" lang="ja-JP" altLang="en-US" dirty="0"/>
          </a:p>
        </p:txBody>
      </p:sp>
    </p:spTree>
    <p:extLst>
      <p:ext uri="{BB962C8B-B14F-4D97-AF65-F5344CB8AC3E}">
        <p14:creationId xmlns:p14="http://schemas.microsoft.com/office/powerpoint/2010/main" val="127552732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0A7915F-FDB1-4C02-B44F-D1E65C84CB9B}" type="slidenum">
              <a:rPr kumimoji="1" lang="ja-JP" altLang="en-US" smtClean="0"/>
              <a:t>1</a:t>
            </a:fld>
            <a:endParaRPr kumimoji="1" lang="ja-JP" altLang="en-US" dirty="0"/>
          </a:p>
        </p:txBody>
      </p:sp>
    </p:spTree>
    <p:extLst>
      <p:ext uri="{BB962C8B-B14F-4D97-AF65-F5344CB8AC3E}">
        <p14:creationId xmlns:p14="http://schemas.microsoft.com/office/powerpoint/2010/main" val="33242412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2510284-82E4-4064-9541-9CA41CFC7754}" type="datetimeFigureOut">
              <a:rPr kumimoji="1" lang="ja-JP" altLang="en-US" smtClean="0"/>
              <a:t>2015/4/22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7EAE820D-B534-400B-9EBC-C85EDD3030FC}" type="slidenum">
              <a:rPr kumimoji="1" lang="ja-JP" altLang="en-US" smtClean="0"/>
              <a:t>‹#›</a:t>
            </a:fld>
            <a:endParaRPr kumimoji="1" lang="ja-JP" altLang="en-US" dirty="0"/>
          </a:p>
        </p:txBody>
      </p:sp>
    </p:spTree>
    <p:extLst>
      <p:ext uri="{BB962C8B-B14F-4D97-AF65-F5344CB8AC3E}">
        <p14:creationId xmlns:p14="http://schemas.microsoft.com/office/powerpoint/2010/main" val="2349358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2510284-82E4-4064-9541-9CA41CFC7754}" type="datetimeFigureOut">
              <a:rPr kumimoji="1" lang="ja-JP" altLang="en-US" smtClean="0"/>
              <a:t>2015/4/22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7EAE820D-B534-400B-9EBC-C85EDD3030FC}" type="slidenum">
              <a:rPr kumimoji="1" lang="ja-JP" altLang="en-US" smtClean="0"/>
              <a:t>‹#›</a:t>
            </a:fld>
            <a:endParaRPr kumimoji="1" lang="ja-JP" altLang="en-US" dirty="0"/>
          </a:p>
        </p:txBody>
      </p:sp>
    </p:spTree>
    <p:extLst>
      <p:ext uri="{BB962C8B-B14F-4D97-AF65-F5344CB8AC3E}">
        <p14:creationId xmlns:p14="http://schemas.microsoft.com/office/powerpoint/2010/main" val="3412925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1"/>
            <a:ext cx="1543050" cy="8452202"/>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96701"/>
            <a:ext cx="4514850" cy="8452202"/>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2510284-82E4-4064-9541-9CA41CFC7754}" type="datetimeFigureOut">
              <a:rPr kumimoji="1" lang="ja-JP" altLang="en-US" smtClean="0"/>
              <a:t>2015/4/22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7EAE820D-B534-400B-9EBC-C85EDD3030FC}" type="slidenum">
              <a:rPr kumimoji="1" lang="ja-JP" altLang="en-US" smtClean="0"/>
              <a:t>‹#›</a:t>
            </a:fld>
            <a:endParaRPr kumimoji="1" lang="ja-JP" altLang="en-US" dirty="0"/>
          </a:p>
        </p:txBody>
      </p:sp>
    </p:spTree>
    <p:extLst>
      <p:ext uri="{BB962C8B-B14F-4D97-AF65-F5344CB8AC3E}">
        <p14:creationId xmlns:p14="http://schemas.microsoft.com/office/powerpoint/2010/main" val="2557874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2510284-82E4-4064-9541-9CA41CFC7754}" type="datetimeFigureOut">
              <a:rPr kumimoji="1" lang="ja-JP" altLang="en-US" smtClean="0"/>
              <a:t>2015/4/22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7EAE820D-B534-400B-9EBC-C85EDD3030FC}" type="slidenum">
              <a:rPr kumimoji="1" lang="ja-JP" altLang="en-US" smtClean="0"/>
              <a:t>‹#›</a:t>
            </a:fld>
            <a:endParaRPr kumimoji="1" lang="ja-JP" altLang="en-US" dirty="0"/>
          </a:p>
        </p:txBody>
      </p:sp>
    </p:spTree>
    <p:extLst>
      <p:ext uri="{BB962C8B-B14F-4D97-AF65-F5344CB8AC3E}">
        <p14:creationId xmlns:p14="http://schemas.microsoft.com/office/powerpoint/2010/main" val="2686911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2510284-82E4-4064-9541-9CA41CFC7754}" type="datetimeFigureOut">
              <a:rPr kumimoji="1" lang="ja-JP" altLang="en-US" smtClean="0"/>
              <a:t>2015/4/22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7EAE820D-B534-400B-9EBC-C85EDD3030FC}" type="slidenum">
              <a:rPr kumimoji="1" lang="ja-JP" altLang="en-US" smtClean="0"/>
              <a:t>‹#›</a:t>
            </a:fld>
            <a:endParaRPr kumimoji="1" lang="ja-JP" altLang="en-US" dirty="0"/>
          </a:p>
        </p:txBody>
      </p:sp>
    </p:spTree>
    <p:extLst>
      <p:ext uri="{BB962C8B-B14F-4D97-AF65-F5344CB8AC3E}">
        <p14:creationId xmlns:p14="http://schemas.microsoft.com/office/powerpoint/2010/main" val="71214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2510284-82E4-4064-9541-9CA41CFC7754}" type="datetimeFigureOut">
              <a:rPr kumimoji="1" lang="ja-JP" altLang="en-US" smtClean="0"/>
              <a:t>2015/4/22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7EAE820D-B534-400B-9EBC-C85EDD3030FC}" type="slidenum">
              <a:rPr kumimoji="1" lang="ja-JP" altLang="en-US" smtClean="0"/>
              <a:t>‹#›</a:t>
            </a:fld>
            <a:endParaRPr kumimoji="1" lang="ja-JP" altLang="en-US" dirty="0"/>
          </a:p>
        </p:txBody>
      </p:sp>
    </p:spTree>
    <p:extLst>
      <p:ext uri="{BB962C8B-B14F-4D97-AF65-F5344CB8AC3E}">
        <p14:creationId xmlns:p14="http://schemas.microsoft.com/office/powerpoint/2010/main" val="1867944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2510284-82E4-4064-9541-9CA41CFC7754}" type="datetimeFigureOut">
              <a:rPr kumimoji="1" lang="ja-JP" altLang="en-US" smtClean="0"/>
              <a:t>2015/4/22</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7EAE820D-B534-400B-9EBC-C85EDD3030FC}" type="slidenum">
              <a:rPr kumimoji="1" lang="ja-JP" altLang="en-US" smtClean="0"/>
              <a:t>‹#›</a:t>
            </a:fld>
            <a:endParaRPr kumimoji="1" lang="ja-JP" altLang="en-US" dirty="0"/>
          </a:p>
        </p:txBody>
      </p:sp>
    </p:spTree>
    <p:extLst>
      <p:ext uri="{BB962C8B-B14F-4D97-AF65-F5344CB8AC3E}">
        <p14:creationId xmlns:p14="http://schemas.microsoft.com/office/powerpoint/2010/main" val="250668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2510284-82E4-4064-9541-9CA41CFC7754}" type="datetimeFigureOut">
              <a:rPr kumimoji="1" lang="ja-JP" altLang="en-US" smtClean="0"/>
              <a:t>2015/4/22</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7EAE820D-B534-400B-9EBC-C85EDD3030FC}" type="slidenum">
              <a:rPr kumimoji="1" lang="ja-JP" altLang="en-US" smtClean="0"/>
              <a:t>‹#›</a:t>
            </a:fld>
            <a:endParaRPr kumimoji="1" lang="ja-JP" altLang="en-US" dirty="0"/>
          </a:p>
        </p:txBody>
      </p:sp>
    </p:spTree>
    <p:extLst>
      <p:ext uri="{BB962C8B-B14F-4D97-AF65-F5344CB8AC3E}">
        <p14:creationId xmlns:p14="http://schemas.microsoft.com/office/powerpoint/2010/main" val="1859255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2510284-82E4-4064-9541-9CA41CFC7754}" type="datetimeFigureOut">
              <a:rPr kumimoji="1" lang="ja-JP" altLang="en-US" smtClean="0"/>
              <a:t>2015/4/22</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7EAE820D-B534-400B-9EBC-C85EDD3030FC}" type="slidenum">
              <a:rPr kumimoji="1" lang="ja-JP" altLang="en-US" smtClean="0"/>
              <a:t>‹#›</a:t>
            </a:fld>
            <a:endParaRPr kumimoji="1" lang="ja-JP" altLang="en-US" dirty="0"/>
          </a:p>
        </p:txBody>
      </p:sp>
    </p:spTree>
    <p:extLst>
      <p:ext uri="{BB962C8B-B14F-4D97-AF65-F5344CB8AC3E}">
        <p14:creationId xmlns:p14="http://schemas.microsoft.com/office/powerpoint/2010/main" val="512386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2510284-82E4-4064-9541-9CA41CFC7754}" type="datetimeFigureOut">
              <a:rPr kumimoji="1" lang="ja-JP" altLang="en-US" smtClean="0"/>
              <a:t>2015/4/22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7EAE820D-B534-400B-9EBC-C85EDD3030FC}" type="slidenum">
              <a:rPr kumimoji="1" lang="ja-JP" altLang="en-US" smtClean="0"/>
              <a:t>‹#›</a:t>
            </a:fld>
            <a:endParaRPr kumimoji="1" lang="ja-JP" altLang="en-US" dirty="0"/>
          </a:p>
        </p:txBody>
      </p:sp>
    </p:spTree>
    <p:extLst>
      <p:ext uri="{BB962C8B-B14F-4D97-AF65-F5344CB8AC3E}">
        <p14:creationId xmlns:p14="http://schemas.microsoft.com/office/powerpoint/2010/main" val="3139463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2510284-82E4-4064-9541-9CA41CFC7754}" type="datetimeFigureOut">
              <a:rPr kumimoji="1" lang="ja-JP" altLang="en-US" smtClean="0"/>
              <a:t>2015/4/22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7EAE820D-B534-400B-9EBC-C85EDD3030FC}" type="slidenum">
              <a:rPr kumimoji="1" lang="ja-JP" altLang="en-US" smtClean="0"/>
              <a:t>‹#›</a:t>
            </a:fld>
            <a:endParaRPr kumimoji="1" lang="ja-JP" altLang="en-US" dirty="0"/>
          </a:p>
        </p:txBody>
      </p:sp>
    </p:spTree>
    <p:extLst>
      <p:ext uri="{BB962C8B-B14F-4D97-AF65-F5344CB8AC3E}">
        <p14:creationId xmlns:p14="http://schemas.microsoft.com/office/powerpoint/2010/main" val="865949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82510284-82E4-4064-9541-9CA41CFC7754}" type="datetimeFigureOut">
              <a:rPr kumimoji="1" lang="ja-JP" altLang="en-US" smtClean="0"/>
              <a:t>2015/4/22</a:t>
            </a:fld>
            <a:endParaRPr kumimoji="1" lang="ja-JP" altLang="en-US" dirty="0"/>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7EAE820D-B534-400B-9EBC-C85EDD3030FC}" type="slidenum">
              <a:rPr kumimoji="1" lang="ja-JP" altLang="en-US" smtClean="0"/>
              <a:t>‹#›</a:t>
            </a:fld>
            <a:endParaRPr kumimoji="1" lang="ja-JP" altLang="en-US" dirty="0"/>
          </a:p>
        </p:txBody>
      </p:sp>
    </p:spTree>
    <p:extLst>
      <p:ext uri="{BB962C8B-B14F-4D97-AF65-F5344CB8AC3E}">
        <p14:creationId xmlns:p14="http://schemas.microsoft.com/office/powerpoint/2010/main" val="40793820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shiga-roudoukyoku.jsite.mhlw.go.jp/hourei_seido_tetsuzuki/anzen_eisei.html" TargetMode="Externa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5" Type="http://schemas.openxmlformats.org/officeDocument/2006/relationships/image" Target="../media/image9.wmf"/><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476672" y="819522"/>
            <a:ext cx="5904656" cy="2031325"/>
          </a:xfrm>
          <a:prstGeom prst="rect">
            <a:avLst/>
          </a:prstGeom>
          <a:noFill/>
        </p:spPr>
        <p:txBody>
          <a:bodyPr wrap="square" rtlCol="0">
            <a:spAutoFit/>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近年、労働市場において、パートタイム労働者などが増加傾向にあり、「正社員」以外の立場で就労する労働者が多くなっています。事業者は、労働者の雇用形態にかかわらず、労働者が働く職場の安全を確保する責務があります。</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一般的に、非正規雇用の労働者は、雇入れ時教育などが実施されていなかったり、労働者自身の安全衛生意識が不十分であることなどが要因で労働災害が発生しています。非正規雇用労働者も、労働安全衛生法などの各種法令が適用となることに留意し、業務内容に応じた安全衛生教育を実施しましょう。</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428518" y="2864768"/>
            <a:ext cx="4584658" cy="292388"/>
          </a:xfrm>
          <a:prstGeom prst="rect">
            <a:avLst/>
          </a:prstGeom>
          <a:noFill/>
          <a:ln>
            <a:solidFill>
              <a:schemeClr val="tx1"/>
            </a:solidFill>
          </a:ln>
        </p:spPr>
        <p:txBody>
          <a:bodyPr wrap="square" rtlCol="0">
            <a:spAutoFit/>
          </a:bodyPr>
          <a:lstStyle/>
          <a:p>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パートタイム労働者などへの安全衛生教育実施のポイント</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745056" y="3423283"/>
            <a:ext cx="5492256" cy="638473"/>
          </a:xfrm>
          <a:prstGeom prst="roundRect">
            <a:avLst/>
          </a:prstGeom>
          <a:ln w="3175"/>
        </p:spPr>
        <p:style>
          <a:lnRef idx="2">
            <a:schemeClr val="dk1"/>
          </a:lnRef>
          <a:fillRef idx="1">
            <a:schemeClr val="lt1"/>
          </a:fillRef>
          <a:effectRef idx="0">
            <a:schemeClr val="dk1"/>
          </a:effectRef>
          <a:fontRef idx="minor">
            <a:schemeClr val="dk1"/>
          </a:fontRef>
        </p:style>
        <p:txBody>
          <a:bodyPr wrap="square" rtlCol="0">
            <a:spAutoFit/>
          </a:bodyPr>
          <a:lstStyle/>
          <a:p>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教育する上で一番重要なのは、受講者が内容を理解して、実施することです。そのためにも、受講者のレベルやペースに合わせて、理解を確認しつつ進めることが大切です。</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p:cNvSpPr txBox="1"/>
          <p:nvPr/>
        </p:nvSpPr>
        <p:spPr>
          <a:xfrm>
            <a:off x="572534" y="3262712"/>
            <a:ext cx="2101155" cy="289441"/>
          </a:xfrm>
          <a:prstGeom prst="roundRect">
            <a:avLst/>
          </a:prstGeom>
          <a:solidFill>
            <a:schemeClr val="accent1">
              <a:lumMod val="60000"/>
              <a:lumOff val="40000"/>
            </a:schemeClr>
          </a:solidFill>
        </p:spPr>
        <p:txBody>
          <a:bodyPr wrap="square" rtlCol="0">
            <a:spAutoFit/>
          </a:bodyPr>
          <a:lstStyle/>
          <a:p>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受講者の立場に立って教える</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テキスト ボックス 15"/>
          <p:cNvSpPr txBox="1"/>
          <p:nvPr/>
        </p:nvSpPr>
        <p:spPr>
          <a:xfrm>
            <a:off x="751504" y="4358591"/>
            <a:ext cx="5485807" cy="996017"/>
          </a:xfrm>
          <a:prstGeom prst="roundRect">
            <a:avLst/>
          </a:prstGeom>
          <a:ln w="3175"/>
        </p:spPr>
        <p:style>
          <a:lnRef idx="2">
            <a:schemeClr val="dk1"/>
          </a:lnRef>
          <a:fillRef idx="1">
            <a:schemeClr val="lt1"/>
          </a:fillRef>
          <a:effectRef idx="0">
            <a:schemeClr val="dk1"/>
          </a:effectRef>
          <a:fontRef idx="minor">
            <a:schemeClr val="dk1"/>
          </a:fontRef>
        </p:style>
        <p:txBody>
          <a:bodyPr wrap="square" rtlCol="0">
            <a:spAutoFit/>
          </a:bodyPr>
          <a:lstStyle/>
          <a:p>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「きちんと」、「ていねいに」などと言っても、その「程度」はなかなか伝わりません。「きちんと混ぜる</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のであれば「色が完全に均一になるまで混ぜる」、「ていねいに持つ」のであれば「箱の底を両手で持つ」というように、具体的な言葉で説明しましょう。状況に応じて、見本や写真などを示すことも有効です。</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テキスト ボックス 16"/>
          <p:cNvSpPr txBox="1"/>
          <p:nvPr/>
        </p:nvSpPr>
        <p:spPr>
          <a:xfrm>
            <a:off x="587590" y="4232920"/>
            <a:ext cx="2101155" cy="289441"/>
          </a:xfrm>
          <a:prstGeom prst="roundRect">
            <a:avLst/>
          </a:prstGeom>
          <a:solidFill>
            <a:schemeClr val="accent1">
              <a:lumMod val="60000"/>
              <a:lumOff val="40000"/>
            </a:schemeClr>
          </a:solidFill>
        </p:spPr>
        <p:txBody>
          <a:bodyPr wrap="square" rtlCol="0">
            <a:spAutoFit/>
          </a:bodyPr>
          <a:lstStyle/>
          <a:p>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具体的に教える</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テキスト ボックス 17"/>
          <p:cNvSpPr txBox="1"/>
          <p:nvPr/>
        </p:nvSpPr>
        <p:spPr>
          <a:xfrm>
            <a:off x="833892" y="5585203"/>
            <a:ext cx="5403419" cy="996017"/>
          </a:xfrm>
          <a:prstGeom prst="roundRect">
            <a:avLst/>
          </a:prstGeom>
          <a:ln w="3175"/>
        </p:spPr>
        <p:style>
          <a:lnRef idx="2">
            <a:schemeClr val="dk1"/>
          </a:lnRef>
          <a:fillRef idx="1">
            <a:schemeClr val="lt1"/>
          </a:fillRef>
          <a:effectRef idx="0">
            <a:schemeClr val="dk1"/>
          </a:effectRef>
          <a:fontRef idx="minor">
            <a:schemeClr val="dk1"/>
          </a:fontRef>
        </p:style>
        <p:txBody>
          <a:bodyPr wrap="square" rtlCol="0">
            <a:spAutoFit/>
          </a:bodyPr>
          <a:lstStyle/>
          <a:p>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「理由」を教えなければ、何故それをしなくてはいけないのかがわからず、受講者の記憶に残らないかもしれません。「しなければならないこと／してはいけないこと」だけでなく、「しなければな</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らない理由／してはいけない理由」も説明し、受講者が根拠に基づいて正しく行動できるようにしましょう。</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テキスト ボックス 18"/>
          <p:cNvSpPr txBox="1"/>
          <p:nvPr/>
        </p:nvSpPr>
        <p:spPr>
          <a:xfrm>
            <a:off x="635745" y="5463358"/>
            <a:ext cx="2101155" cy="289441"/>
          </a:xfrm>
          <a:prstGeom prst="roundRect">
            <a:avLst/>
          </a:prstGeom>
          <a:solidFill>
            <a:schemeClr val="accent1">
              <a:lumMod val="60000"/>
              <a:lumOff val="40000"/>
            </a:schemeClr>
          </a:solidFill>
        </p:spPr>
        <p:txBody>
          <a:bodyPr wrap="square" rtlCol="0">
            <a:spAutoFit/>
          </a:bodyPr>
          <a:lstStyle/>
          <a:p>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理由を伝える</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テキスト ボックス 19"/>
          <p:cNvSpPr txBox="1"/>
          <p:nvPr/>
        </p:nvSpPr>
        <p:spPr>
          <a:xfrm>
            <a:off x="859953" y="6828151"/>
            <a:ext cx="5377357" cy="638473"/>
          </a:xfrm>
          <a:prstGeom prst="roundRect">
            <a:avLst/>
          </a:prstGeom>
          <a:ln w="3175"/>
        </p:spPr>
        <p:style>
          <a:lnRef idx="2">
            <a:schemeClr val="dk1"/>
          </a:lnRef>
          <a:fillRef idx="1">
            <a:schemeClr val="lt1"/>
          </a:fillRef>
          <a:effectRef idx="0">
            <a:schemeClr val="dk1"/>
          </a:effectRef>
          <a:fontRef idx="minor">
            <a:schemeClr val="dk1"/>
          </a:fontRef>
        </p:style>
        <p:txBody>
          <a:bodyPr wrap="square" rtlCol="0">
            <a:spAutoFit/>
          </a:bodyPr>
          <a:lstStyle/>
          <a:p>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簡単なことからはじめて、次第に難しいことを説明する、全体に触れてから個別の内容を説明する　な</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ど、受講者が受け入れやすいように説明する順番を工夫しましょう。</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テキスト ボックス 21"/>
          <p:cNvSpPr txBox="1"/>
          <p:nvPr/>
        </p:nvSpPr>
        <p:spPr>
          <a:xfrm>
            <a:off x="646749" y="6683431"/>
            <a:ext cx="3158558" cy="289441"/>
          </a:xfrm>
          <a:prstGeom prst="roundRect">
            <a:avLst/>
          </a:prstGeom>
          <a:solidFill>
            <a:schemeClr val="accent1">
              <a:lumMod val="60000"/>
              <a:lumOff val="40000"/>
            </a:schemeClr>
          </a:solidFill>
        </p:spPr>
        <p:txBody>
          <a:bodyPr wrap="square" rtlCol="0">
            <a:spAutoFit/>
          </a:bodyPr>
          <a:lstStyle/>
          <a:p>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順序良く教える</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テキスト ボックス 22"/>
          <p:cNvSpPr txBox="1"/>
          <p:nvPr/>
        </p:nvSpPr>
        <p:spPr>
          <a:xfrm>
            <a:off x="914108" y="7730958"/>
            <a:ext cx="3577158" cy="817245"/>
          </a:xfrm>
          <a:prstGeom prst="roundRect">
            <a:avLst/>
          </a:prstGeom>
          <a:ln w="3175"/>
        </p:spPr>
        <p:style>
          <a:lnRef idx="2">
            <a:schemeClr val="dk1"/>
          </a:lnRef>
          <a:fillRef idx="1">
            <a:schemeClr val="lt1"/>
          </a:fillRef>
          <a:effectRef idx="0">
            <a:schemeClr val="dk1"/>
          </a:effectRef>
          <a:fontRef idx="minor">
            <a:schemeClr val="dk1"/>
          </a:fontRef>
        </p:style>
        <p:txBody>
          <a:bodyPr wrap="square" rtlCol="0">
            <a:spAutoFit/>
          </a:bodyPr>
          <a:lstStyle/>
          <a:p>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専門的な内容を、体系立てて効果的に教育するのは用意ではありません。必要に応じて外部の専門機関を活用するなどして、効率よく教育しましょう。</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テキスト ボックス 23"/>
          <p:cNvSpPr txBox="1"/>
          <p:nvPr/>
        </p:nvSpPr>
        <p:spPr>
          <a:xfrm>
            <a:off x="692696" y="7617296"/>
            <a:ext cx="2101155" cy="289441"/>
          </a:xfrm>
          <a:prstGeom prst="roundRect">
            <a:avLst/>
          </a:prstGeom>
          <a:solidFill>
            <a:schemeClr val="accent1">
              <a:lumMod val="60000"/>
              <a:lumOff val="40000"/>
            </a:schemeClr>
          </a:solidFill>
        </p:spPr>
        <p:txBody>
          <a:bodyPr wrap="square" rtlCol="0">
            <a:spAutoFit/>
          </a:bodyPr>
          <a:lstStyle/>
          <a:p>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外部専門機関を活用する　</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95650" y="7617032"/>
            <a:ext cx="1733832" cy="5488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95650" y="8165858"/>
            <a:ext cx="1733832" cy="3875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正方形/長方形 1"/>
          <p:cNvSpPr/>
          <p:nvPr/>
        </p:nvSpPr>
        <p:spPr>
          <a:xfrm>
            <a:off x="257480" y="344488"/>
            <a:ext cx="6267863" cy="400110"/>
          </a:xfrm>
          <a:prstGeom prst="rect">
            <a:avLst/>
          </a:prstGeom>
          <a:ln w="28575">
            <a:solidFill>
              <a:schemeClr val="accent1"/>
            </a:solidFill>
          </a:ln>
        </p:spPr>
        <p:txBody>
          <a:bodyPr wrap="square">
            <a:spAutoFit/>
          </a:bodyPr>
          <a:lstStyle/>
          <a:p>
            <a:pPr algn="ctr"/>
            <a:r>
              <a:rPr lang="ja-JP" altLang="en-US" sz="2000" dirty="0" smtClean="0">
                <a:latin typeface="HG丸ｺﾞｼｯｸM-PRO" panose="020F0600000000000000" pitchFamily="50" charset="-128"/>
                <a:ea typeface="HG丸ｺﾞｼｯｸM-PRO" panose="020F0600000000000000" pitchFamily="50" charset="-128"/>
              </a:rPr>
              <a:t>パート・若年・高年齢 労働者の安全教育</a:t>
            </a:r>
            <a:r>
              <a:rPr lang="ja-JP" altLang="en-US" sz="2000" smtClean="0">
                <a:latin typeface="HG丸ｺﾞｼｯｸM-PRO" panose="020F0600000000000000" pitchFamily="50" charset="-128"/>
                <a:ea typeface="HG丸ｺﾞｼｯｸM-PRO" panose="020F0600000000000000" pitchFamily="50" charset="-128"/>
              </a:rPr>
              <a:t>のポイント</a:t>
            </a:r>
            <a:endParaRPr lang="ja-JP" altLang="en-US" sz="2000" dirty="0">
              <a:latin typeface="HG丸ｺﾞｼｯｸM-PRO" panose="020F0600000000000000" pitchFamily="50" charset="-128"/>
              <a:ea typeface="HG丸ｺﾞｼｯｸM-PRO" panose="020F0600000000000000" pitchFamily="50" charset="-128"/>
            </a:endParaRPr>
          </a:p>
        </p:txBody>
      </p:sp>
      <p:sp>
        <p:nvSpPr>
          <p:cNvPr id="3" name="テキスト ボックス 2"/>
          <p:cNvSpPr txBox="1"/>
          <p:nvPr/>
        </p:nvSpPr>
        <p:spPr>
          <a:xfrm>
            <a:off x="332656" y="76186"/>
            <a:ext cx="2518638" cy="307777"/>
          </a:xfrm>
          <a:prstGeom prst="rect">
            <a:avLst/>
          </a:prstGeom>
          <a:noFill/>
        </p:spPr>
        <p:txBody>
          <a:bodyPr wrap="none" rtlCol="0">
            <a:spAutoFit/>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全業種の安全衛生担当の方へ</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テキスト ボックス 20"/>
          <p:cNvSpPr txBox="1"/>
          <p:nvPr/>
        </p:nvSpPr>
        <p:spPr>
          <a:xfrm>
            <a:off x="1254223" y="8637602"/>
            <a:ext cx="5343129" cy="707886"/>
          </a:xfrm>
          <a:prstGeom prst="rect">
            <a:avLst/>
          </a:prstGeom>
          <a:noFill/>
        </p:spPr>
        <p:txBody>
          <a:bodyPr wrap="none" rtlCol="0">
            <a:spAutoFit/>
          </a:bodyPr>
          <a:lstStyle/>
          <a:p>
            <a:r>
              <a:rPr kumimoji="1" lang="ja-JP" altLang="en-US" sz="1050" dirty="0" smtClean="0">
                <a:latin typeface="HG丸ｺﾞｼｯｸM-PRO" pitchFamily="50" charset="-128"/>
                <a:ea typeface="HG丸ｺﾞｼｯｸM-PRO" pitchFamily="50" charset="-128"/>
                <a:cs typeface="メイリオ" panose="020B0604030504040204" pitchFamily="50" charset="-128"/>
              </a:rPr>
              <a:t>厚生労働省</a:t>
            </a:r>
            <a:endParaRPr kumimoji="1" lang="en-US" altLang="ja-JP" sz="1050" dirty="0" smtClean="0">
              <a:latin typeface="HG丸ｺﾞｼｯｸM-PRO" pitchFamily="50" charset="-128"/>
              <a:ea typeface="HG丸ｺﾞｼｯｸM-PRO" pitchFamily="50" charset="-128"/>
              <a:cs typeface="メイリオ" panose="020B0604030504040204" pitchFamily="50" charset="-128"/>
            </a:endParaRPr>
          </a:p>
          <a:p>
            <a:pPr>
              <a:lnSpc>
                <a:spcPts val="1900"/>
              </a:lnSpc>
            </a:pPr>
            <a:r>
              <a:rPr kumimoji="1" lang="ja-JP" altLang="en-US" sz="1700" dirty="0" smtClean="0">
                <a:latin typeface="HG丸ｺﾞｼｯｸM-PRO" pitchFamily="50" charset="-128"/>
                <a:ea typeface="HG丸ｺﾞｼｯｸM-PRO" pitchFamily="50" charset="-128"/>
                <a:cs typeface="メイリオ" panose="020B0604030504040204" pitchFamily="50" charset="-128"/>
              </a:rPr>
              <a:t>滋賀労働局　各労働基準監督署（大津 彦根 東近江）</a:t>
            </a:r>
            <a:endParaRPr kumimoji="1" lang="en-US" altLang="ja-JP" sz="1700" dirty="0" smtClean="0">
              <a:latin typeface="HG丸ｺﾞｼｯｸM-PRO" pitchFamily="50" charset="-128"/>
              <a:ea typeface="HG丸ｺﾞｼｯｸM-PRO" pitchFamily="50" charset="-128"/>
              <a:cs typeface="メイリオ" panose="020B0604030504040204" pitchFamily="50" charset="-128"/>
            </a:endParaRPr>
          </a:p>
          <a:p>
            <a:pPr>
              <a:spcBef>
                <a:spcPts val="200"/>
              </a:spcBef>
            </a:pPr>
            <a:r>
              <a:rPr lang="ja-JP" altLang="en-US" sz="1200" dirty="0" smtClean="0">
                <a:latin typeface="HG丸ｺﾞｼｯｸM-PRO" pitchFamily="50" charset="-128"/>
                <a:ea typeface="HG丸ｺﾞｼｯｸM-PRO" pitchFamily="50" charset="-128"/>
                <a:cs typeface="メイリオ" panose="020B0604030504040204" pitchFamily="50" charset="-128"/>
              </a:rPr>
              <a:t>～ 働きやすい滋賀をめざして（様々な人が活躍できる滋賀の職場へ） ～</a:t>
            </a:r>
            <a:endParaRPr kumimoji="1" lang="ja-JP" altLang="en-US" sz="1200" dirty="0">
              <a:latin typeface="HG丸ｺﾞｼｯｸM-PRO" pitchFamily="50" charset="-128"/>
              <a:ea typeface="HG丸ｺﾞｼｯｸM-PRO" pitchFamily="50" charset="-128"/>
              <a:cs typeface="メイリオ" panose="020B0604030504040204" pitchFamily="50" charset="-128"/>
            </a:endParaRPr>
          </a:p>
        </p:txBody>
      </p:sp>
      <p:pic>
        <p:nvPicPr>
          <p:cNvPr id="25"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0648" y="8769373"/>
            <a:ext cx="936104" cy="8641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6" name="直線コネクタ 25"/>
          <p:cNvCxnSpPr/>
          <p:nvPr/>
        </p:nvCxnSpPr>
        <p:spPr>
          <a:xfrm>
            <a:off x="260648" y="8625408"/>
            <a:ext cx="633670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テキスト ボックス 2"/>
          <p:cNvSpPr txBox="1">
            <a:spLocks noChangeArrowheads="1"/>
          </p:cNvSpPr>
          <p:nvPr/>
        </p:nvSpPr>
        <p:spPr bwMode="auto">
          <a:xfrm>
            <a:off x="1213866" y="9362231"/>
            <a:ext cx="5311478" cy="487313"/>
          </a:xfrm>
          <a:prstGeom prst="rect">
            <a:avLst/>
          </a:prstGeom>
          <a:noFill/>
          <a:ln w="9525">
            <a:noFill/>
            <a:miter lim="800000"/>
            <a:headEnd/>
            <a:tailEnd/>
          </a:ln>
        </p:spPr>
        <p:txBody>
          <a:bodyPr rot="0" vert="horz" wrap="square" lIns="91440" tIns="45720" rIns="91440" bIns="45720" anchor="t" anchorCtr="0">
            <a:spAutoFit/>
          </a:bodyPr>
          <a:lstStyle/>
          <a:p>
            <a:pPr algn="just">
              <a:spcAft>
                <a:spcPts val="200"/>
              </a:spcAft>
            </a:pPr>
            <a:r>
              <a:rPr lang="ja-JP" altLang="ja-JP" sz="800" kern="100" dirty="0">
                <a:latin typeface="Century"/>
                <a:ea typeface="メイリオ"/>
                <a:cs typeface="Times New Roman"/>
              </a:rPr>
              <a:t>※</a:t>
            </a:r>
            <a:r>
              <a:rPr lang="ja-JP" altLang="en-US" sz="800" kern="100" dirty="0">
                <a:latin typeface="Century"/>
                <a:ea typeface="メイリオ"/>
                <a:cs typeface="Times New Roman"/>
              </a:rPr>
              <a:t>このリーフレットのイラストは、厚生労働省の著作リーフレットのものを用いています。</a:t>
            </a:r>
            <a:endParaRPr lang="ja-JP" altLang="ja-JP" sz="1050" kern="100" dirty="0">
              <a:latin typeface="Century"/>
              <a:ea typeface="ＭＳ 明朝"/>
              <a:cs typeface="Times New Roman"/>
            </a:endParaRPr>
          </a:p>
          <a:p>
            <a:pPr algn="just">
              <a:spcAft>
                <a:spcPts val="0"/>
              </a:spcAft>
            </a:pPr>
            <a:r>
              <a:rPr lang="ja-JP" sz="800" kern="100" dirty="0" smtClean="0">
                <a:effectLst/>
                <a:latin typeface="Century"/>
                <a:ea typeface="メイリオ"/>
                <a:cs typeface="Times New Roman"/>
              </a:rPr>
              <a:t>※</a:t>
            </a:r>
            <a:r>
              <a:rPr lang="ja-JP" altLang="en-US" sz="800" kern="100" dirty="0" smtClean="0">
                <a:effectLst/>
                <a:latin typeface="Century"/>
                <a:ea typeface="メイリオ"/>
                <a:cs typeface="Times New Roman"/>
              </a:rPr>
              <a:t>このリーフレットや</a:t>
            </a:r>
            <a:r>
              <a:rPr lang="ja-JP" sz="800" kern="100" dirty="0" smtClean="0">
                <a:effectLst/>
                <a:latin typeface="Century"/>
                <a:ea typeface="メイリオ"/>
                <a:cs typeface="Times New Roman"/>
              </a:rPr>
              <a:t>ゼロ</a:t>
            </a:r>
            <a:r>
              <a:rPr lang="ja-JP" sz="800" kern="100" dirty="0">
                <a:effectLst/>
                <a:latin typeface="Century"/>
                <a:ea typeface="メイリオ"/>
                <a:cs typeface="Times New Roman"/>
              </a:rPr>
              <a:t>災ロゴマークは 滋賀労働局ＨＰからダウンロードし どなたでもお使い</a:t>
            </a:r>
            <a:r>
              <a:rPr lang="ja-JP" sz="800" kern="100" dirty="0" smtClean="0">
                <a:effectLst/>
                <a:latin typeface="Century"/>
                <a:ea typeface="メイリオ"/>
                <a:cs typeface="Times New Roman"/>
              </a:rPr>
              <a:t>いただけます</a:t>
            </a:r>
            <a:endParaRPr lang="ja-JP" sz="1050" kern="100" dirty="0">
              <a:effectLst/>
              <a:latin typeface="Century"/>
              <a:ea typeface="ＭＳ 明朝"/>
              <a:cs typeface="Times New Roman"/>
            </a:endParaRPr>
          </a:p>
          <a:p>
            <a:pPr indent="50800" algn="just">
              <a:spcAft>
                <a:spcPts val="0"/>
              </a:spcAft>
            </a:pPr>
            <a:r>
              <a:rPr lang="en-US" sz="800" kern="100" dirty="0">
                <a:effectLst/>
                <a:latin typeface="メイリオ"/>
                <a:ea typeface="ＭＳ 明朝"/>
                <a:cs typeface="Times New Roman"/>
                <a:hlinkClick r:id="rId6"/>
              </a:rPr>
              <a:t>http://</a:t>
            </a:r>
            <a:r>
              <a:rPr lang="en-US" sz="800" kern="100" dirty="0" smtClean="0">
                <a:effectLst/>
                <a:latin typeface="メイリオ"/>
                <a:ea typeface="ＭＳ 明朝"/>
                <a:cs typeface="Times New Roman"/>
                <a:hlinkClick r:id="rId6"/>
              </a:rPr>
              <a:t>shiga-roudoukyoku.jsite.mhlw.go.jp/hourei_seido_tetsuzuki/anzen_eisei.html</a:t>
            </a:r>
            <a:endParaRPr lang="en-US" sz="1050" kern="100" dirty="0">
              <a:latin typeface="Century"/>
              <a:ea typeface="ＭＳ 明朝"/>
              <a:cs typeface="Times New Roman"/>
            </a:endParaRPr>
          </a:p>
        </p:txBody>
      </p:sp>
      <p:sp>
        <p:nvSpPr>
          <p:cNvPr id="28" name="スライド番号プレースホルダー 8"/>
          <p:cNvSpPr>
            <a:spLocks noGrp="1"/>
          </p:cNvSpPr>
          <p:nvPr>
            <p:ph type="sldNum" sz="quarter" idx="12"/>
          </p:nvPr>
        </p:nvSpPr>
        <p:spPr>
          <a:xfrm>
            <a:off x="6429482" y="9394149"/>
            <a:ext cx="389874" cy="527403"/>
          </a:xfrm>
        </p:spPr>
        <p:txBody>
          <a:bodyPr anchor="b"/>
          <a:lstStyle/>
          <a:p>
            <a:fld id="{90561DD1-5A82-48CA-A638-6B472BE11BEA}" type="slidenum">
              <a:rPr kumimoji="1" lang="ja-JP" altLang="en-US" smtClean="0">
                <a:solidFill>
                  <a:schemeClr val="tx1"/>
                </a:solidFill>
              </a:rPr>
              <a:pPr/>
              <a:t>1</a:t>
            </a:fld>
            <a:endParaRPr kumimoji="1" lang="ja-JP" altLang="en-US" dirty="0">
              <a:solidFill>
                <a:schemeClr val="tx1"/>
              </a:solidFill>
            </a:endParaRPr>
          </a:p>
        </p:txBody>
      </p:sp>
    </p:spTree>
    <p:extLst>
      <p:ext uri="{BB962C8B-B14F-4D97-AF65-F5344CB8AC3E}">
        <p14:creationId xmlns:p14="http://schemas.microsoft.com/office/powerpoint/2010/main" val="24486846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24882" y="352934"/>
            <a:ext cx="3378811" cy="307777"/>
          </a:xfrm>
          <a:prstGeom prst="rect">
            <a:avLst/>
          </a:prstGeom>
          <a:noFill/>
          <a:ln>
            <a:solidFill>
              <a:schemeClr val="tx1"/>
            </a:solidFill>
          </a:ln>
        </p:spPr>
        <p:txBody>
          <a:bodyPr wrap="square" rtlCol="0" anchor="ctr">
            <a:spAutoFit/>
          </a:bodyPr>
          <a:lstStyle/>
          <a:p>
            <a:pPr algn="ct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若年労働者</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へ</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の安全衛生教育の配慮</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2763805" y="2432720"/>
            <a:ext cx="184731" cy="276999"/>
          </a:xfrm>
          <a:prstGeom prst="rect">
            <a:avLst/>
          </a:prstGeom>
          <a:noFill/>
        </p:spPr>
        <p:txBody>
          <a:bodyPr wrap="none" rtlCol="0">
            <a:spAutoFit/>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p:cNvSpPr txBox="1"/>
          <p:nvPr/>
        </p:nvSpPr>
        <p:spPr>
          <a:xfrm>
            <a:off x="632994" y="1694205"/>
            <a:ext cx="2672477" cy="306467"/>
          </a:xfrm>
          <a:prstGeom prst="roundRect">
            <a:avLst/>
          </a:prstGeom>
          <a:noFill/>
          <a:ln>
            <a:solidFill>
              <a:schemeClr val="tx1"/>
            </a:solidFill>
          </a:ln>
        </p:spPr>
        <p:txBody>
          <a:bodyPr wrap="none" rtlCol="0">
            <a:spAutoFit/>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社会人としての知識・経験が少ない</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632994" y="2576736"/>
            <a:ext cx="2672477" cy="306467"/>
          </a:xfrm>
          <a:prstGeom prst="roundRect">
            <a:avLst/>
          </a:prstGeom>
          <a:noFill/>
          <a:ln>
            <a:solidFill>
              <a:schemeClr val="tx1"/>
            </a:solidFill>
          </a:ln>
        </p:spPr>
        <p:txBody>
          <a:bodyPr wrap="none" rtlCol="0">
            <a:spAutoFit/>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積極性に欠け、受動的な場合がある</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620688" y="3012327"/>
            <a:ext cx="2983230" cy="306467"/>
          </a:xfrm>
          <a:prstGeom prst="roundRect">
            <a:avLst/>
          </a:prstGeom>
          <a:noFill/>
          <a:ln>
            <a:solidFill>
              <a:schemeClr val="tx1"/>
            </a:solidFill>
          </a:ln>
        </p:spPr>
        <p:txBody>
          <a:bodyPr wrap="none" rtlCol="0">
            <a:spAutoFit/>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仕事に対する意欲が高くない場合がある</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p:cNvSpPr txBox="1"/>
          <p:nvPr/>
        </p:nvSpPr>
        <p:spPr>
          <a:xfrm>
            <a:off x="620688" y="2126253"/>
            <a:ext cx="3877985" cy="306467"/>
          </a:xfrm>
          <a:prstGeom prst="roundRect">
            <a:avLst/>
          </a:prstGeom>
          <a:noFill/>
          <a:ln>
            <a:solidFill>
              <a:schemeClr val="tx1"/>
            </a:solidFill>
          </a:ln>
        </p:spPr>
        <p:txBody>
          <a:bodyPr wrap="none" rtlCol="0">
            <a:spAutoFit/>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対面コミュニケーションに苦手意識がある場合がある</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テキスト ボックス 11"/>
          <p:cNvSpPr txBox="1"/>
          <p:nvPr/>
        </p:nvSpPr>
        <p:spPr>
          <a:xfrm>
            <a:off x="2764987" y="4016896"/>
            <a:ext cx="2517100" cy="306467"/>
          </a:xfrm>
          <a:prstGeom prst="roundRect">
            <a:avLst/>
          </a:prstGeom>
          <a:noFill/>
          <a:ln>
            <a:solidFill>
              <a:schemeClr val="tx1"/>
            </a:solidFill>
          </a:ln>
        </p:spPr>
        <p:txBody>
          <a:bodyPr wrap="none" rtlCol="0">
            <a:spAutoFit/>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伝えたいことが正確に伝わらない</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テキスト ボックス 12"/>
          <p:cNvSpPr txBox="1"/>
          <p:nvPr/>
        </p:nvSpPr>
        <p:spPr>
          <a:xfrm>
            <a:off x="2774168" y="4457959"/>
            <a:ext cx="2517100" cy="306467"/>
          </a:xfrm>
          <a:prstGeom prst="roundRect">
            <a:avLst/>
          </a:prstGeom>
          <a:noFill/>
          <a:ln>
            <a:solidFill>
              <a:schemeClr val="tx1"/>
            </a:solidFill>
          </a:ln>
        </p:spPr>
        <p:txBody>
          <a:bodyPr wrap="none" rtlCol="0">
            <a:spAutoFit/>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職場になかなか打ち解けられない</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テキスト ボックス 13"/>
          <p:cNvSpPr txBox="1"/>
          <p:nvPr/>
        </p:nvSpPr>
        <p:spPr>
          <a:xfrm>
            <a:off x="2774168" y="4880992"/>
            <a:ext cx="3262432" cy="306467"/>
          </a:xfrm>
          <a:prstGeom prst="roundRect">
            <a:avLst/>
          </a:prstGeom>
          <a:noFill/>
          <a:ln>
            <a:solidFill>
              <a:schemeClr val="tx1"/>
            </a:solidFill>
          </a:ln>
        </p:spPr>
        <p:txBody>
          <a:bodyPr wrap="none" rtlCol="0">
            <a:spAutoFit/>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分からないことがあっても自分から聞けない</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2789799" y="5313040"/>
            <a:ext cx="3108543" cy="306467"/>
          </a:xfrm>
          <a:prstGeom prst="roundRect">
            <a:avLst/>
          </a:prstGeom>
          <a:noFill/>
          <a:ln>
            <a:solidFill>
              <a:schemeClr val="tx1"/>
            </a:solidFill>
          </a:ln>
        </p:spPr>
        <p:txBody>
          <a:bodyPr wrap="none" rtlCol="0">
            <a:spAutoFit/>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自ら考えて行動できない・指示待ちになる</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テキスト ボックス 16"/>
          <p:cNvSpPr txBox="1"/>
          <p:nvPr/>
        </p:nvSpPr>
        <p:spPr>
          <a:xfrm>
            <a:off x="615776" y="6706211"/>
            <a:ext cx="2672477" cy="306467"/>
          </a:xfrm>
          <a:prstGeom prst="roundRect">
            <a:avLst/>
          </a:prstGeom>
          <a:noFill/>
          <a:ln>
            <a:solidFill>
              <a:schemeClr val="tx1"/>
            </a:solidFill>
          </a:ln>
        </p:spPr>
        <p:txBody>
          <a:bodyPr wrap="none" rtlCol="0">
            <a:spAutoFit/>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積極的に話しかけ、対話を多くする</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テキスト ボックス 17"/>
          <p:cNvSpPr txBox="1"/>
          <p:nvPr/>
        </p:nvSpPr>
        <p:spPr>
          <a:xfrm>
            <a:off x="626387" y="7119824"/>
            <a:ext cx="2184635" cy="306467"/>
          </a:xfrm>
          <a:prstGeom prst="roundRect">
            <a:avLst/>
          </a:prstGeom>
          <a:noFill/>
          <a:ln>
            <a:solidFill>
              <a:schemeClr val="tx1"/>
            </a:solidFill>
          </a:ln>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質問をして考えを引き出す</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テキスト ボックス 18"/>
          <p:cNvSpPr txBox="1"/>
          <p:nvPr/>
        </p:nvSpPr>
        <p:spPr>
          <a:xfrm>
            <a:off x="626387" y="7551872"/>
            <a:ext cx="4493538" cy="306467"/>
          </a:xfrm>
          <a:prstGeom prst="roundRect">
            <a:avLst/>
          </a:prstGeom>
          <a:noFill/>
          <a:ln>
            <a:solidFill>
              <a:schemeClr val="tx1"/>
            </a:solidFill>
          </a:ln>
        </p:spPr>
        <p:txBody>
          <a:bodyPr wrap="none" rtlCol="0">
            <a:spAutoFit/>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良い点は褒める、問題点は理由と共に丁寧に教えて改善を促す</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テキスト ボックス 19"/>
          <p:cNvSpPr txBox="1"/>
          <p:nvPr/>
        </p:nvSpPr>
        <p:spPr>
          <a:xfrm>
            <a:off x="634844" y="6306557"/>
            <a:ext cx="2050971" cy="306467"/>
          </a:xfrm>
          <a:prstGeom prst="roundRect">
            <a:avLst/>
          </a:prstGeom>
          <a:noFill/>
          <a:ln>
            <a:solidFill>
              <a:schemeClr val="tx1"/>
            </a:solidFill>
          </a:ln>
        </p:spPr>
        <p:txBody>
          <a:bodyPr wrap="none" rtlCol="0">
            <a:spAutoFit/>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幅広い一般常識を教育する</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下矢印 4"/>
          <p:cNvSpPr/>
          <p:nvPr/>
        </p:nvSpPr>
        <p:spPr>
          <a:xfrm>
            <a:off x="938273" y="4016896"/>
            <a:ext cx="360040" cy="1440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右矢印 20"/>
          <p:cNvSpPr/>
          <p:nvPr/>
        </p:nvSpPr>
        <p:spPr>
          <a:xfrm>
            <a:off x="1220913" y="4648986"/>
            <a:ext cx="1224136" cy="1864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テキスト ボックス 21"/>
          <p:cNvSpPr txBox="1"/>
          <p:nvPr/>
        </p:nvSpPr>
        <p:spPr>
          <a:xfrm>
            <a:off x="1383346" y="4201633"/>
            <a:ext cx="1261884" cy="461665"/>
          </a:xfrm>
          <a:prstGeom prst="rect">
            <a:avLst/>
          </a:prstGeom>
          <a:noFill/>
        </p:spPr>
        <p:txBody>
          <a:bodyPr wrap="none" rtlCol="0">
            <a:spAutoFit/>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対応を工夫</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
            </a:r>
            <a:b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しないと・・・</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テキスト ボックス 23"/>
          <p:cNvSpPr txBox="1"/>
          <p:nvPr/>
        </p:nvSpPr>
        <p:spPr>
          <a:xfrm>
            <a:off x="764704" y="5541386"/>
            <a:ext cx="1584841" cy="306467"/>
          </a:xfrm>
          <a:prstGeom prst="roundRect">
            <a:avLst/>
          </a:prstGeom>
          <a:noFill/>
          <a:ln>
            <a:solidFill>
              <a:schemeClr val="bg1">
                <a:lumMod val="95000"/>
              </a:schemeClr>
            </a:solidFill>
          </a:ln>
        </p:spPr>
        <p:txBody>
          <a:bodyPr wrap="none" rtlCol="0">
            <a:spAutoFit/>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こうならないために</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テキスト ボックス 22"/>
          <p:cNvSpPr txBox="1"/>
          <p:nvPr/>
        </p:nvSpPr>
        <p:spPr>
          <a:xfrm>
            <a:off x="449810" y="1026272"/>
            <a:ext cx="3004408" cy="340519"/>
          </a:xfrm>
          <a:prstGeom prst="roundRect">
            <a:avLst/>
          </a:prstGeom>
          <a:solidFill>
            <a:schemeClr val="tx2">
              <a:lumMod val="40000"/>
              <a:lumOff val="60000"/>
            </a:schemeClr>
          </a:solidFill>
        </p:spPr>
        <p:txBody>
          <a:bodyPr wrap="square" rtlCol="0">
            <a:spAutoFit/>
          </a:bodyPr>
          <a:lstStyle/>
          <a:p>
            <a:pPr algn="ct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若年労働者によく見られる特徴</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4605" y="788521"/>
            <a:ext cx="1094715" cy="13633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93684" y="8220022"/>
            <a:ext cx="1267238" cy="14038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6" name="スライド番号プレースホルダー 8"/>
          <p:cNvSpPr>
            <a:spLocks noGrp="1"/>
          </p:cNvSpPr>
          <p:nvPr>
            <p:ph type="sldNum" sz="quarter" idx="12"/>
          </p:nvPr>
        </p:nvSpPr>
        <p:spPr>
          <a:xfrm>
            <a:off x="-20430" y="9378597"/>
            <a:ext cx="1600200" cy="527403"/>
          </a:xfrm>
        </p:spPr>
        <p:txBody>
          <a:bodyPr anchor="b"/>
          <a:lstStyle/>
          <a:p>
            <a:pPr algn="l"/>
            <a:fld id="{90561DD1-5A82-48CA-A638-6B472BE11BEA}" type="slidenum">
              <a:rPr kumimoji="1" lang="ja-JP" altLang="en-US" smtClean="0">
                <a:solidFill>
                  <a:schemeClr val="tx1"/>
                </a:solidFill>
              </a:rPr>
              <a:pPr algn="l"/>
              <a:t>2</a:t>
            </a:fld>
            <a:endParaRPr kumimoji="1" lang="ja-JP" altLang="en-US" dirty="0">
              <a:solidFill>
                <a:schemeClr val="tx1"/>
              </a:solidFill>
            </a:endParaRPr>
          </a:p>
        </p:txBody>
      </p:sp>
      <p:sp>
        <p:nvSpPr>
          <p:cNvPr id="6" name="角丸四角形 5"/>
          <p:cNvSpPr/>
          <p:nvPr/>
        </p:nvSpPr>
        <p:spPr>
          <a:xfrm>
            <a:off x="404663" y="1496616"/>
            <a:ext cx="4489023" cy="2016223"/>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角丸四角形 27"/>
          <p:cNvSpPr/>
          <p:nvPr/>
        </p:nvSpPr>
        <p:spPr>
          <a:xfrm>
            <a:off x="404662" y="6177136"/>
            <a:ext cx="5122641" cy="1853165"/>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角丸四角形 28"/>
          <p:cNvSpPr/>
          <p:nvPr/>
        </p:nvSpPr>
        <p:spPr>
          <a:xfrm>
            <a:off x="2609531" y="3812403"/>
            <a:ext cx="3699789" cy="203545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982524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04664" y="200472"/>
            <a:ext cx="3512247" cy="307777"/>
          </a:xfrm>
          <a:prstGeom prst="rect">
            <a:avLst/>
          </a:prstGeom>
          <a:noFill/>
          <a:ln>
            <a:solidFill>
              <a:schemeClr val="tx1"/>
            </a:solidFill>
          </a:ln>
        </p:spPr>
        <p:txBody>
          <a:bodyPr wrap="square" rtlCol="0">
            <a:spAutoFit/>
          </a:bodyPr>
          <a:lstStyle/>
          <a:p>
            <a:pPr algn="ct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高年齢労働者への安全衛生教育の配慮</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961296" y="1393931"/>
            <a:ext cx="2087728" cy="919401"/>
          </a:xfrm>
          <a:prstGeom prst="roundRect">
            <a:avLst/>
          </a:prstGeom>
          <a:noFill/>
          <a:ln>
            <a:solidFill>
              <a:schemeClr val="tx1"/>
            </a:solidFill>
          </a:ln>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・筋力の低下</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・視力の低下</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・聴力の低下</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・俊敏性の低下　など</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1034564" y="2576736"/>
            <a:ext cx="2106404" cy="715089"/>
          </a:xfrm>
          <a:prstGeom prst="roundRect">
            <a:avLst/>
          </a:prstGeom>
          <a:noFill/>
          <a:ln>
            <a:solidFill>
              <a:schemeClr val="tx1"/>
            </a:solidFill>
          </a:ln>
        </p:spPr>
        <p:txBody>
          <a:bodyPr wrap="square" rtlCol="0">
            <a:spAutoFit/>
          </a:bodyPr>
          <a:lstStyle/>
          <a:p>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・過去の経験に自信</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・ルールを軽視する場合も</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p:cNvSpPr txBox="1"/>
          <p:nvPr/>
        </p:nvSpPr>
        <p:spPr>
          <a:xfrm>
            <a:off x="3429582" y="1445009"/>
            <a:ext cx="2519698" cy="510778"/>
          </a:xfrm>
          <a:prstGeom prst="roundRect">
            <a:avLst/>
          </a:prstGeom>
          <a:noFill/>
          <a:ln>
            <a:solidFill>
              <a:schemeClr val="tx1"/>
            </a:solidFill>
          </a:ln>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・集中力・記憶力の衰え</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・従来（過去）のものへの依存</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3470184" y="2600538"/>
            <a:ext cx="1975040" cy="510778"/>
          </a:xfrm>
          <a:prstGeom prst="roundRect">
            <a:avLst/>
          </a:prstGeom>
          <a:noFill/>
          <a:ln>
            <a:solidFill>
              <a:schemeClr val="tx1"/>
            </a:solidFill>
          </a:ln>
        </p:spPr>
        <p:txBody>
          <a:bodyPr wrap="square" rtlCol="0">
            <a:spAutoFit/>
          </a:bodyPr>
          <a:lstStyle/>
          <a:p>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・若い人に質問しづらい</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テキスト ボックス 11"/>
          <p:cNvSpPr txBox="1"/>
          <p:nvPr/>
        </p:nvSpPr>
        <p:spPr>
          <a:xfrm>
            <a:off x="883361" y="1138542"/>
            <a:ext cx="1525538" cy="306467"/>
          </a:xfrm>
          <a:prstGeom prst="roundRect">
            <a:avLst/>
          </a:prstGeom>
          <a:solidFill>
            <a:schemeClr val="tx2">
              <a:lumMod val="20000"/>
              <a:lumOff val="80000"/>
            </a:schemeClr>
          </a:solidFill>
          <a:ln>
            <a:solidFill>
              <a:schemeClr val="tx1"/>
            </a:solidFill>
          </a:ln>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身体機能の低下</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テキスト ボックス 12"/>
          <p:cNvSpPr txBox="1"/>
          <p:nvPr/>
        </p:nvSpPr>
        <p:spPr>
          <a:xfrm>
            <a:off x="3284984" y="1154918"/>
            <a:ext cx="2485794" cy="306467"/>
          </a:xfrm>
          <a:prstGeom prst="roundRect">
            <a:avLst/>
          </a:prstGeom>
          <a:solidFill>
            <a:schemeClr val="tx2">
              <a:lumMod val="20000"/>
              <a:lumOff val="80000"/>
            </a:schemeClr>
          </a:solidFill>
          <a:ln>
            <a:solidFill>
              <a:schemeClr val="tx1"/>
            </a:solidFill>
          </a:ln>
        </p:spPr>
        <p:txBody>
          <a:bodyPr wrap="square" rtlCol="0">
            <a:sp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新しいものへの対応が難しい</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テキスト ボックス 13"/>
          <p:cNvSpPr txBox="1"/>
          <p:nvPr/>
        </p:nvSpPr>
        <p:spPr>
          <a:xfrm>
            <a:off x="942620" y="2432720"/>
            <a:ext cx="2106404" cy="306467"/>
          </a:xfrm>
          <a:prstGeom prst="roundRect">
            <a:avLst/>
          </a:prstGeom>
          <a:solidFill>
            <a:schemeClr val="tx2">
              <a:lumMod val="20000"/>
              <a:lumOff val="80000"/>
            </a:schemeClr>
          </a:solidFill>
          <a:ln>
            <a:solidFill>
              <a:schemeClr val="tx1"/>
            </a:solidFill>
          </a:ln>
        </p:spPr>
        <p:txBody>
          <a:bodyPr wrap="square" rtlCol="0">
            <a:sp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知識と経験</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による判断</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3263475" y="2441017"/>
            <a:ext cx="2973837" cy="306467"/>
          </a:xfrm>
          <a:prstGeom prst="roundRect">
            <a:avLst/>
          </a:prstGeom>
          <a:solidFill>
            <a:schemeClr val="tx2">
              <a:lumMod val="20000"/>
              <a:lumOff val="80000"/>
            </a:schemeClr>
          </a:solidFill>
          <a:ln>
            <a:solidFill>
              <a:schemeClr val="tx1"/>
            </a:solidFill>
          </a:ln>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若年者とのコミュニケーションが不得意</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テキスト ボックス 17"/>
          <p:cNvSpPr txBox="1"/>
          <p:nvPr/>
        </p:nvSpPr>
        <p:spPr>
          <a:xfrm>
            <a:off x="2361404" y="3440832"/>
            <a:ext cx="2291732" cy="424339"/>
          </a:xfrm>
          <a:prstGeom prst="downArrowCallout">
            <a:avLst/>
          </a:prstGeom>
          <a:solidFill>
            <a:schemeClr val="tx2">
              <a:lumMod val="40000"/>
              <a:lumOff val="60000"/>
            </a:schemeClr>
          </a:solidFill>
          <a:ln>
            <a:solidFill>
              <a:schemeClr val="tx1"/>
            </a:solidFill>
          </a:ln>
        </p:spPr>
        <p:txBody>
          <a:bodyPr wrap="square" rtlCol="0">
            <a:spAutoFit/>
          </a:bodyPr>
          <a:lstStyle/>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こういった課題に対応</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テキスト ボックス 18"/>
          <p:cNvSpPr txBox="1"/>
          <p:nvPr/>
        </p:nvSpPr>
        <p:spPr>
          <a:xfrm>
            <a:off x="620688" y="3978058"/>
            <a:ext cx="5364000" cy="1532334"/>
          </a:xfrm>
          <a:prstGeom prst="roundRect">
            <a:avLst/>
          </a:prstGeom>
          <a:noFill/>
          <a:ln>
            <a:solidFill>
              <a:schemeClr val="tx1"/>
            </a:solidFill>
          </a:ln>
        </p:spPr>
        <p:txBody>
          <a:bodyPr wrap="square" rtlCol="0">
            <a:spAutoFit/>
          </a:bodyPr>
          <a:lstStyle/>
          <a:p>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・重量物の取り扱い時は補助具を使用・複数人で作業する</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・不安定な姿勢での作業をやめる</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・階段や傾斜に手すりや滑り止めの設置、段差をなくす・表示する</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・照明を明るく、掲示物の文字を大きくする</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・警告音を大きく、視覚だけてなく聴覚でも情報伝達する</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・作業速度を調整する、瞬時の判断・反応が必要な作業をなくす　など</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テキスト ボックス 19"/>
          <p:cNvSpPr txBox="1"/>
          <p:nvPr/>
        </p:nvSpPr>
        <p:spPr>
          <a:xfrm>
            <a:off x="548680" y="3850363"/>
            <a:ext cx="1556743" cy="306467"/>
          </a:xfrm>
          <a:prstGeom prst="roundRect">
            <a:avLst/>
          </a:prstGeom>
          <a:solidFill>
            <a:schemeClr val="tx2">
              <a:lumMod val="20000"/>
              <a:lumOff val="80000"/>
            </a:schemeClr>
          </a:solidFill>
          <a:ln>
            <a:solidFill>
              <a:schemeClr val="tx1"/>
            </a:solidFill>
          </a:ln>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作業環境の整備</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テキスト ボックス 20"/>
          <p:cNvSpPr txBox="1"/>
          <p:nvPr/>
        </p:nvSpPr>
        <p:spPr>
          <a:xfrm>
            <a:off x="579647" y="5780447"/>
            <a:ext cx="2473331" cy="1328023"/>
          </a:xfrm>
          <a:prstGeom prst="roundRect">
            <a:avLst/>
          </a:prstGeom>
          <a:noFill/>
          <a:ln>
            <a:solidFill>
              <a:schemeClr val="tx1"/>
            </a:solidFill>
          </a:ln>
        </p:spPr>
        <p:txBody>
          <a:bodyPr wrap="square" rtlCol="0">
            <a:spAutoFit/>
          </a:bodyPr>
          <a:lstStyle/>
          <a:p>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・経験を活かせる配置に</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つく</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・作業における役割分担を明確にする</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・十分な教育を行う</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・理解の確認を行う</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テキスト ボックス 21"/>
          <p:cNvSpPr txBox="1"/>
          <p:nvPr/>
        </p:nvSpPr>
        <p:spPr>
          <a:xfrm>
            <a:off x="3462039" y="5787526"/>
            <a:ext cx="2880000" cy="919401"/>
          </a:xfrm>
          <a:prstGeom prst="roundRect">
            <a:avLst/>
          </a:prstGeom>
          <a:noFill/>
          <a:ln>
            <a:solidFill>
              <a:schemeClr val="tx1"/>
            </a:solidFill>
          </a:ln>
        </p:spPr>
        <p:txBody>
          <a:bodyPr wrap="square" rtlCol="0">
            <a:spAutoFit/>
          </a:bodyPr>
          <a:lstStyle/>
          <a:p>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・ルールを守らないことで何が起こるか教育する</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・若者の見本になるように諭す</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テキスト ボックス 22"/>
          <p:cNvSpPr txBox="1"/>
          <p:nvPr/>
        </p:nvSpPr>
        <p:spPr>
          <a:xfrm>
            <a:off x="3498114" y="6997640"/>
            <a:ext cx="2880000" cy="1123712"/>
          </a:xfrm>
          <a:prstGeom prst="roundRect">
            <a:avLst/>
          </a:prstGeom>
          <a:noFill/>
          <a:ln>
            <a:solidFill>
              <a:schemeClr val="tx1"/>
            </a:solidFill>
          </a:ln>
        </p:spPr>
        <p:txBody>
          <a:bodyPr wrap="square" rtlCol="0">
            <a:spAutoFit/>
          </a:bodyPr>
          <a:lstStyle/>
          <a:p>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・管理者等がコミュニケーションを積極的にとる</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・若い人に、ベテランの経験やコツを学ぶよう促す</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テキスト ボックス 23"/>
          <p:cNvSpPr txBox="1"/>
          <p:nvPr/>
        </p:nvSpPr>
        <p:spPr>
          <a:xfrm>
            <a:off x="548680" y="5627213"/>
            <a:ext cx="1786840" cy="306467"/>
          </a:xfrm>
          <a:prstGeom prst="roundRect">
            <a:avLst/>
          </a:prstGeom>
          <a:solidFill>
            <a:schemeClr val="tx2">
              <a:lumMod val="20000"/>
              <a:lumOff val="80000"/>
            </a:schemeClr>
          </a:solidFill>
          <a:ln>
            <a:solidFill>
              <a:schemeClr val="tx1"/>
            </a:solidFill>
          </a:ln>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作業管理による配慮</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テキスト ボックス 24"/>
          <p:cNvSpPr txBox="1"/>
          <p:nvPr/>
        </p:nvSpPr>
        <p:spPr>
          <a:xfrm>
            <a:off x="3254355" y="5657363"/>
            <a:ext cx="1496038" cy="306467"/>
          </a:xfrm>
          <a:prstGeom prst="roundRect">
            <a:avLst/>
          </a:prstGeom>
          <a:solidFill>
            <a:schemeClr val="tx2">
              <a:lumMod val="20000"/>
              <a:lumOff val="80000"/>
            </a:schemeClr>
          </a:solidFill>
          <a:ln>
            <a:solidFill>
              <a:schemeClr val="tx1"/>
            </a:solidFill>
          </a:ln>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ルール遵守の徹底</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テキスト ボックス 25"/>
          <p:cNvSpPr txBox="1"/>
          <p:nvPr/>
        </p:nvSpPr>
        <p:spPr>
          <a:xfrm>
            <a:off x="3291099" y="6878781"/>
            <a:ext cx="2154125" cy="306467"/>
          </a:xfrm>
          <a:prstGeom prst="roundRect">
            <a:avLst/>
          </a:prstGeom>
          <a:solidFill>
            <a:schemeClr val="tx2">
              <a:lumMod val="20000"/>
              <a:lumOff val="80000"/>
            </a:schemeClr>
          </a:solidFill>
          <a:ln>
            <a:solidFill>
              <a:schemeClr val="tx1"/>
            </a:solidFill>
          </a:ln>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コミュニケーションの促進</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3803" y="7154514"/>
            <a:ext cx="1256557" cy="7180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7701" y="7833320"/>
            <a:ext cx="1252659" cy="6703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88101" y="3656856"/>
            <a:ext cx="978211" cy="6934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9" name="スライド番号プレースホルダー 2"/>
          <p:cNvSpPr txBox="1">
            <a:spLocks/>
          </p:cNvSpPr>
          <p:nvPr/>
        </p:nvSpPr>
        <p:spPr>
          <a:xfrm>
            <a:off x="28600" y="9394149"/>
            <a:ext cx="1600200" cy="527403"/>
          </a:xfrm>
          <a:prstGeom prst="rect">
            <a:avLst/>
          </a:prstGeom>
        </p:spPr>
        <p:txBody>
          <a:bodyPr vert="horz" lIns="91440" tIns="45720" rIns="91440" bIns="45720" rtlCol="0" anchor="b"/>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l"/>
            <a:fld id="{90561DD1-5A82-48CA-A638-6B472BE11BEA}" type="slidenum">
              <a:rPr lang="ja-JP" altLang="en-US" smtClean="0">
                <a:solidFill>
                  <a:schemeClr val="tx1"/>
                </a:solidFill>
              </a:rPr>
              <a:pPr algn="l"/>
              <a:t>3</a:t>
            </a:fld>
            <a:endParaRPr lang="ja-JP" altLang="en-US" dirty="0">
              <a:solidFill>
                <a:schemeClr val="tx1"/>
              </a:solidFill>
            </a:endParaRPr>
          </a:p>
        </p:txBody>
      </p:sp>
      <p:pic>
        <p:nvPicPr>
          <p:cNvPr id="30"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97152" y="9043987"/>
            <a:ext cx="16573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テキスト ボックス 30"/>
          <p:cNvSpPr txBox="1"/>
          <p:nvPr/>
        </p:nvSpPr>
        <p:spPr>
          <a:xfrm>
            <a:off x="362085" y="9038872"/>
            <a:ext cx="4219043" cy="738664"/>
          </a:xfrm>
          <a:prstGeom prst="rect">
            <a:avLst/>
          </a:prstGeom>
          <a:noFill/>
        </p:spPr>
        <p:txBody>
          <a:bodyPr wrap="square" rtlCol="0">
            <a:spAutoFit/>
          </a:bodyPr>
          <a:lstStyle/>
          <a:p>
            <a:r>
              <a:rPr lang="ja-JP" altLang="en-US" sz="1050" dirty="0" smtClean="0"/>
              <a:t>滋賀労働局労働基準部健康安全課</a:t>
            </a:r>
            <a:r>
              <a:rPr lang="en-US" altLang="ja-JP" sz="1050" dirty="0" smtClean="0"/>
              <a:t>	</a:t>
            </a:r>
            <a:r>
              <a:rPr lang="en-US" altLang="zh-TW" sz="1050" dirty="0" smtClean="0"/>
              <a:t>TEL </a:t>
            </a:r>
            <a:r>
              <a:rPr lang="en-US" altLang="zh-TW" sz="1050" dirty="0"/>
              <a:t>077 (522) </a:t>
            </a:r>
            <a:r>
              <a:rPr lang="en-US" altLang="zh-TW" sz="1050" dirty="0" smtClean="0"/>
              <a:t>6650</a:t>
            </a:r>
          </a:p>
          <a:p>
            <a:r>
              <a:rPr lang="ja-JP" altLang="en-US" sz="1050" dirty="0" smtClean="0"/>
              <a:t>大津</a:t>
            </a:r>
            <a:r>
              <a:rPr lang="ja-JP" altLang="en-US" sz="1050" dirty="0"/>
              <a:t>労働基準監督署</a:t>
            </a:r>
            <a:r>
              <a:rPr lang="zh-TW" altLang="en-US" sz="1050" dirty="0"/>
              <a:t>	</a:t>
            </a:r>
            <a:r>
              <a:rPr lang="en-US" altLang="zh-TW" sz="1050" dirty="0" smtClean="0"/>
              <a:t>	TEL </a:t>
            </a:r>
            <a:r>
              <a:rPr lang="en-US" altLang="zh-TW" sz="1050" dirty="0"/>
              <a:t>077 (522) 6641</a:t>
            </a:r>
          </a:p>
          <a:p>
            <a:r>
              <a:rPr lang="ja-JP" altLang="en-US" sz="1050" dirty="0" smtClean="0"/>
              <a:t>彦根労働基準監督署</a:t>
            </a:r>
            <a:r>
              <a:rPr lang="zh-TW" altLang="en-US" sz="1050" dirty="0"/>
              <a:t>		</a:t>
            </a:r>
            <a:r>
              <a:rPr lang="en-US" altLang="zh-TW" sz="1050" dirty="0"/>
              <a:t>TEL 0749 (22) </a:t>
            </a:r>
            <a:r>
              <a:rPr lang="en-US" altLang="zh-TW" sz="1050" dirty="0" smtClean="0"/>
              <a:t>0654</a:t>
            </a:r>
          </a:p>
          <a:p>
            <a:r>
              <a:rPr lang="ja-JP" altLang="en-US" sz="1050" dirty="0" smtClean="0"/>
              <a:t>東近江労働基準監督署</a:t>
            </a:r>
            <a:r>
              <a:rPr lang="zh-TW" altLang="en-US" sz="1050" dirty="0"/>
              <a:t>	</a:t>
            </a:r>
            <a:r>
              <a:rPr lang="en-US" altLang="zh-TW" sz="1050" dirty="0" smtClean="0"/>
              <a:t>	TEL </a:t>
            </a:r>
            <a:r>
              <a:rPr lang="en-US" altLang="zh-TW" sz="1050" dirty="0"/>
              <a:t>0748 (22) </a:t>
            </a:r>
            <a:r>
              <a:rPr lang="en-US" altLang="zh-TW" sz="1050" dirty="0" smtClean="0"/>
              <a:t>0394</a:t>
            </a:r>
          </a:p>
        </p:txBody>
      </p:sp>
      <p:cxnSp>
        <p:nvCxnSpPr>
          <p:cNvPr id="32" name="直線コネクタ 31"/>
          <p:cNvCxnSpPr/>
          <p:nvPr/>
        </p:nvCxnSpPr>
        <p:spPr>
          <a:xfrm>
            <a:off x="260648" y="8985448"/>
            <a:ext cx="633787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4941168" y="9603323"/>
            <a:ext cx="1712328" cy="246221"/>
          </a:xfrm>
          <a:prstGeom prst="rect">
            <a:avLst/>
          </a:prstGeom>
          <a:noFill/>
        </p:spPr>
        <p:txBody>
          <a:bodyPr wrap="none" rtlCol="0">
            <a:spAutoFit/>
          </a:bodyPr>
          <a:lstStyle/>
          <a:p>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滋賀労働局</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2015.4</a:t>
            </a:r>
            <a:r>
              <a:rPr lang="ja-JP" altLang="en-US" sz="1000" smtClean="0">
                <a:latin typeface="メイリオ" panose="020B0604030504040204" pitchFamily="50" charset="-128"/>
                <a:ea typeface="メイリオ" panose="020B0604030504040204" pitchFamily="50" charset="-128"/>
                <a:cs typeface="メイリオ" panose="020B0604030504040204" pitchFamily="50" charset="-128"/>
              </a:rPr>
              <a:t>更新）</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角丸四角形 33"/>
          <p:cNvSpPr/>
          <p:nvPr/>
        </p:nvSpPr>
        <p:spPr>
          <a:xfrm>
            <a:off x="579647" y="1004047"/>
            <a:ext cx="5874855" cy="2364777"/>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739707" y="737612"/>
            <a:ext cx="2689875" cy="306467"/>
          </a:xfrm>
          <a:prstGeom prst="roundRect">
            <a:avLst/>
          </a:prstGeom>
          <a:solidFill>
            <a:schemeClr val="tx2">
              <a:lumMod val="40000"/>
              <a:lumOff val="60000"/>
            </a:schemeClr>
          </a:solidFill>
          <a:ln>
            <a:solidFill>
              <a:schemeClr val="tx1"/>
            </a:solidFill>
          </a:ln>
        </p:spPr>
        <p:txBody>
          <a:bodyPr wrap="square" rtlCol="0">
            <a:spAutoFit/>
          </a:bodyPr>
          <a:lstStyle/>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高年齢の労働者にはこんな課題が</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p:cNvSpPr txBox="1"/>
          <p:nvPr/>
        </p:nvSpPr>
        <p:spPr>
          <a:xfrm>
            <a:off x="244867" y="8544108"/>
            <a:ext cx="6171882" cy="369332"/>
          </a:xfrm>
          <a:prstGeom prst="rect">
            <a:avLst/>
          </a:prstGeom>
          <a:noFill/>
        </p:spPr>
        <p:txBody>
          <a:bodyPr wrap="none" rtlCol="0">
            <a:spAutoFit/>
          </a:bodyPr>
          <a:lstStyle/>
          <a:p>
            <a:r>
              <a:rPr lang="ja-JP" altLang="en-US" sz="900" dirty="0">
                <a:latin typeface="ＭＳ Ｐ明朝" panose="02020600040205080304" pitchFamily="18" charset="-128"/>
                <a:ea typeface="ＭＳ Ｐ明朝" panose="02020600040205080304" pitchFamily="18" charset="-128"/>
                <a:cs typeface="メイリオ" panose="020B0604030504040204" pitchFamily="50" charset="-128"/>
              </a:rPr>
              <a:t>本資料</a:t>
            </a:r>
            <a:r>
              <a:rPr lang="ja-JP" altLang="en-US" sz="900" dirty="0" smtClean="0">
                <a:latin typeface="ＭＳ Ｐ明朝" panose="02020600040205080304" pitchFamily="18" charset="-128"/>
                <a:ea typeface="ＭＳ Ｐ明朝" panose="02020600040205080304" pitchFamily="18" charset="-128"/>
                <a:cs typeface="メイリオ" panose="020B0604030504040204" pitchFamily="50" charset="-128"/>
              </a:rPr>
              <a:t>は徳島労働局の資料をもとに作成しました。滋賀</a:t>
            </a:r>
            <a:r>
              <a:rPr lang="ja-JP" altLang="en-US" sz="900" dirty="0">
                <a:latin typeface="ＭＳ Ｐ明朝" panose="02020600040205080304" pitchFamily="18" charset="-128"/>
                <a:ea typeface="ＭＳ Ｐ明朝" panose="02020600040205080304" pitchFamily="18" charset="-128"/>
                <a:cs typeface="メイリオ" panose="020B0604030504040204" pitchFamily="50" charset="-128"/>
              </a:rPr>
              <a:t>労働局で</a:t>
            </a:r>
            <a:r>
              <a:rPr lang="ja-JP" altLang="en-US" sz="900" dirty="0" smtClean="0">
                <a:latin typeface="ＭＳ Ｐ明朝" panose="02020600040205080304" pitchFamily="18" charset="-128"/>
                <a:ea typeface="ＭＳ Ｐ明朝" panose="02020600040205080304" pitchFamily="18" charset="-128"/>
                <a:cs typeface="メイリオ" panose="020B0604030504040204" pitchFamily="50" charset="-128"/>
              </a:rPr>
              <a:t>は、法令の公正かつ斉一的な施行に努めるほか、</a:t>
            </a:r>
            <a:endParaRPr lang="en-US" altLang="ja-JP" sz="90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r>
              <a:rPr lang="ja-JP" altLang="en-US" sz="900" dirty="0" smtClean="0">
                <a:latin typeface="ＭＳ Ｐ明朝" panose="02020600040205080304" pitchFamily="18" charset="-128"/>
                <a:ea typeface="ＭＳ Ｐ明朝" panose="02020600040205080304" pitchFamily="18" charset="-128"/>
                <a:cs typeface="メイリオ" panose="020B0604030504040204" pitchFamily="50" charset="-128"/>
              </a:rPr>
              <a:t>企業が一層効率的</a:t>
            </a:r>
            <a:r>
              <a:rPr lang="ja-JP" altLang="en-US" sz="900" dirty="0">
                <a:latin typeface="ＭＳ Ｐ明朝" panose="02020600040205080304" pitchFamily="18" charset="-128"/>
                <a:ea typeface="ＭＳ Ｐ明朝" panose="02020600040205080304" pitchFamily="18" charset="-128"/>
                <a:cs typeface="メイリオ" panose="020B0604030504040204" pitchFamily="50" charset="-128"/>
              </a:rPr>
              <a:t>・効果的に安全衛生</a:t>
            </a:r>
            <a:r>
              <a:rPr lang="ja-JP" altLang="en-US" sz="900" dirty="0" smtClean="0">
                <a:latin typeface="ＭＳ Ｐ明朝" panose="02020600040205080304" pitchFamily="18" charset="-128"/>
                <a:ea typeface="ＭＳ Ｐ明朝" panose="02020600040205080304" pitchFamily="18" charset="-128"/>
                <a:cs typeface="メイリオ" panose="020B0604030504040204" pitchFamily="50" charset="-128"/>
              </a:rPr>
              <a:t>活動を行えるよう、法令</a:t>
            </a:r>
            <a:r>
              <a:rPr lang="ja-JP" altLang="en-US" sz="900" dirty="0">
                <a:latin typeface="ＭＳ Ｐ明朝" panose="02020600040205080304" pitchFamily="18" charset="-128"/>
                <a:ea typeface="ＭＳ Ｐ明朝" panose="02020600040205080304" pitchFamily="18" charset="-128"/>
                <a:cs typeface="メイリオ" panose="020B0604030504040204" pitchFamily="50" charset="-128"/>
              </a:rPr>
              <a:t>以外</a:t>
            </a:r>
            <a:r>
              <a:rPr lang="ja-JP" altLang="en-US" sz="900" dirty="0" smtClean="0">
                <a:latin typeface="ＭＳ Ｐ明朝" panose="02020600040205080304" pitchFamily="18" charset="-128"/>
                <a:ea typeface="ＭＳ Ｐ明朝" panose="02020600040205080304" pitchFamily="18" charset="-128"/>
                <a:cs typeface="メイリオ" panose="020B0604030504040204" pitchFamily="50" charset="-128"/>
              </a:rPr>
              <a:t>の指導に当たっても他労働局との連携に努めています。</a:t>
            </a:r>
            <a:endParaRPr kumimoji="1" lang="ja-JP" altLang="en-US" sz="900" dirty="0">
              <a:latin typeface="ＭＳ Ｐ明朝" panose="02020600040205080304" pitchFamily="18" charset="-128"/>
              <a:ea typeface="ＭＳ Ｐ明朝" panose="02020600040205080304" pitchFamily="18" charset="-128"/>
              <a:cs typeface="メイリオ" panose="020B0604030504040204" pitchFamily="50" charset="-128"/>
            </a:endParaRPr>
          </a:p>
        </p:txBody>
      </p:sp>
    </p:spTree>
    <p:extLst>
      <p:ext uri="{BB962C8B-B14F-4D97-AF65-F5344CB8AC3E}">
        <p14:creationId xmlns:p14="http://schemas.microsoft.com/office/powerpoint/2010/main" val="19144571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トラベル">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422</TotalTime>
  <Words>810</Words>
  <Application>Microsoft Office PowerPoint</Application>
  <PresentationFormat>A4 210 x 297 mm</PresentationFormat>
  <Paragraphs>93</Paragraphs>
  <Slides>3</Slides>
  <Notes>1</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Office ​​テーマ</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滋賀労働局</dc:creator>
  <cp:lastModifiedBy>小林　弦太</cp:lastModifiedBy>
  <cp:revision>47</cp:revision>
  <cp:lastPrinted>2015-03-06T07:35:29Z</cp:lastPrinted>
  <dcterms:created xsi:type="dcterms:W3CDTF">2014-12-26T04:29:45Z</dcterms:created>
  <dcterms:modified xsi:type="dcterms:W3CDTF">2015-04-22T04:53:44Z</dcterms:modified>
</cp:coreProperties>
</file>