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16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2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9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50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89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4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7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3C5DB-3AFA-4D76-AA16-7694AF0A8B38}" type="datetimeFigureOut">
              <a:rPr kumimoji="1" lang="ja-JP" altLang="en-US" smtClean="0"/>
              <a:t>2015/4/24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C8E3-FE1B-4DFE-8482-141920E329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98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nzeninfo.mhlw.go.jp/information/tentou1501.html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anzeninfo.mhlw.go.jp/anzenproject/concour/2011/sakuhin/n150.html" TargetMode="External"/><Relationship Id="rId10" Type="http://schemas.openxmlformats.org/officeDocument/2006/relationships/hyperlink" Target="http://shiga-roudoukyoku.jsite.mhlw.go.jp/hourei_seido_tetsuzuki/anzen_eisei.html#sankoshiryo" TargetMode="External"/><Relationship Id="rId4" Type="http://schemas.openxmlformats.org/officeDocument/2006/relationships/hyperlink" Target="http://shiga-roudoukyoku.jsite.mhlw.go.jp/hourei_seido_tetsuzuki/anzen_eisei.html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8.jpeg"/><Relationship Id="rId7" Type="http://schemas.openxmlformats.org/officeDocument/2006/relationships/hyperlink" Target="http://www.mhlw.go.jp/stf/seisakunitsuite/bunya/0000069516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hlw.go.jp/stf/seisakunitsuite/bunya/0000069511.html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://www.mhlw.go.jp/stf/seisakunitsuite/bunya/0000058407.html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www.mhlw.go.jp/stf/seisakunitsuite/bunya/0000053858.html" TargetMode="External"/><Relationship Id="rId9" Type="http://schemas.openxmlformats.org/officeDocument/2006/relationships/hyperlink" Target="http://shiga-roudoukyoku.jsite.mhlw.go.jp/hourei_seido_tetsuzuki/anzen_eisei.html#zerosa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\\SDL33000001\pref\共有フォルダ（滋賀）\Ａ　局署共通フォルダ\06健康安全課【局署共有】\パンフレット（滋賀局版）\作業中\突起（突起前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525" y="2022540"/>
            <a:ext cx="1678868" cy="223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" y="8769424"/>
            <a:ext cx="1052687" cy="9663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1343421" y="8730322"/>
            <a:ext cx="4968552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厚生労働省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l">
              <a:lnSpc>
                <a:spcPts val="23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滋賀</a:t>
            </a:r>
            <a:r>
              <a:rPr lang="ja-JP" sz="16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労働局、大津・彦根・東近江 労働基準監督署</a:t>
            </a:r>
            <a:endParaRPr 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 働きやすい滋賀をめざして（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労働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災害ゼロ 業務上疾病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ゼロ</a:t>
            </a:r>
            <a:r>
              <a:rPr lang="ja-JP" altLang="en-US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へ） ～</a:t>
            </a:r>
            <a:endParaRPr lang="ja-JP" sz="105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16074" y="8667219"/>
            <a:ext cx="6381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1340768" y="9489504"/>
            <a:ext cx="53114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このリーフレットや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ゼロ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災ロゴマークは 滋賀労働局ＨＰからダウンロードし どなたでもお使い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いただけます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50800" algn="just">
              <a:spcAft>
                <a:spcPts val="0"/>
              </a:spcAft>
            </a:pPr>
            <a:r>
              <a:rPr lang="en-US" sz="800" kern="100" dirty="0">
                <a:solidFill>
                  <a:srgbClr val="000000"/>
                </a:solidFill>
                <a:effectLst/>
                <a:latin typeface="メイリオ"/>
                <a:ea typeface="ＭＳ 明朝"/>
                <a:cs typeface="Times New Roman"/>
                <a:hlinkClick r:id="rId4"/>
              </a:rPr>
              <a:t>http://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メイリオ"/>
                <a:ea typeface="ＭＳ 明朝"/>
                <a:cs typeface="Times New Roman"/>
                <a:hlinkClick r:id="rId4"/>
              </a:rPr>
              <a:t>shiga-roudoukyoku.jsite.mhlw.go.jp/hourei_seido_tetsuzuki/anzen_eisei.html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0648" y="364233"/>
            <a:ext cx="633670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ja-JP" sz="2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オフィスでの</a:t>
            </a:r>
            <a:r>
              <a:rPr lang="ja-JP" altLang="en-US" sz="2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安全対策を進めましょう</a:t>
            </a:r>
            <a:endParaRPr lang="ja-JP" altLang="ja-JP" sz="24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640" y="56456"/>
            <a:ext cx="6109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各職場の管理者、庶務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担当者、安全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衛生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担当者、産業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保健スタッフの方へ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657" y="920552"/>
            <a:ext cx="6339210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滋賀労働局健康安全課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執務室などで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の安全対策事例をご紹介します！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トヨタ自動車株式会社の事務所内危険箇所の見える化事例（平成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年度「見える」安全活動コンクールの優良事例）も参考になります。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5"/>
              </a:rPr>
              <a:t>http://anzeninfo.mhlw.go.jp/anzenproject/concour/2011/sakuhin/n150.html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84722" y="2093700"/>
            <a:ext cx="8031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Before</a:t>
            </a:r>
            <a:endParaRPr kumimoji="1" lang="ja-JP" altLang="en-US" dirty="0"/>
          </a:p>
        </p:txBody>
      </p:sp>
      <p:pic>
        <p:nvPicPr>
          <p:cNvPr id="2055" name="Picture 7" descr="ストップ！転倒災害プロジェクト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1" y="2207207"/>
            <a:ext cx="17145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5257800" y="9416565"/>
            <a:ext cx="1600200" cy="527403"/>
          </a:xfrm>
        </p:spPr>
        <p:txBody>
          <a:bodyPr anchor="b"/>
          <a:lstStyle/>
          <a:p>
            <a:fld id="{90561DD1-5A82-48CA-A638-6B472BE11BEA}" type="slidenum">
              <a:rPr kumimoji="1" lang="ja-JP" altLang="en-US" smtClean="0">
                <a:solidFill>
                  <a:schemeClr val="tx1"/>
                </a:solidFill>
              </a:rPr>
              <a:pPr/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" name="Picture 3" descr="\\SDL34000001\personal34\kobayashign\redirects\Documents\photo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8" y="3625304"/>
            <a:ext cx="3588060" cy="478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コネクタ 12"/>
          <p:cNvCxnSpPr/>
          <p:nvPr/>
        </p:nvCxnSpPr>
        <p:spPr>
          <a:xfrm flipV="1">
            <a:off x="1124744" y="2022540"/>
            <a:ext cx="3506067" cy="5954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32656" y="3047009"/>
            <a:ext cx="1584176" cy="507831"/>
          </a:xfrm>
          <a:prstGeom prst="wedgeRectCallout">
            <a:avLst>
              <a:gd name="adj1" fmla="val 19758"/>
              <a:gd name="adj2" fmla="val 111423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警告ステッカー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（次ページ参照）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" name="Picture 4" descr="\\SDL34000001\personal34\kobayashign\redirects\Documents\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387" y="4609785"/>
            <a:ext cx="2437359" cy="237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4354396" y="4366153"/>
            <a:ext cx="6582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After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67018" y="2720810"/>
            <a:ext cx="2160240" cy="738664"/>
          </a:xfrm>
          <a:prstGeom prst="wedgeRectCallout">
            <a:avLst>
              <a:gd name="adj1" fmla="val -17921"/>
              <a:gd name="adj2" fmla="val 745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リーフレット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10"/>
              </a:rPr>
              <a:t>「職場での安全の基本」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を掲示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5233516" y="4025323"/>
            <a:ext cx="708623" cy="676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吹き出し 34"/>
          <p:cNvSpPr/>
          <p:nvPr/>
        </p:nvSpPr>
        <p:spPr>
          <a:xfrm>
            <a:off x="3996507" y="7617296"/>
            <a:ext cx="1945632" cy="1006039"/>
          </a:xfrm>
          <a:prstGeom prst="wedgeRoundRectCallout">
            <a:avLst>
              <a:gd name="adj1" fmla="val -113469"/>
              <a:gd name="adj2" fmla="val -164806"/>
              <a:gd name="adj3" fmla="val 16667"/>
            </a:avLst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2058576" y="7266764"/>
            <a:ext cx="2243107" cy="854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\\SDL34000001\personal34\kobayashign\redirects\Documents\photo 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12" y="7720086"/>
            <a:ext cx="1599952" cy="8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5075887" y="6965702"/>
            <a:ext cx="1595980" cy="723602"/>
          </a:xfrm>
          <a:prstGeom prst="wedgeRoundRectCallout">
            <a:avLst>
              <a:gd name="adj1" fmla="val -29403"/>
              <a:gd name="adj2" fmla="val 67310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墜落災害なくそう運動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私は落ちない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Bef>
                <a:spcPts val="100"/>
              </a:spcBef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滋賀労働局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8034" y="6017344"/>
            <a:ext cx="1595980" cy="919401"/>
          </a:xfrm>
          <a:prstGeom prst="wedgeRoundRectCallout">
            <a:avLst>
              <a:gd name="adj1" fmla="val 62108"/>
              <a:gd name="adj2" fmla="val -8991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作業床付き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脚立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100"/>
              </a:spcAft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通常の脚立で天板に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100"/>
              </a:spcAft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乗るの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はダメです！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100"/>
              </a:spcAft>
            </a:pP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～ご安全に～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91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DL33000001\pref\共有フォルダ（滋賀）\Ａ　局署共通フォルダ\06健康安全課【局署共有】\パンフレット（滋賀局版）\作業中\ゼロ災滋賀グッ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32" y="3967228"/>
            <a:ext cx="5993904" cy="449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DL34000001\personal34\kobayashign\redirects\Documents\photo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1" y="342527"/>
            <a:ext cx="3150319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413596" y="272480"/>
            <a:ext cx="3251880" cy="815608"/>
          </a:xfrm>
          <a:prstGeom prst="wedgeRectCallout">
            <a:avLst>
              <a:gd name="adj1" fmla="val -72484"/>
              <a:gd name="adj2" fmla="val 5782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この絵表示は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4"/>
              </a:rPr>
              <a:t>厚生労働省サイト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5"/>
              </a:rPr>
              <a:t>小売業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5"/>
              </a:rPr>
              <a:t>における危険の「見える化」 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6"/>
              </a:rPr>
              <a:t>社会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6"/>
              </a:rPr>
              <a:t>福祉施設における危険の「見える化」 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飲食店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における危険の「見える化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7"/>
              </a:rPr>
              <a:t>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05064" y="5889104"/>
            <a:ext cx="2701714" cy="783193"/>
          </a:xfrm>
          <a:prstGeom prst="wedgeRoundRectCallout">
            <a:avLst>
              <a:gd name="adj1" fmla="val 16613"/>
              <a:gd name="adj2" fmla="val 80298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保護材で棚の角を覆い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ゼロ災シールを貼り付け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（保護材は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円ショップで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購入）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1317" y="5476577"/>
            <a:ext cx="999978" cy="340519"/>
          </a:xfrm>
          <a:prstGeom prst="wedgeRoundRectCallout">
            <a:avLst>
              <a:gd name="adj1" fmla="val -42782"/>
              <a:gd name="adj2" fmla="val -10999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うちわ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24944" y="5362278"/>
            <a:ext cx="1224136" cy="527804"/>
          </a:xfrm>
          <a:prstGeom prst="wedgeRoundRectCallout">
            <a:avLst>
              <a:gd name="adj1" fmla="val -45503"/>
              <a:gd name="adj2" fmla="val 76778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ペン立て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型紙で作成）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3578" y="5407388"/>
            <a:ext cx="1264804" cy="527804"/>
          </a:xfrm>
          <a:prstGeom prst="wedgeRoundRectCallout">
            <a:avLst>
              <a:gd name="adj1" fmla="val -31567"/>
              <a:gd name="adj2" fmla="val 82261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三角錐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（型紙で作成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4202" y="5407388"/>
            <a:ext cx="891716" cy="340519"/>
          </a:xfrm>
          <a:prstGeom prst="wedgeRoundRectCallout">
            <a:avLst>
              <a:gd name="adj1" fmla="val -5952"/>
              <a:gd name="adj2" fmla="val 95134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のぼり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8600" y="9394149"/>
            <a:ext cx="1600200" cy="527403"/>
          </a:xfrm>
        </p:spPr>
        <p:txBody>
          <a:bodyPr anchor="b"/>
          <a:lstStyle/>
          <a:p>
            <a:pPr algn="l"/>
            <a:fld id="{90561DD1-5A82-48CA-A638-6B472BE11BEA}" type="slidenum">
              <a:rPr kumimoji="1" lang="ja-JP" altLang="en-US" smtClean="0">
                <a:solidFill>
                  <a:schemeClr val="tx1"/>
                </a:solidFill>
              </a:rPr>
              <a:pPr algn="l"/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9043987"/>
            <a:ext cx="165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362085" y="9038872"/>
            <a:ext cx="4219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滋賀労働局労働基準部健康安全課</a:t>
            </a:r>
            <a:r>
              <a:rPr lang="en-US" altLang="ja-JP" sz="1050" dirty="0" smtClean="0"/>
              <a:t>	</a:t>
            </a:r>
            <a:r>
              <a:rPr lang="en-US" altLang="zh-TW" sz="1050" dirty="0" smtClean="0"/>
              <a:t>TEL </a:t>
            </a:r>
            <a:r>
              <a:rPr lang="en-US" altLang="zh-TW" sz="1050" dirty="0"/>
              <a:t>077 (522) </a:t>
            </a:r>
            <a:r>
              <a:rPr lang="en-US" altLang="zh-TW" sz="1050" dirty="0" smtClean="0"/>
              <a:t>6650</a:t>
            </a:r>
          </a:p>
          <a:p>
            <a:r>
              <a:rPr lang="ja-JP" altLang="en-US" sz="1050" dirty="0" smtClean="0"/>
              <a:t>大津</a:t>
            </a:r>
            <a:r>
              <a:rPr lang="ja-JP" altLang="en-US" sz="1050" dirty="0"/>
              <a:t>労働基準監督署</a:t>
            </a:r>
            <a:r>
              <a:rPr lang="zh-TW" altLang="en-US" sz="1050" dirty="0"/>
              <a:t>	</a:t>
            </a:r>
            <a:r>
              <a:rPr lang="en-US" altLang="zh-TW" sz="1050" dirty="0" smtClean="0"/>
              <a:t>	TEL </a:t>
            </a:r>
            <a:r>
              <a:rPr lang="en-US" altLang="zh-TW" sz="1050" dirty="0"/>
              <a:t>077 (522) 6641</a:t>
            </a:r>
          </a:p>
          <a:p>
            <a:r>
              <a:rPr lang="ja-JP" altLang="en-US" sz="1050" dirty="0" smtClean="0"/>
              <a:t>彦根労働基準監督署</a:t>
            </a:r>
            <a:r>
              <a:rPr lang="zh-TW" altLang="en-US" sz="1050" dirty="0"/>
              <a:t>		</a:t>
            </a:r>
            <a:r>
              <a:rPr lang="en-US" altLang="zh-TW" sz="1050" dirty="0"/>
              <a:t>TEL 0749 (22) </a:t>
            </a:r>
            <a:r>
              <a:rPr lang="en-US" altLang="zh-TW" sz="1050" dirty="0" smtClean="0"/>
              <a:t>0654</a:t>
            </a:r>
          </a:p>
          <a:p>
            <a:r>
              <a:rPr lang="ja-JP" altLang="en-US" sz="1050" dirty="0" smtClean="0"/>
              <a:t>東近江労働基準監督署</a:t>
            </a:r>
            <a:r>
              <a:rPr lang="zh-TW" altLang="en-US" sz="1050" dirty="0"/>
              <a:t>	</a:t>
            </a:r>
            <a:r>
              <a:rPr lang="en-US" altLang="zh-TW" sz="1050" dirty="0" smtClean="0"/>
              <a:t>	TEL </a:t>
            </a:r>
            <a:r>
              <a:rPr lang="en-US" altLang="zh-TW" sz="1050" dirty="0"/>
              <a:t>0748 (22) </a:t>
            </a:r>
            <a:r>
              <a:rPr lang="en-US" altLang="zh-TW" sz="1050" dirty="0" smtClean="0"/>
              <a:t>0394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260648" y="8985448"/>
            <a:ext cx="63378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101048" y="9603323"/>
            <a:ext cx="1712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滋賀労働局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2015.4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更新）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0648" y="4284473"/>
            <a:ext cx="3195736" cy="1644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flipH="1">
            <a:off x="3416300" y="3733437"/>
            <a:ext cx="180256" cy="702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79712" y="1208584"/>
            <a:ext cx="2736305" cy="817245"/>
          </a:xfrm>
          <a:prstGeom prst="wedgeRoundRectCallout">
            <a:avLst>
              <a:gd name="adj1" fmla="val -76064"/>
              <a:gd name="adj2" fmla="val 150677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ハイリスク作業を注意喚起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「特にお盆にお茶を載せているときは気をつけて！」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72644" y="2179248"/>
            <a:ext cx="3345222" cy="578882"/>
          </a:xfrm>
          <a:prstGeom prst="wedgeRoundRectCallout">
            <a:avLst>
              <a:gd name="adj1" fmla="val -70143"/>
              <a:gd name="adj2" fmla="val 93636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不安全行動を注意喚起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後ろに振り向きながら歩かない」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9264" y="4575820"/>
            <a:ext cx="235044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「ゼロ災・滋賀」グッズ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9"/>
              </a:rPr>
              <a:t>滋賀労働局ＨＰ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6428" y="2932151"/>
            <a:ext cx="3211438" cy="1293971"/>
          </a:xfrm>
          <a:prstGeom prst="wedgeRoundRectCallout">
            <a:avLst>
              <a:gd name="adj1" fmla="val -69580"/>
              <a:gd name="adj2" fmla="val -14720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中長期には更なる安全水準の向上を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「この見える化による管理的対策で終わらず、中期的には、設備対策（特に本質安全化）の方策を検討すること」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2816932" y="4366708"/>
            <a:ext cx="1332148" cy="874324"/>
          </a:xfrm>
          <a:prstGeom prst="wedgeEllipseCallout">
            <a:avLst>
              <a:gd name="adj1" fmla="val -70335"/>
              <a:gd name="adj2" fmla="val -111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76" y="4460985"/>
            <a:ext cx="749772" cy="678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>
          <a:xfrm>
            <a:off x="2780928" y="6775464"/>
            <a:ext cx="1837667" cy="2065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3" descr="\\SDL34000001\personal34\kobayashign\redirects\Documents\photo 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6839427"/>
            <a:ext cx="1688263" cy="207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/>
          <p:cNvSpPr txBox="1"/>
          <p:nvPr/>
        </p:nvSpPr>
        <p:spPr>
          <a:xfrm>
            <a:off x="4221088" y="7580077"/>
            <a:ext cx="2476203" cy="1268432"/>
          </a:xfrm>
          <a:prstGeom prst="wedgeRoundRectCallout">
            <a:avLst>
              <a:gd name="adj1" fmla="val -52312"/>
              <a:gd name="adj2" fmla="val -89667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「来庁者の方、清掃業者の方へ」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厚生労働省／滋賀労働局では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発注者や施設管理者等による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取組強化に取り組んでいます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～自ら雇用する労働者以外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安全配慮も！～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9077" y="7570119"/>
            <a:ext cx="2512652" cy="884858"/>
          </a:xfrm>
          <a:prstGeom prst="wedgeRectCallout">
            <a:avLst>
              <a:gd name="adj1" fmla="val 63703"/>
              <a:gd name="adj2" fmla="val -39529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9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ja-JP" sz="900" b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節電</a:t>
            </a:r>
            <a:r>
              <a:rPr lang="ja-JP" altLang="ja-JP" sz="9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のため消灯していることがありますが</a:t>
            </a:r>
            <a:endParaRPr lang="ja-JP" altLang="ja-JP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4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点灯して階段を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4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上り下りください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0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ja-JP" sz="1000" b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安全第一！</a:t>
            </a:r>
            <a:r>
              <a:rPr lang="ja-JP" altLang="ja-JP" sz="10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0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17661" y="8622475"/>
            <a:ext cx="1801223" cy="289441"/>
          </a:xfrm>
          <a:prstGeom prst="wedgeRoundRectCallout">
            <a:avLst>
              <a:gd name="adj1" fmla="val 63831"/>
              <a:gd name="adj2" fmla="val -56813"/>
              <a:gd name="adj3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階段に掲示し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ています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1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370</Words>
  <Application>Microsoft Office PowerPoint</Application>
  <PresentationFormat>A4 210 x 297 mm</PresentationFormat>
  <Paragraphs>62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滋賀労働局</dc:creator>
  <cp:lastModifiedBy>小林　弦太</cp:lastModifiedBy>
  <cp:revision>25</cp:revision>
  <cp:lastPrinted>2015-02-10T02:56:48Z</cp:lastPrinted>
  <dcterms:created xsi:type="dcterms:W3CDTF">2015-02-06T04:40:10Z</dcterms:created>
  <dcterms:modified xsi:type="dcterms:W3CDTF">2015-04-24T02:38:11Z</dcterms:modified>
</cp:coreProperties>
</file>