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notesMasterIdLst>
    <p:notesMasterId r:id="rId6"/>
  </p:notesMasterIdLst>
  <p:sldIdLst>
    <p:sldId id="270" r:id="rId5"/>
  </p:sldIdLst>
  <p:sldSz cx="7561263" cy="10693400"/>
  <p:notesSz cx="6805613" cy="9939338"/>
  <p:defaultTextStyle>
    <a:defPPr>
      <a:defRPr lang="ja-JP"/>
    </a:defPPr>
    <a:lvl1pPr marL="0" algn="l" defTabSz="914110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1pPr>
    <a:lvl2pPr marL="457054" algn="l" defTabSz="914110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2pPr>
    <a:lvl3pPr marL="914110" algn="l" defTabSz="914110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3pPr>
    <a:lvl4pPr marL="1371165" algn="l" defTabSz="914110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4pPr>
    <a:lvl5pPr marL="1828220" algn="l" defTabSz="914110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5pPr>
    <a:lvl6pPr marL="2285273" algn="l" defTabSz="914110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6pPr>
    <a:lvl7pPr marL="2742330" algn="l" defTabSz="914110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7pPr>
    <a:lvl8pPr marL="3199384" algn="l" defTabSz="914110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8pPr>
    <a:lvl9pPr marL="3656439" algn="l" defTabSz="914110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8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菅原 祐昭(sugawara-hiroaki)" initials="菅原" lastIdx="0" clrIdx="0">
    <p:extLst>
      <p:ext uri="{19B8F6BF-5375-455C-9EA6-DF929625EA0E}">
        <p15:presenceInfo xmlns:p15="http://schemas.microsoft.com/office/powerpoint/2012/main" userId="S-1-5-21-4175116151-3849908774-3845857867-38602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009E47"/>
    <a:srgbClr val="FFFFCC"/>
    <a:srgbClr val="CCFF99"/>
    <a:srgbClr val="BCED97"/>
    <a:srgbClr val="FFFF66"/>
    <a:srgbClr val="FF6600"/>
    <a:srgbClr val="CC6600"/>
    <a:srgbClr val="70FC4A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374" autoAdjust="0"/>
    <p:restoredTop sz="96853" autoAdjust="0"/>
  </p:normalViewPr>
  <p:slideViewPr>
    <p:cSldViewPr>
      <p:cViewPr>
        <p:scale>
          <a:sx n="100" d="100"/>
          <a:sy n="100" d="100"/>
        </p:scale>
        <p:origin x="978" y="408"/>
      </p:cViewPr>
      <p:guideLst>
        <p:guide orient="horz" pos="3368"/>
        <p:guide pos="238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9575" cy="496888"/>
          </a:xfrm>
          <a:prstGeom prst="rect">
            <a:avLst/>
          </a:prstGeom>
        </p:spPr>
        <p:txBody>
          <a:bodyPr vert="horz" lIns="91428" tIns="45714" rIns="91428" bIns="45714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54451" y="0"/>
            <a:ext cx="2949575" cy="496888"/>
          </a:xfrm>
          <a:prstGeom prst="rect">
            <a:avLst/>
          </a:prstGeom>
        </p:spPr>
        <p:txBody>
          <a:bodyPr vert="horz" lIns="91428" tIns="45714" rIns="91428" bIns="45714" rtlCol="0"/>
          <a:lstStyle>
            <a:lvl1pPr algn="r">
              <a:defRPr sz="1200"/>
            </a:lvl1pPr>
          </a:lstStyle>
          <a:p>
            <a:fld id="{40F6FFEA-92E1-4452-A5E1-597119CB7913}" type="datetimeFigureOut">
              <a:rPr kumimoji="1" lang="ja-JP" altLang="en-US" smtClean="0"/>
              <a:pPr/>
              <a:t>2021/12/13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2085975" y="746125"/>
            <a:ext cx="2633663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8" tIns="45714" rIns="91428" bIns="45714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1039" y="4721225"/>
            <a:ext cx="5443537" cy="4471988"/>
          </a:xfrm>
          <a:prstGeom prst="rect">
            <a:avLst/>
          </a:prstGeom>
        </p:spPr>
        <p:txBody>
          <a:bodyPr vert="horz" lIns="91428" tIns="45714" rIns="91428" bIns="45714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2" y="9440866"/>
            <a:ext cx="2949575" cy="496887"/>
          </a:xfrm>
          <a:prstGeom prst="rect">
            <a:avLst/>
          </a:prstGeom>
        </p:spPr>
        <p:txBody>
          <a:bodyPr vert="horz" lIns="91428" tIns="45714" rIns="91428" bIns="45714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54451" y="9440866"/>
            <a:ext cx="2949575" cy="496887"/>
          </a:xfrm>
          <a:prstGeom prst="rect">
            <a:avLst/>
          </a:prstGeom>
        </p:spPr>
        <p:txBody>
          <a:bodyPr vert="horz" lIns="91428" tIns="45714" rIns="91428" bIns="45714" rtlCol="0" anchor="b"/>
          <a:lstStyle>
            <a:lvl1pPr algn="r">
              <a:defRPr sz="1200"/>
            </a:lvl1pPr>
          </a:lstStyle>
          <a:p>
            <a:fld id="{263311C3-3B21-4EAE-8D73-F8F3E2579B42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597360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67095" y="3321886"/>
            <a:ext cx="6427074" cy="2292150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34190" y="6059593"/>
            <a:ext cx="5292884" cy="273275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A9FE-51CA-4B30-A7E3-C0CE6AC83EF4}" type="datetime1">
              <a:rPr kumimoji="1" lang="ja-JP" altLang="en-US" smtClean="0"/>
              <a:pPr/>
              <a:t>2021/12/13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664FF-7541-4305-9515-D4DBF1418C1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97196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31E70-8599-4C42-AE42-3C4608BA9A7E}" type="datetime1">
              <a:rPr kumimoji="1" lang="ja-JP" altLang="en-US" smtClean="0"/>
              <a:pPr/>
              <a:t>2021/12/13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664FF-7541-4305-9515-D4DBF1418C1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2273478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5481916" y="428232"/>
            <a:ext cx="1701284" cy="912404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78063" y="428232"/>
            <a:ext cx="4977831" cy="912404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31E70-8599-4C42-AE42-3C4608BA9A7E}" type="datetime1">
              <a:rPr kumimoji="1" lang="ja-JP" altLang="en-US" smtClean="0"/>
              <a:pPr/>
              <a:t>2021/12/13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664FF-7541-4305-9515-D4DBF1418C1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411115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73577-996C-4960-9106-DFD0F6F4F398}" type="datetime1">
              <a:rPr kumimoji="1" lang="ja-JP" altLang="en-US" smtClean="0"/>
              <a:pPr/>
              <a:t>2021/12/13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664FF-7541-4305-9515-D4DBF1418C1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06856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97287" y="6871500"/>
            <a:ext cx="6427074" cy="212382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97287" y="4532320"/>
            <a:ext cx="6427074" cy="233918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AC12A-E8B4-4A44-BFB0-E91C0485F0B9}" type="datetime1">
              <a:rPr kumimoji="1" lang="ja-JP" altLang="en-US" smtClean="0"/>
              <a:pPr/>
              <a:t>2021/12/13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664FF-7541-4305-9515-D4DBF1418C1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11648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78063" y="2495127"/>
            <a:ext cx="3339558" cy="70571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843642" y="2495127"/>
            <a:ext cx="3339558" cy="70571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B81E4-3CA3-4756-8A0E-74DD5CFCFD2C}" type="datetime1">
              <a:rPr kumimoji="1" lang="ja-JP" altLang="en-US" smtClean="0"/>
              <a:pPr/>
              <a:t>2021/12/13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664FF-7541-4305-9515-D4DBF1418C1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30786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78063" y="2393639"/>
            <a:ext cx="3340871" cy="99755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78063" y="3391194"/>
            <a:ext cx="3340871" cy="616108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841017" y="2393639"/>
            <a:ext cx="3342183" cy="99755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841017" y="3391194"/>
            <a:ext cx="3342183" cy="616108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E3C76-6682-4563-967A-303A14272BDD}" type="datetime1">
              <a:rPr kumimoji="1" lang="ja-JP" altLang="en-US" smtClean="0"/>
              <a:pPr/>
              <a:t>2021/12/13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664FF-7541-4305-9515-D4DBF1418C1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362666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4DC2A-DC44-4BA4-8A6D-5E564992C0CA}" type="datetime1">
              <a:rPr kumimoji="1" lang="ja-JP" altLang="en-US" smtClean="0"/>
              <a:pPr/>
              <a:t>2021/12/13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664FF-7541-4305-9515-D4DBF1418C1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99900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005B-33CB-4824-A81E-3ACBB424CB08}" type="datetime1">
              <a:rPr kumimoji="1" lang="ja-JP" altLang="en-US" smtClean="0"/>
              <a:pPr/>
              <a:t>2021/12/13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664FF-7541-4305-9515-D4DBF1418C1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211986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78064" y="425756"/>
            <a:ext cx="2487603" cy="18119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956244" y="425756"/>
            <a:ext cx="4226956" cy="912652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78064" y="2237694"/>
            <a:ext cx="2487603" cy="731458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31E70-8599-4C42-AE42-3C4608BA9A7E}" type="datetime1">
              <a:rPr kumimoji="1" lang="ja-JP" altLang="en-US" smtClean="0"/>
              <a:pPr/>
              <a:t>2021/12/13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664FF-7541-4305-9515-D4DBF1418C1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67448316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82060" y="7485380"/>
            <a:ext cx="4536758" cy="88369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482060" y="955475"/>
            <a:ext cx="4536758" cy="64160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482060" y="8369071"/>
            <a:ext cx="4536758" cy="125498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0E610-0337-4B1F-A603-B5D5C97A94AA}" type="datetime1">
              <a:rPr kumimoji="1" lang="ja-JP" altLang="en-US" smtClean="0"/>
              <a:pPr/>
              <a:t>2021/12/13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664FF-7541-4305-9515-D4DBF1418C1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19022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78063" y="2495127"/>
            <a:ext cx="6805137" cy="70571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78063" y="9911198"/>
            <a:ext cx="1764295" cy="569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931E70-8599-4C42-AE42-3C4608BA9A7E}" type="datetime1">
              <a:rPr kumimoji="1" lang="ja-JP" altLang="en-US" smtClean="0"/>
              <a:pPr/>
              <a:t>2021/12/13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583432" y="9911198"/>
            <a:ext cx="2394400" cy="569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5418905" y="9911198"/>
            <a:ext cx="1764295" cy="5693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D664FF-7541-4305-9515-D4DBF1418C1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216160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角丸四角形 58"/>
          <p:cNvSpPr/>
          <p:nvPr/>
        </p:nvSpPr>
        <p:spPr>
          <a:xfrm>
            <a:off x="386581" y="6261645"/>
            <a:ext cx="7036260" cy="1583108"/>
          </a:xfrm>
          <a:prstGeom prst="roundRect">
            <a:avLst>
              <a:gd name="adj" fmla="val 2886"/>
            </a:avLst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80" name="角丸四角形 79"/>
          <p:cNvSpPr/>
          <p:nvPr/>
        </p:nvSpPr>
        <p:spPr>
          <a:xfrm>
            <a:off x="371881" y="3987088"/>
            <a:ext cx="7036260" cy="1893651"/>
          </a:xfrm>
          <a:prstGeom prst="roundRect">
            <a:avLst>
              <a:gd name="adj" fmla="val 2886"/>
            </a:avLst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3" name="角丸四角形 42"/>
          <p:cNvSpPr/>
          <p:nvPr/>
        </p:nvSpPr>
        <p:spPr>
          <a:xfrm>
            <a:off x="351898" y="1568530"/>
            <a:ext cx="7047914" cy="2065220"/>
          </a:xfrm>
          <a:prstGeom prst="roundRect">
            <a:avLst>
              <a:gd name="adj" fmla="val 1622"/>
            </a:avLst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Text Box 10"/>
          <p:cNvSpPr txBox="1">
            <a:spLocks noChangeArrowheads="1"/>
          </p:cNvSpPr>
          <p:nvPr/>
        </p:nvSpPr>
        <p:spPr bwMode="auto">
          <a:xfrm>
            <a:off x="306213" y="306140"/>
            <a:ext cx="7128792" cy="283016"/>
          </a:xfrm>
          <a:prstGeom prst="rect">
            <a:avLst/>
          </a:prstGeom>
          <a:noFill/>
          <a:ln w="6350" cap="rnd">
            <a:noFill/>
            <a:prstDash val="sysDot"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fontAlgn="base">
              <a:lnSpc>
                <a:spcPct val="72000"/>
              </a:lnSpc>
              <a:spcBef>
                <a:spcPct val="0"/>
              </a:spcBef>
              <a:spcAft>
                <a:spcPct val="0"/>
              </a:spcAft>
            </a:pPr>
            <a:r>
              <a:rPr lang="ja-JP" altLang="en-US" sz="1200" dirty="0" smtClean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ＭＳ Ｐゴシック" pitchFamily="50" charset="-128"/>
              </a:rPr>
              <a:t>雇用調整助成金・緊急雇用安定助成金を申請される事業主の皆さまへ</a:t>
            </a:r>
            <a:endParaRPr lang="ja-JP" altLang="en-US" sz="1200" dirty="0" smtClean="0">
              <a:latin typeface="メイリオ" panose="020B0604030504040204" pitchFamily="50" charset="-128"/>
              <a:ea typeface="メイリオ" panose="020B0604030504040204" pitchFamily="50" charset="-128"/>
              <a:cs typeface="ＭＳ Ｐゴシック" pitchFamily="50" charset="-128"/>
            </a:endParaRPr>
          </a:p>
        </p:txBody>
      </p:sp>
      <p:sp>
        <p:nvSpPr>
          <p:cNvPr id="4" name="Text Box 10"/>
          <p:cNvSpPr txBox="1">
            <a:spLocks noChangeArrowheads="1"/>
          </p:cNvSpPr>
          <p:nvPr/>
        </p:nvSpPr>
        <p:spPr bwMode="auto">
          <a:xfrm>
            <a:off x="540271" y="807665"/>
            <a:ext cx="6916208" cy="262357"/>
          </a:xfrm>
          <a:prstGeom prst="rect">
            <a:avLst/>
          </a:prstGeom>
          <a:noFill/>
          <a:ln w="6350" cap="rnd">
            <a:noFill/>
            <a:prstDash val="sysDot"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fontAlgn="base">
              <a:lnSpc>
                <a:spcPts val="2000"/>
              </a:lnSpc>
              <a:spcBef>
                <a:spcPct val="0"/>
              </a:spcBef>
              <a:spcAft>
                <a:spcPct val="0"/>
              </a:spcAft>
            </a:pPr>
            <a:endParaRPr lang="ja-JP" altLang="en-US" sz="2000" dirty="0" smtClean="0">
              <a:solidFill>
                <a:srgbClr val="FF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ＭＳ Ｐゴシック" pitchFamily="50" charset="-128"/>
            </a:endParaRPr>
          </a:p>
        </p:txBody>
      </p:sp>
      <p:grpSp>
        <p:nvGrpSpPr>
          <p:cNvPr id="29" name="グループ化 28"/>
          <p:cNvGrpSpPr/>
          <p:nvPr/>
        </p:nvGrpSpPr>
        <p:grpSpPr>
          <a:xfrm>
            <a:off x="1578696" y="10307842"/>
            <a:ext cx="4538924" cy="351586"/>
            <a:chOff x="1428852" y="10295069"/>
            <a:chExt cx="5118939" cy="396516"/>
          </a:xfrm>
        </p:grpSpPr>
        <p:pic>
          <p:nvPicPr>
            <p:cNvPr id="31" name="図 30" descr="マーク小.jpg"/>
            <p:cNvPicPr>
              <a:picLocks noChangeAspect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1428852" y="10295069"/>
              <a:ext cx="292788" cy="290486"/>
            </a:xfrm>
            <a:prstGeom prst="rect">
              <a:avLst/>
            </a:prstGeom>
          </p:spPr>
        </p:pic>
        <p:sp>
          <p:nvSpPr>
            <p:cNvPr id="30" name="テキスト ボックス 29"/>
            <p:cNvSpPr txBox="1"/>
            <p:nvPr/>
          </p:nvSpPr>
          <p:spPr>
            <a:xfrm>
              <a:off x="1518957" y="10295117"/>
              <a:ext cx="5028834" cy="396468"/>
            </a:xfrm>
            <a:prstGeom prst="rect">
              <a:avLst/>
            </a:prstGeom>
            <a:noFill/>
          </p:spPr>
          <p:txBody>
            <a:bodyPr wrap="square" lIns="104304" tIns="52152" rIns="104304" bIns="52152" rtlCol="0">
              <a:spAutoFit/>
            </a:bodyPr>
            <a:lstStyle/>
            <a:p>
              <a:pPr algn="ctr"/>
              <a:r>
                <a:rPr kumimoji="1" lang="ja-JP" altLang="en-US" sz="1600" b="1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  厚生労働省・都道府県労働局・ハローワーク</a:t>
              </a:r>
              <a:endParaRPr kumimoji="1"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sp>
        <p:nvSpPr>
          <p:cNvPr id="45" name="Oval 15"/>
          <p:cNvSpPr>
            <a:spLocks noChangeArrowheads="1"/>
          </p:cNvSpPr>
          <p:nvPr/>
        </p:nvSpPr>
        <p:spPr bwMode="auto">
          <a:xfrm>
            <a:off x="482447" y="-293799"/>
            <a:ext cx="611740" cy="721437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85249" tIns="10201" rIns="85249" bIns="10201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46" name="AutoShape 7"/>
          <p:cNvSpPr>
            <a:spLocks noChangeArrowheads="1"/>
          </p:cNvSpPr>
          <p:nvPr/>
        </p:nvSpPr>
        <p:spPr bwMode="auto">
          <a:xfrm>
            <a:off x="-339213" y="-534992"/>
            <a:ext cx="791887" cy="852200"/>
          </a:xfrm>
          <a:prstGeom prst="roundRect">
            <a:avLst>
              <a:gd name="adj" fmla="val 50000"/>
            </a:avLst>
          </a:prstGeom>
          <a:solidFill>
            <a:srgbClr val="009E47"/>
          </a:solidFill>
          <a:ln w="9525">
            <a:solidFill>
              <a:srgbClr val="FFFF66"/>
            </a:solidFill>
            <a:round/>
            <a:headEnd/>
            <a:tailEnd/>
          </a:ln>
        </p:spPr>
        <p:txBody>
          <a:bodyPr vert="horz" wrap="square" lIns="74295" tIns="8890" rIns="74295" bIns="889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47" name="Oval 8"/>
          <p:cNvSpPr>
            <a:spLocks noChangeArrowheads="1"/>
          </p:cNvSpPr>
          <p:nvPr/>
        </p:nvSpPr>
        <p:spPr bwMode="auto">
          <a:xfrm>
            <a:off x="453450" y="-534992"/>
            <a:ext cx="616430" cy="852200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74295" tIns="8890" rIns="74295" bIns="889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48" name="AutoShape 9"/>
          <p:cNvSpPr>
            <a:spLocks noChangeArrowheads="1"/>
          </p:cNvSpPr>
          <p:nvPr/>
        </p:nvSpPr>
        <p:spPr bwMode="auto">
          <a:xfrm>
            <a:off x="1069880" y="-534992"/>
            <a:ext cx="8450677" cy="852200"/>
          </a:xfrm>
          <a:prstGeom prst="roundRect">
            <a:avLst>
              <a:gd name="adj" fmla="val 50000"/>
            </a:avLst>
          </a:prstGeom>
          <a:solidFill>
            <a:srgbClr val="009E47"/>
          </a:solidFill>
          <a:ln w="9525">
            <a:solidFill>
              <a:srgbClr val="FFFF66"/>
            </a:solidFill>
            <a:round/>
            <a:headEnd/>
            <a:tailEnd/>
          </a:ln>
        </p:spPr>
        <p:txBody>
          <a:bodyPr vert="horz" wrap="square" lIns="74295" tIns="8890" rIns="74295" bIns="889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pic>
        <p:nvPicPr>
          <p:cNvPr id="49" name="図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7073" y="-404587"/>
            <a:ext cx="700268" cy="7204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2" name="Oval 13"/>
          <p:cNvSpPr>
            <a:spLocks noChangeArrowheads="1"/>
          </p:cNvSpPr>
          <p:nvPr/>
        </p:nvSpPr>
        <p:spPr bwMode="auto">
          <a:xfrm>
            <a:off x="6417043" y="10344107"/>
            <a:ext cx="612898" cy="721437"/>
          </a:xfrm>
          <a:prstGeom prst="ellipse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74295" tIns="8890" rIns="74295" bIns="889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633493" y="666180"/>
            <a:ext cx="6963562" cy="3885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lnSpc>
                <a:spcPts val="2200"/>
              </a:lnSpc>
              <a:spcBef>
                <a:spcPct val="0"/>
              </a:spcBef>
              <a:spcAft>
                <a:spcPct val="0"/>
              </a:spcAft>
            </a:pPr>
            <a:r>
              <a:rPr lang="ja-JP" altLang="en-US" sz="2200" b="1" dirty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ＭＳ Ｐゴシック" pitchFamily="50" charset="-128"/>
              </a:rPr>
              <a:t>雇用調整助成金等の不正受給への対応を強化</a:t>
            </a:r>
            <a:r>
              <a:rPr lang="ja-JP" altLang="en-US" sz="2200" b="1" dirty="0" smtClean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ＭＳ Ｐゴシック" pitchFamily="50" charset="-128"/>
              </a:rPr>
              <a:t>します</a:t>
            </a:r>
            <a:r>
              <a:rPr lang="ja-JP" altLang="en-US" sz="180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ＭＳ Ｐゴシック" pitchFamily="50" charset="-128"/>
              </a:rPr>
              <a:t>　</a:t>
            </a:r>
            <a:endParaRPr lang="ja-JP" altLang="en-US" sz="1800" spc="-100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ＭＳ Ｐゴシック" pitchFamily="50" charset="-128"/>
            </a:endParaRPr>
          </a:p>
        </p:txBody>
      </p:sp>
      <p:sp>
        <p:nvSpPr>
          <p:cNvPr id="21" name="正方形/長方形 20"/>
          <p:cNvSpPr/>
          <p:nvPr/>
        </p:nvSpPr>
        <p:spPr>
          <a:xfrm>
            <a:off x="371881" y="1653637"/>
            <a:ext cx="7130198" cy="22595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ts val="1500"/>
              </a:lnSpc>
              <a:buFont typeface="Wingdings" panose="05000000000000000000" pitchFamily="2" charset="2"/>
              <a:buChar char="l"/>
            </a:pP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不正が疑われる場合</a:t>
            </a:r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だけではなく</a:t>
            </a: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、雇用調整</a:t>
            </a:r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助成金等の申請をした、あるいは支給</a:t>
            </a: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決定</a:t>
            </a:r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を受けて</a:t>
            </a: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いる事業主の</a:t>
            </a:r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一部に</a:t>
            </a:r>
            <a:r>
              <a:rPr lang="ja-JP" altLang="en-US" sz="1100" u="sng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事業所</a:t>
            </a:r>
            <a:r>
              <a:rPr lang="ja-JP" altLang="en-US" sz="1100" u="sng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訪問・立入検査を実施</a:t>
            </a:r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します。</a:t>
            </a:r>
            <a:endParaRPr lang="en-US" altLang="ja-JP" sz="11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285750" indent="-285750">
              <a:lnSpc>
                <a:spcPts val="600"/>
              </a:lnSpc>
              <a:buFont typeface="Wingdings" panose="05000000000000000000" pitchFamily="2" charset="2"/>
              <a:buChar char="l"/>
            </a:pPr>
            <a:endParaRPr lang="en-US" altLang="ja-JP" sz="11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285750" indent="-285750">
              <a:lnSpc>
                <a:spcPts val="1500"/>
              </a:lnSpc>
              <a:buFont typeface="Wingdings" panose="05000000000000000000" pitchFamily="2" charset="2"/>
              <a:buChar char="l"/>
            </a:pPr>
            <a:r>
              <a:rPr lang="ja-JP" altLang="en-US" sz="1100" u="sng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調査（</a:t>
            </a:r>
            <a:r>
              <a:rPr lang="en-US" altLang="ja-JP" sz="1100" u="sng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lang="ja-JP" altLang="en-US" sz="1100" u="sng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）は</a:t>
            </a:r>
            <a:r>
              <a:rPr lang="ja-JP" altLang="en-US" sz="1100" u="sng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、事前予告なしに行う</a:t>
            </a: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ことがあり、出勤簿や賃金台帳など休業の実態確認に必要な書類を確認</a:t>
            </a:r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します。</a:t>
            </a:r>
            <a:endParaRPr lang="en-US" altLang="ja-JP" sz="11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285750" indent="-285750">
              <a:lnSpc>
                <a:spcPts val="400"/>
              </a:lnSpc>
              <a:buFont typeface="Wingdings" panose="05000000000000000000" pitchFamily="2" charset="2"/>
              <a:buChar char="l"/>
            </a:pPr>
            <a:endParaRPr lang="en-US" altLang="ja-JP" sz="11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285750" indent="-285750">
              <a:lnSpc>
                <a:spcPts val="600"/>
              </a:lnSpc>
              <a:buFont typeface="Wingdings" panose="05000000000000000000" pitchFamily="2" charset="2"/>
              <a:buChar char="l"/>
            </a:pPr>
            <a:endParaRPr lang="en-US" altLang="ja-JP" sz="11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285750" indent="-285750">
              <a:lnSpc>
                <a:spcPts val="1500"/>
              </a:lnSpc>
              <a:buFont typeface="Wingdings" panose="05000000000000000000" pitchFamily="2" charset="2"/>
              <a:buChar char="l"/>
            </a:pPr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立入検査は雇用保険法第</a:t>
            </a:r>
            <a:r>
              <a:rPr lang="en-US" altLang="ja-JP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79</a:t>
            </a:r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条に基づくものであり、検査を拒むなど</a:t>
            </a:r>
            <a:r>
              <a:rPr lang="ja-JP" altLang="en-US" sz="1100" u="sng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協力頂けない場合は、雇用保険法に基づく罰則が科せられることがあります</a:t>
            </a:r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。</a:t>
            </a:r>
            <a:endParaRPr lang="en-US" altLang="ja-JP" sz="11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285750" indent="-285750">
              <a:lnSpc>
                <a:spcPts val="600"/>
              </a:lnSpc>
              <a:buFont typeface="Wingdings" panose="05000000000000000000" pitchFamily="2" charset="2"/>
              <a:buChar char="l"/>
            </a:pPr>
            <a:endParaRPr lang="en-US" altLang="ja-JP" sz="11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285750" indent="-285750">
              <a:lnSpc>
                <a:spcPts val="1500"/>
              </a:lnSpc>
              <a:buFont typeface="Wingdings" panose="05000000000000000000" pitchFamily="2" charset="2"/>
              <a:buChar char="l"/>
            </a:pP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従業員の方や取引先等へ調査協力を求め、直接話を伺う場合があります</a:t>
            </a:r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。</a:t>
            </a:r>
            <a:endParaRPr lang="en-US" altLang="ja-JP" sz="11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285750" indent="-285750">
              <a:lnSpc>
                <a:spcPts val="600"/>
              </a:lnSpc>
              <a:buFont typeface="Wingdings" panose="05000000000000000000" pitchFamily="2" charset="2"/>
              <a:buChar char="l"/>
            </a:pPr>
            <a:endParaRPr lang="ja-JP" altLang="en-US" sz="11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285750" indent="-285750">
              <a:lnSpc>
                <a:spcPts val="1500"/>
              </a:lnSpc>
              <a:buFont typeface="Wingdings" panose="05000000000000000000" pitchFamily="2" charset="2"/>
              <a:buChar char="l"/>
            </a:pPr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提出</a:t>
            </a: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代行又は事務代理の社会保険労務士がいる場合、社会保険労務士にも</a:t>
            </a:r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確認</a:t>
            </a: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します</a:t>
            </a:r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。</a:t>
            </a:r>
            <a:endParaRPr lang="en-US" altLang="ja-JP" sz="11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285750" indent="-285750">
              <a:lnSpc>
                <a:spcPts val="600"/>
              </a:lnSpc>
              <a:buFont typeface="Wingdings" panose="05000000000000000000" pitchFamily="2" charset="2"/>
              <a:buChar char="l"/>
            </a:pPr>
            <a:endParaRPr lang="en-US" altLang="ja-JP" sz="15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1500"/>
              </a:lnSpc>
            </a:pPr>
            <a:r>
              <a:rPr lang="ja-JP" altLang="en-US" sz="15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endParaRPr lang="ja-JP" altLang="en-US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6" name="直方体 65"/>
          <p:cNvSpPr/>
          <p:nvPr/>
        </p:nvSpPr>
        <p:spPr>
          <a:xfrm rot="10800000" flipH="1">
            <a:off x="295392" y="1191434"/>
            <a:ext cx="2593158" cy="413489"/>
          </a:xfrm>
          <a:prstGeom prst="cube">
            <a:avLst>
              <a:gd name="adj" fmla="val 9801"/>
            </a:avLst>
          </a:prstGeom>
          <a:solidFill>
            <a:srgbClr val="FFFF00"/>
          </a:solidFill>
          <a:ln w="28575">
            <a:solidFill>
              <a:srgbClr val="009E4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" name="テキスト ボックス 54"/>
          <p:cNvSpPr txBox="1">
            <a:spLocks noChangeArrowheads="1"/>
          </p:cNvSpPr>
          <p:nvPr/>
        </p:nvSpPr>
        <p:spPr bwMode="auto">
          <a:xfrm>
            <a:off x="417073" y="1198652"/>
            <a:ext cx="2192972" cy="37066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72000" tIns="108000" rIns="3600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just">
              <a:lnSpc>
                <a:spcPts val="1600"/>
              </a:lnSpc>
              <a:spcBef>
                <a:spcPct val="0"/>
              </a:spcBef>
              <a:buNone/>
            </a:pPr>
            <a:r>
              <a:rPr lang="ja-JP" altLang="en-US" sz="1600" b="1" spc="-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事業所訪問・立入検査</a:t>
            </a:r>
            <a:endParaRPr lang="en-US" altLang="ja-JP" sz="1600" b="1" spc="-1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4" name="直方体 73"/>
          <p:cNvSpPr/>
          <p:nvPr/>
        </p:nvSpPr>
        <p:spPr>
          <a:xfrm rot="10800000" flipH="1">
            <a:off x="301873" y="3615749"/>
            <a:ext cx="2593158" cy="379561"/>
          </a:xfrm>
          <a:prstGeom prst="cube">
            <a:avLst>
              <a:gd name="adj" fmla="val 9801"/>
            </a:avLst>
          </a:prstGeom>
          <a:solidFill>
            <a:srgbClr val="FFFF00"/>
          </a:solidFill>
          <a:ln w="28575">
            <a:solidFill>
              <a:srgbClr val="009E4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7" name="テキスト ボックス 76"/>
          <p:cNvSpPr txBox="1">
            <a:spLocks noChangeArrowheads="1"/>
          </p:cNvSpPr>
          <p:nvPr/>
        </p:nvSpPr>
        <p:spPr bwMode="auto">
          <a:xfrm>
            <a:off x="3013762" y="3677450"/>
            <a:ext cx="4600408" cy="36297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72000" tIns="108000" rIns="3600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just">
              <a:lnSpc>
                <a:spcPts val="1600"/>
              </a:lnSpc>
              <a:spcBef>
                <a:spcPct val="0"/>
              </a:spcBef>
              <a:buNone/>
            </a:pPr>
            <a:r>
              <a:rPr lang="en-US" altLang="ja-JP" sz="1100" b="1" spc="-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lang="ja-JP" altLang="en-US" sz="1100" b="1" spc="-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下記に加え、雇用関係助成金の</a:t>
            </a:r>
            <a:r>
              <a:rPr lang="en-US" altLang="ja-JP" sz="1100" b="1" spc="-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5</a:t>
            </a:r>
            <a:r>
              <a:rPr lang="ja-JP" altLang="en-US" sz="1100" b="1" spc="-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年間の不支給措置。</a:t>
            </a:r>
            <a:endParaRPr lang="en-US" altLang="ja-JP" sz="1100" b="1" spc="-1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8" name="角丸四角形 77"/>
          <p:cNvSpPr/>
          <p:nvPr/>
        </p:nvSpPr>
        <p:spPr>
          <a:xfrm>
            <a:off x="482447" y="4066646"/>
            <a:ext cx="2955852" cy="405291"/>
          </a:xfrm>
          <a:prstGeom prst="roundRect">
            <a:avLst>
              <a:gd name="adj" fmla="val 569"/>
            </a:avLst>
          </a:prstGeom>
          <a:solidFill>
            <a:schemeClr val="bg1"/>
          </a:solidFill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5" name="二等辺三角形 74"/>
          <p:cNvSpPr/>
          <p:nvPr/>
        </p:nvSpPr>
        <p:spPr>
          <a:xfrm rot="5400000">
            <a:off x="662827" y="4128139"/>
            <a:ext cx="194470" cy="298572"/>
          </a:xfrm>
          <a:prstGeom prst="triangl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84" name="正方形/長方形 83"/>
          <p:cNvSpPr/>
          <p:nvPr/>
        </p:nvSpPr>
        <p:spPr>
          <a:xfrm>
            <a:off x="4477530" y="4890475"/>
            <a:ext cx="3778250" cy="675185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lnSpc>
                <a:spcPts val="1500"/>
              </a:lnSpc>
              <a:buFont typeface="Wingdings" panose="05000000000000000000" pitchFamily="2" charset="2"/>
              <a:buChar char="l"/>
            </a:pPr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事業</a:t>
            </a: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主の名称、代表者氏名</a:t>
            </a:r>
          </a:p>
          <a:p>
            <a:pPr marL="285750" indent="-285750">
              <a:lnSpc>
                <a:spcPts val="1500"/>
              </a:lnSpc>
              <a:buFont typeface="Wingdings" panose="05000000000000000000" pitchFamily="2" charset="2"/>
              <a:buChar char="l"/>
            </a:pPr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事業所</a:t>
            </a: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の名称、</a:t>
            </a:r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所在地</a:t>
            </a:r>
            <a:endParaRPr lang="en-US" altLang="ja-JP" sz="11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285750" indent="-285750">
              <a:lnSpc>
                <a:spcPts val="1500"/>
              </a:lnSpc>
              <a:buFont typeface="Wingdings" panose="05000000000000000000" pitchFamily="2" charset="2"/>
              <a:buChar char="l"/>
            </a:pPr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不正</a:t>
            </a: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受給</a:t>
            </a:r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金額、不正の内容 等</a:t>
            </a:r>
            <a:endParaRPr lang="ja-JP" altLang="en-US" sz="11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85" name="角丸四角形 84"/>
          <p:cNvSpPr/>
          <p:nvPr/>
        </p:nvSpPr>
        <p:spPr>
          <a:xfrm>
            <a:off x="491476" y="4940397"/>
            <a:ext cx="3793211" cy="403261"/>
          </a:xfrm>
          <a:prstGeom prst="roundRect">
            <a:avLst>
              <a:gd name="adj" fmla="val 569"/>
            </a:avLst>
          </a:prstGeom>
          <a:solidFill>
            <a:schemeClr val="bg1"/>
          </a:solidFill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86" name="二等辺三角形 85"/>
          <p:cNvSpPr/>
          <p:nvPr/>
        </p:nvSpPr>
        <p:spPr>
          <a:xfrm rot="5400000">
            <a:off x="661825" y="4987795"/>
            <a:ext cx="194470" cy="298572"/>
          </a:xfrm>
          <a:prstGeom prst="triangl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82" name="テキスト ボックス 81"/>
          <p:cNvSpPr txBox="1">
            <a:spLocks noChangeArrowheads="1"/>
          </p:cNvSpPr>
          <p:nvPr/>
        </p:nvSpPr>
        <p:spPr bwMode="auto">
          <a:xfrm>
            <a:off x="976756" y="4103031"/>
            <a:ext cx="2415108" cy="360406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72000" tIns="108000" rIns="3600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just">
              <a:lnSpc>
                <a:spcPts val="1600"/>
              </a:lnSpc>
              <a:spcBef>
                <a:spcPct val="0"/>
              </a:spcBef>
              <a:buNone/>
            </a:pPr>
            <a:r>
              <a:rPr lang="ja-JP" altLang="en-US" sz="1600" b="1" spc="-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返還請求をします！</a:t>
            </a:r>
            <a:endParaRPr lang="en-US" altLang="ja-JP" sz="1600" b="1" spc="-1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87" name="正方形/長方形 86"/>
          <p:cNvSpPr/>
          <p:nvPr/>
        </p:nvSpPr>
        <p:spPr>
          <a:xfrm>
            <a:off x="376073" y="5541672"/>
            <a:ext cx="6198827" cy="288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ts val="1600"/>
              </a:lnSpc>
              <a:buFont typeface="Wingdings" panose="05000000000000000000" pitchFamily="2" charset="2"/>
              <a:buChar char="l"/>
            </a:pPr>
            <a:r>
              <a:rPr lang="ja-JP" altLang="en-US" sz="1100" spc="-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特に悪質</a:t>
            </a:r>
            <a:r>
              <a:rPr lang="ja-JP" altLang="en-US" sz="1100" spc="-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な場合、</a:t>
            </a:r>
            <a:r>
              <a:rPr lang="ja-JP" altLang="en-US" sz="1100" spc="-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捜査機関に</a:t>
            </a:r>
            <a:r>
              <a:rPr lang="ja-JP" altLang="en-US" sz="1100" spc="-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対し刑事</a:t>
            </a:r>
            <a:r>
              <a:rPr lang="ja-JP" altLang="en-US" sz="1100" spc="-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告訴等を行う</a:t>
            </a:r>
            <a:r>
              <a:rPr lang="ja-JP" altLang="en-US" sz="1100" spc="-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ことがあります。</a:t>
            </a:r>
            <a:endParaRPr lang="ja-JP" altLang="en-US" sz="1100" spc="-1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96" name="正方形/長方形 95"/>
          <p:cNvSpPr/>
          <p:nvPr/>
        </p:nvSpPr>
        <p:spPr>
          <a:xfrm>
            <a:off x="393078" y="4492576"/>
            <a:ext cx="6916578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ts val="1500"/>
              </a:lnSpc>
              <a:buFont typeface="Wingdings" panose="05000000000000000000" pitchFamily="2" charset="2"/>
              <a:buChar char="l"/>
            </a:pPr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「不正発生日を含む判定基礎期間以降に受給した助成金の全額」、「不正</a:t>
            </a: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受給した助成金の額の２割に相当する額</a:t>
            </a:r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」、「</a:t>
            </a: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延滞</a:t>
            </a:r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金（不正受給の</a:t>
            </a: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日の翌日から納付の日</a:t>
            </a:r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まで年３分）」の合計額を返還請求します</a:t>
            </a: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。</a:t>
            </a:r>
          </a:p>
        </p:txBody>
      </p:sp>
      <p:sp>
        <p:nvSpPr>
          <p:cNvPr id="5" name="大かっこ 4"/>
          <p:cNvSpPr/>
          <p:nvPr/>
        </p:nvSpPr>
        <p:spPr>
          <a:xfrm>
            <a:off x="4351187" y="4974551"/>
            <a:ext cx="3007451" cy="528049"/>
          </a:xfrm>
          <a:prstGeom prst="bracketPair">
            <a:avLst/>
          </a:prstGeom>
          <a:ln w="19050">
            <a:solidFill>
              <a:srgbClr val="009E4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1" name="テキスト ボックス 80"/>
          <p:cNvSpPr txBox="1">
            <a:spLocks noChangeArrowheads="1"/>
          </p:cNvSpPr>
          <p:nvPr/>
        </p:nvSpPr>
        <p:spPr bwMode="auto">
          <a:xfrm>
            <a:off x="954790" y="4968962"/>
            <a:ext cx="3831954" cy="360406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72000" tIns="108000" rIns="3600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just">
              <a:lnSpc>
                <a:spcPts val="1600"/>
              </a:lnSpc>
              <a:spcBef>
                <a:spcPct val="0"/>
              </a:spcBef>
              <a:buNone/>
            </a:pPr>
            <a:r>
              <a:rPr lang="ja-JP" altLang="en-US" sz="1400" b="1" spc="-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事案に応じて事業所名などを公表します！</a:t>
            </a:r>
            <a:endParaRPr lang="en-US" altLang="ja-JP" sz="1400" b="1" spc="-1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2" name="直方体 71"/>
          <p:cNvSpPr/>
          <p:nvPr/>
        </p:nvSpPr>
        <p:spPr>
          <a:xfrm rot="10800000" flipH="1">
            <a:off x="289654" y="5891547"/>
            <a:ext cx="1762785" cy="352602"/>
          </a:xfrm>
          <a:prstGeom prst="cube">
            <a:avLst>
              <a:gd name="adj" fmla="val 9801"/>
            </a:avLst>
          </a:prstGeom>
          <a:solidFill>
            <a:srgbClr val="FFFF00"/>
          </a:solidFill>
          <a:ln w="28575">
            <a:solidFill>
              <a:srgbClr val="009E4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3" name="直方体 72"/>
          <p:cNvSpPr/>
          <p:nvPr/>
        </p:nvSpPr>
        <p:spPr>
          <a:xfrm rot="10800000" flipH="1">
            <a:off x="295392" y="7865160"/>
            <a:ext cx="2593158" cy="379561"/>
          </a:xfrm>
          <a:prstGeom prst="cube">
            <a:avLst>
              <a:gd name="adj" fmla="val 9801"/>
            </a:avLst>
          </a:prstGeom>
          <a:solidFill>
            <a:srgbClr val="FFFF00"/>
          </a:solidFill>
          <a:ln w="28575">
            <a:solidFill>
              <a:srgbClr val="009E4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6" name="テキスト ボックス 75"/>
          <p:cNvSpPr txBox="1">
            <a:spLocks noChangeArrowheads="1"/>
          </p:cNvSpPr>
          <p:nvPr/>
        </p:nvSpPr>
        <p:spPr bwMode="auto">
          <a:xfrm>
            <a:off x="430850" y="5847504"/>
            <a:ext cx="1612577" cy="41170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xtLst/>
        </p:spPr>
        <p:txBody>
          <a:bodyPr wrap="square" lIns="72000" tIns="108000" rIns="3600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just">
              <a:lnSpc>
                <a:spcPts val="2000"/>
              </a:lnSpc>
              <a:spcBef>
                <a:spcPct val="0"/>
              </a:spcBef>
              <a:buNone/>
            </a:pPr>
            <a:r>
              <a:rPr lang="ja-JP" altLang="en-US" sz="1600" b="1" spc="-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不正受給の一例</a:t>
            </a:r>
            <a:endParaRPr lang="en-US" altLang="ja-JP" sz="1600" b="1" spc="-1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9" name="テキスト ボックス 78"/>
          <p:cNvSpPr txBox="1">
            <a:spLocks noChangeArrowheads="1"/>
          </p:cNvSpPr>
          <p:nvPr/>
        </p:nvSpPr>
        <p:spPr bwMode="auto">
          <a:xfrm>
            <a:off x="417073" y="7810345"/>
            <a:ext cx="2584904" cy="41170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72000" tIns="108000" rIns="3600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just">
              <a:lnSpc>
                <a:spcPts val="2000"/>
              </a:lnSpc>
              <a:spcBef>
                <a:spcPct val="0"/>
              </a:spcBef>
              <a:buNone/>
            </a:pPr>
            <a:r>
              <a:rPr lang="ja-JP" altLang="en-US" sz="1600" b="1" spc="-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適正な支給申請のために</a:t>
            </a:r>
            <a:endParaRPr lang="en-US" altLang="ja-JP" sz="1600" b="1" spc="-1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83" name="角丸四角形 82"/>
          <p:cNvSpPr/>
          <p:nvPr/>
        </p:nvSpPr>
        <p:spPr>
          <a:xfrm>
            <a:off x="386581" y="8247784"/>
            <a:ext cx="7063143" cy="1891143"/>
          </a:xfrm>
          <a:prstGeom prst="roundRect">
            <a:avLst>
              <a:gd name="adj" fmla="val 2178"/>
            </a:avLst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97" name="正方形/長方形 96"/>
          <p:cNvSpPr/>
          <p:nvPr/>
        </p:nvSpPr>
        <p:spPr>
          <a:xfrm>
            <a:off x="386581" y="8313045"/>
            <a:ext cx="6948321" cy="6694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ts val="1500"/>
              </a:lnSpc>
              <a:buFont typeface="Wingdings" panose="05000000000000000000" pitchFamily="2" charset="2"/>
              <a:buChar char="l"/>
            </a:pPr>
            <a:r>
              <a:rPr lang="en-US" altLang="ja-JP" sz="1100" dirty="0" smtClean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《</a:t>
            </a:r>
            <a:r>
              <a:rPr lang="ja-JP" altLang="en-US" sz="1100" dirty="0" smtClean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適切な労務管理を</a:t>
            </a:r>
            <a:r>
              <a:rPr lang="en-US" altLang="ja-JP" sz="1100" dirty="0" smtClean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》</a:t>
            </a:r>
            <a:r>
              <a:rPr lang="ja-JP" altLang="en-US" sz="1100" dirty="0" smtClean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適正な支給申請の前提として、会社組織として、労働</a:t>
            </a:r>
            <a:r>
              <a:rPr lang="ja-JP" altLang="en-US" sz="1100" dirty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時間・休業時間の正確な把握など、適切な雇用管理を行う必要があります</a:t>
            </a:r>
            <a:r>
              <a:rPr lang="ja-JP" altLang="en-US" sz="1100" dirty="0" smtClean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。これ</a:t>
            </a: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を</a:t>
            </a:r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怠っているにも関わらず、事実</a:t>
            </a: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と異なる</a:t>
            </a:r>
            <a:r>
              <a:rPr lang="ja-JP" altLang="en-US" sz="1100" dirty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支給申請を行うことは不正</a:t>
            </a:r>
            <a:r>
              <a:rPr lang="ja-JP" altLang="en-US" sz="1100" dirty="0" smtClean="0">
                <a:solidFill>
                  <a:sysClr val="windowText" lastClr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と見なされることになります。</a:t>
            </a:r>
            <a:endParaRPr lang="en-US" altLang="ja-JP" sz="1100" dirty="0" smtClean="0">
              <a:solidFill>
                <a:sysClr val="windowText" lastClr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98" name="正方形/長方形 97"/>
          <p:cNvSpPr/>
          <p:nvPr/>
        </p:nvSpPr>
        <p:spPr>
          <a:xfrm>
            <a:off x="393078" y="8926717"/>
            <a:ext cx="6948321" cy="6989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ts val="1600"/>
              </a:lnSpc>
              <a:buFont typeface="Wingdings" panose="05000000000000000000" pitchFamily="2" charset="2"/>
              <a:buChar char="l"/>
            </a:pPr>
            <a:r>
              <a:rPr lang="en-US" altLang="ja-JP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《</a:t>
            </a:r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ご注意を</a:t>
            </a:r>
            <a:r>
              <a:rPr lang="en-US" altLang="ja-JP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》</a:t>
            </a:r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コンサルタント等と</a:t>
            </a: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称し、本来受給要件を満たさないにも関わらず、受給可能であるとして申請を勧誘する</a:t>
            </a:r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者の存在が</a:t>
            </a: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報告されています。「他の者が全ての書類を整えた（言いなりに申請</a:t>
            </a:r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しただけ）</a:t>
            </a: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」としても、</a:t>
            </a:r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不正の</a:t>
            </a: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対象は事業主と</a:t>
            </a:r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なる場合がありますので</a:t>
            </a: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、ご注意ください。</a:t>
            </a:r>
          </a:p>
        </p:txBody>
      </p:sp>
      <p:sp>
        <p:nvSpPr>
          <p:cNvPr id="99" name="正方形/長方形 98"/>
          <p:cNvSpPr/>
          <p:nvPr/>
        </p:nvSpPr>
        <p:spPr>
          <a:xfrm>
            <a:off x="392774" y="9569340"/>
            <a:ext cx="6910769" cy="4937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ts val="1600"/>
              </a:lnSpc>
              <a:spcAft>
                <a:spcPts val="0"/>
              </a:spcAft>
              <a:buFont typeface="Wingdings" panose="05000000000000000000" pitchFamily="2" charset="2"/>
              <a:buChar char="l"/>
            </a:pPr>
            <a:r>
              <a:rPr lang="en-US" altLang="ja-JP" sz="1100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《</a:t>
            </a:r>
            <a:r>
              <a:rPr lang="ja-JP" altLang="en-US" sz="1100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申請書類の保管を</a:t>
            </a:r>
            <a:r>
              <a:rPr lang="en-US" altLang="ja-JP" sz="1100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》</a:t>
            </a:r>
            <a:r>
              <a:rPr lang="ja-JP" altLang="en-US" sz="1100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　</a:t>
            </a:r>
            <a:r>
              <a:rPr lang="ja-JP" altLang="ja-JP" sz="1100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雇用</a:t>
            </a:r>
            <a:r>
              <a:rPr lang="ja-JP" altLang="ja-JP" sz="110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調整</a:t>
            </a:r>
            <a:r>
              <a:rPr lang="ja-JP" altLang="ja-JP" sz="1100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助成金</a:t>
            </a:r>
            <a:r>
              <a:rPr lang="ja-JP" altLang="en-US" sz="1100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等</a:t>
            </a:r>
            <a:r>
              <a:rPr lang="ja-JP" altLang="ja-JP" sz="1100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を</a:t>
            </a:r>
            <a:r>
              <a:rPr lang="ja-JP" altLang="ja-JP" sz="110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申請した事業主</a:t>
            </a:r>
            <a:r>
              <a:rPr lang="ja-JP" altLang="ja-JP" sz="1100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は、</a:t>
            </a:r>
            <a:r>
              <a:rPr lang="ja-JP" altLang="en-US" sz="1100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提出又は提示した書類の写し等</a:t>
            </a:r>
            <a:r>
              <a:rPr lang="ja-JP" altLang="ja-JP" sz="1100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について、</a:t>
            </a:r>
            <a:r>
              <a:rPr lang="ja-JP" altLang="en-US" sz="1100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支給決定日</a:t>
            </a:r>
            <a:r>
              <a:rPr lang="ja-JP" altLang="ja-JP" sz="1100" kern="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から</a:t>
            </a:r>
            <a:r>
              <a:rPr lang="ja-JP" altLang="ja-JP" sz="1100" kern="1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起算して５年間保存する必要があります。</a:t>
            </a:r>
            <a:endParaRPr lang="ja-JP" altLang="ja-JP" sz="1100" kern="100" dirty="0">
              <a:effectLst/>
              <a:latin typeface="メイリオ" panose="020B0604030504040204" pitchFamily="50" charset="-128"/>
              <a:ea typeface="メイリオ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100" name="正方形/長方形 99"/>
          <p:cNvSpPr/>
          <p:nvPr/>
        </p:nvSpPr>
        <p:spPr>
          <a:xfrm>
            <a:off x="2184310" y="5855623"/>
            <a:ext cx="4439267" cy="4603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400"/>
              </a:lnSpc>
            </a:pPr>
            <a:r>
              <a:rPr lang="en-US" altLang="ja-JP" sz="1100" b="1" spc="-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lang="ja-JP" altLang="en-US" sz="1100" b="1" spc="-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実際に支給を受けていなくても、受けようとする行為</a:t>
            </a:r>
            <a:endParaRPr lang="en-US" altLang="ja-JP" sz="1100" b="1" spc="-1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ts val="1400"/>
              </a:lnSpc>
            </a:pPr>
            <a:r>
              <a:rPr lang="ja-JP" altLang="en-US" sz="1100" b="1" spc="-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は不正と見なされます。</a:t>
            </a:r>
            <a:endParaRPr lang="ja-JP" altLang="en-US" sz="1100" b="1" spc="-1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1" name="正方形/長方形 100"/>
          <p:cNvSpPr/>
          <p:nvPr/>
        </p:nvSpPr>
        <p:spPr>
          <a:xfrm>
            <a:off x="2960545" y="7979738"/>
            <a:ext cx="4439267" cy="2808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400"/>
              </a:lnSpc>
            </a:pPr>
            <a:r>
              <a:rPr lang="en-US" altLang="ja-JP" sz="1100" b="1" spc="-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lang="ja-JP" altLang="en-US" sz="1100" b="1" spc="-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制度を正しく活用頂くためのアクションやヒントです。</a:t>
            </a:r>
            <a:endParaRPr lang="ja-JP" altLang="en-US" sz="1100" b="1" spc="-1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2" name="正方形/長方形 101"/>
          <p:cNvSpPr/>
          <p:nvPr/>
        </p:nvSpPr>
        <p:spPr>
          <a:xfrm>
            <a:off x="373999" y="6327123"/>
            <a:ext cx="6948321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ts val="1500"/>
              </a:lnSpc>
              <a:buFont typeface="Wingdings" panose="05000000000000000000" pitchFamily="2" charset="2"/>
              <a:buChar char="l"/>
            </a:pP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実際には出勤（テレワーク含む）しているにも関わらず休業したものとして休業日数や休業時間を“水増し”して</a:t>
            </a:r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申請</a:t>
            </a:r>
            <a:endParaRPr lang="ja-JP" altLang="en-US" sz="11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9" name="正方形/長方形 108"/>
          <p:cNvSpPr/>
          <p:nvPr/>
        </p:nvSpPr>
        <p:spPr>
          <a:xfrm>
            <a:off x="367854" y="6767434"/>
            <a:ext cx="6198827" cy="4937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ts val="1600"/>
              </a:lnSpc>
              <a:buFont typeface="Wingdings" panose="05000000000000000000" pitchFamily="2" charset="2"/>
              <a:buChar char="l"/>
            </a:pPr>
            <a:r>
              <a:rPr lang="ja-JP" altLang="en-US" sz="1100" spc="-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出勤日にタイムカードを打刻しないよう従業員に指示する等により法定帳簿（出勤簿、賃金台帳な　</a:t>
            </a:r>
          </a:p>
          <a:p>
            <a:pPr>
              <a:lnSpc>
                <a:spcPts val="1600"/>
              </a:lnSpc>
            </a:pPr>
            <a:endParaRPr lang="ja-JP" altLang="en-US" sz="1100" spc="-1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10" name="正方形/長方形 109"/>
          <p:cNvSpPr/>
          <p:nvPr/>
        </p:nvSpPr>
        <p:spPr>
          <a:xfrm>
            <a:off x="376073" y="7037853"/>
            <a:ext cx="6198827" cy="4937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ts val="1600"/>
              </a:lnSpc>
              <a:buFont typeface="Wingdings" panose="05000000000000000000" pitchFamily="2" charset="2"/>
              <a:buChar char="l"/>
            </a:pPr>
            <a:r>
              <a:rPr lang="ja-JP" altLang="en-US" sz="1100" spc="-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退職した従業員を現在も雇用しているように装う、あるいは　架空の人物を雇用しているよう装い、休業したものとして申請</a:t>
            </a:r>
          </a:p>
        </p:txBody>
      </p:sp>
      <p:sp>
        <p:nvSpPr>
          <p:cNvPr id="113" name="正方形/長方形 112"/>
          <p:cNvSpPr/>
          <p:nvPr/>
        </p:nvSpPr>
        <p:spPr>
          <a:xfrm>
            <a:off x="376072" y="7481674"/>
            <a:ext cx="6198827" cy="288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ts val="1600"/>
              </a:lnSpc>
              <a:buFont typeface="Wingdings" panose="05000000000000000000" pitchFamily="2" charset="2"/>
              <a:buChar char="l"/>
            </a:pPr>
            <a:r>
              <a:rPr lang="ja-JP" altLang="en-US" sz="1100" spc="-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実際には従業員に所要の休業手当を支払っていないが、支払ったことを装い申請</a:t>
            </a:r>
          </a:p>
        </p:txBody>
      </p:sp>
      <p:sp>
        <p:nvSpPr>
          <p:cNvPr id="114" name="テキスト ボックス 113"/>
          <p:cNvSpPr txBox="1">
            <a:spLocks noChangeArrowheads="1"/>
          </p:cNvSpPr>
          <p:nvPr/>
        </p:nvSpPr>
        <p:spPr bwMode="auto">
          <a:xfrm>
            <a:off x="400605" y="3578229"/>
            <a:ext cx="2584904" cy="41170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xtLst/>
        </p:spPr>
        <p:txBody>
          <a:bodyPr wrap="square" lIns="72000" tIns="108000" rIns="3600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just">
              <a:lnSpc>
                <a:spcPts val="2000"/>
              </a:lnSpc>
              <a:spcBef>
                <a:spcPct val="0"/>
              </a:spcBef>
              <a:buNone/>
            </a:pPr>
            <a:r>
              <a:rPr lang="ja-JP" altLang="en-US" sz="1600" b="1" spc="-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不正受給が判明した場合</a:t>
            </a:r>
            <a:endParaRPr lang="en-US" altLang="ja-JP" sz="1600" b="1" spc="-1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9775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2DA299AC048A4B8EA9C1D19079C1A3220070D84E86FA6E174AA6C3DB7D8B36C132" ma:contentTypeVersion="11" ma:contentTypeDescription="" ma:contentTypeScope="" ma:versionID="6d390a0b17a7e180c614eddaa1ced1f1">
  <xsd:schema xmlns:xsd="http://www.w3.org/2001/XMLSchema" xmlns:p="http://schemas.microsoft.com/office/2006/metadata/properties" xmlns:ns2="8B97BE19-CDDD-400E-817A-CFDD13F7EC12" xmlns:ns3="b3df0479-caa8-474f-bf69-b9eb84e45b40" targetNamespace="http://schemas.microsoft.com/office/2006/metadata/properties" ma:root="true" ma:fieldsID="9cb97ca9e0f3e87cd27828fe00da76a0" ns2:_="" ns3:_="">
    <xsd:import namespace="8B97BE19-CDDD-400E-817A-CFDD13F7EC12"/>
    <xsd:import namespace="b3df0479-caa8-474f-bf69-b9eb84e45b40"/>
    <xsd:element name="properties">
      <xsd:complexType>
        <xsd:sequence>
          <xsd:element name="documentManagement">
            <xsd:complexType>
              <xsd:all>
                <xsd:element ref="ns2:ClassLarge" minOccurs="0"/>
                <xsd:element ref="ns2:ClassMedium" minOccurs="0"/>
                <xsd:element ref="ns2:ClassSmall" minOccurs="0"/>
                <xsd:element ref="ns2:GyoseiFile" minOccurs="0"/>
                <xsd:element ref="ns2:CreatedBy" minOccurs="0"/>
                <xsd:element ref="ns2:PreservationPeriod" minOccurs="0"/>
                <xsd:element ref="ns2:PreservationPeriodExpire" minOccurs="0"/>
                <xsd:element ref="ns2:CreatedDate" minOccurs="0"/>
                <xsd:element ref="ns2:FixationStatus" minOccurs="0"/>
                <xsd:element ref="ns2:EditorWithSpace" minOccurs="0"/>
                <xsd:element ref="ns3:DaibunruiID" minOccurs="0"/>
                <xsd:element ref="ns3:ChuubunruiID" minOccurs="0"/>
                <xsd:element ref="ns3:SyoubunruiID" minOccurs="0"/>
                <xsd:element ref="ns3:GyouseibunsyoID" minOccurs="0"/>
                <xsd:element ref="ns3:Renkei" minOccurs="0"/>
                <xsd:element ref="ns3:Flag01" minOccurs="0"/>
                <xsd:element ref="ns3:Yobi01" minOccurs="0"/>
                <xsd:element ref="ns3:Yobi02" minOccurs="0"/>
                <xsd:element ref="ns3:Yobi03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8B97BE19-CDDD-400E-817A-CFDD13F7EC12" elementFormDefault="qualified">
    <xsd:import namespace="http://schemas.microsoft.com/office/2006/documentManagement/types"/>
    <xsd:element name="ClassLarge" ma:index="8" nillable="true" ma:displayName="大分類" ma:hidden="true" ma:internalName="ClassLarge" ma:readOnly="true">
      <xsd:simpleType>
        <xsd:restriction base="dms:Unknown"/>
      </xsd:simpleType>
    </xsd:element>
    <xsd:element name="ClassMedium" ma:index="9" nillable="true" ma:displayName="中分類" ma:hidden="true" ma:internalName="ClassMedium" ma:readOnly="true">
      <xsd:simpleType>
        <xsd:restriction base="dms:Unknown"/>
      </xsd:simpleType>
    </xsd:element>
    <xsd:element name="ClassSmall" ma:index="10" nillable="true" ma:displayName="小分類" ma:hidden="true" ma:internalName="ClassSmall" ma:readOnly="true">
      <xsd:simpleType>
        <xsd:restriction base="dms:Unknown"/>
      </xsd:simpleType>
    </xsd:element>
    <xsd:element name="GyoseiFile" ma:index="11" nillable="true" ma:displayName="行政文書ファイル名" ma:hidden="true" ma:internalName="GyoseiFile" ma:readOnly="true">
      <xsd:simpleType>
        <xsd:restriction base="dms:Unknown"/>
      </xsd:simpleType>
    </xsd:element>
    <xsd:element name="CreatedBy" ma:index="12" nillable="true" ma:displayName="作成課/係・作成者" ma:hidden="true" ma:internalName="CreatedBy" ma:readOnly="true">
      <xsd:simpleType>
        <xsd:restriction base="dms:Unknown"/>
      </xsd:simpleType>
    </xsd:element>
    <xsd:element name="PreservationPeriod" ma:index="13" nillable="true" ma:displayName="保存期間" ma:hidden="true" ma:internalName="PreservationPeriod" ma:readOnly="true">
      <xsd:simpleType>
        <xsd:restriction base="dms:Unknown"/>
      </xsd:simpleType>
    </xsd:element>
    <xsd:element name="PreservationPeriodExpire" ma:index="14" nillable="true" ma:displayName="保存期間満了時期" ma:format="DateOnly" ma:hidden="true" ma:internalName="PreservationPeriodExpire" ma:readOnly="true">
      <xsd:simpleType>
        <xsd:restriction base="dms:Unknown"/>
      </xsd:simpleType>
    </xsd:element>
    <xsd:element name="CreatedDate" ma:index="15" nillable="true" ma:displayName="作成年月日" ma:hidden="true" ma:internalName="CreatedDate" ma:readOnly="true">
      <xsd:simpleType>
        <xsd:restriction base="dms:Unknown"/>
      </xsd:simpleType>
    </xsd:element>
    <xsd:element name="FixationStatus" ma:index="16" nillable="true" ma:displayName="確定状況" ma:hidden="true" ma:internalName="FixationStatus" ma:readOnly="true">
      <xsd:simpleType>
        <xsd:restriction base="dms:Unknown"/>
      </xsd:simpleType>
    </xsd:element>
    <xsd:element name="EditorWithSpace" ma:index="18" nillable="true" ma:displayName="更新者　　　　　　" ma:hidden="true" ma:internalName="EditorWithSpace" ma:readOnly="tru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dms="http://schemas.microsoft.com/office/2006/documentManagement/types" targetNamespace="b3df0479-caa8-474f-bf69-b9eb84e45b40" elementFormDefault="qualified">
    <xsd:import namespace="http://schemas.microsoft.com/office/2006/documentManagement/types"/>
    <xsd:element name="DaibunruiID" ma:index="19" nillable="true" ma:displayName="大分類ID" ma:description="" ma:hidden="true" ma:internalName="DaibunruiID" ma:readOnly="true">
      <xsd:simpleType>
        <xsd:restriction base="dms:Text"/>
      </xsd:simpleType>
    </xsd:element>
    <xsd:element name="ChuubunruiID" ma:index="20" nillable="true" ma:displayName="中分類ID" ma:description="" ma:hidden="true" ma:internalName="ChuubunruiID" ma:readOnly="true">
      <xsd:simpleType>
        <xsd:restriction base="dms:Text"/>
      </xsd:simpleType>
    </xsd:element>
    <xsd:element name="SyoubunruiID" ma:index="21" nillable="true" ma:displayName="小分類ID" ma:description="" ma:hidden="true" ma:internalName="SyoubunruiID" ma:readOnly="true">
      <xsd:simpleType>
        <xsd:restriction base="dms:Text"/>
      </xsd:simpleType>
    </xsd:element>
    <xsd:element name="GyouseibunsyoID" ma:index="22" nillable="true" ma:displayName="行政文書ファイル名ID" ma:description="" ma:hidden="true" ma:internalName="GyouseibunsyoID" ma:readOnly="true">
      <xsd:simpleType>
        <xsd:restriction base="dms:Text"/>
      </xsd:simpleType>
    </xsd:element>
    <xsd:element name="Renkei" ma:index="23" nillable="true" ma:displayName="行政文書連携フラグ" ma:description="" ma:hidden="true" ma:internalName="Renkei" ma:readOnly="true">
      <xsd:simpleType>
        <xsd:restriction base="dms:Text"/>
      </xsd:simpleType>
    </xsd:element>
    <xsd:element name="Flag01" ma:index="24" nillable="true" ma:displayName="予備フラグ" ma:description="" ma:hidden="true" ma:internalName="Flag01" ma:readOnly="true">
      <xsd:simpleType>
        <xsd:restriction base="dms:Text"/>
      </xsd:simpleType>
    </xsd:element>
    <xsd:element name="Yobi01" ma:index="25" nillable="true" ma:displayName="予備列01" ma:description="" ma:hidden="true" ma:internalName="Yobi01" ma:readOnly="true">
      <xsd:simpleType>
        <xsd:restriction base="dms:Text"/>
      </xsd:simpleType>
    </xsd:element>
    <xsd:element name="Yobi02" ma:index="26" nillable="true" ma:displayName="予備列02" ma:description="" ma:hidden="true" ma:internalName="Yobi02" ma:readOnly="true">
      <xsd:simpleType>
        <xsd:restriction base="dms:Text"/>
      </xsd:simpleType>
    </xsd:element>
    <xsd:element name="Yobi03" ma:index="27" nillable="true" ma:displayName="予備列03" ma:description="" ma:hidden="true" ma:internalName="Yobi03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 ma:readOnly="true"/>
        <xsd:element ref="dc:title" minOccurs="0" maxOccurs="1" ma:index="17" ma:displayName="タイトル" ma:readOnly="tru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5342163-F407-4450-B927-58D035859EEC}">
  <ds:schemaRefs>
    <ds:schemaRef ds:uri="http://schemas.microsoft.com/office/2006/metadata/properties"/>
    <ds:schemaRef ds:uri="http://purl.org/dc/dcmitype/"/>
    <ds:schemaRef ds:uri="http://schemas.openxmlformats.org/package/2006/metadata/core-properties"/>
    <ds:schemaRef ds:uri="http://purl.org/dc/elements/1.1/"/>
    <ds:schemaRef ds:uri="8B97BE19-CDDD-400E-817A-CFDD13F7EC12"/>
    <ds:schemaRef ds:uri="http://www.w3.org/XML/1998/namespace"/>
    <ds:schemaRef ds:uri="b3df0479-caa8-474f-bf69-b9eb84e45b40"/>
    <ds:schemaRef ds:uri="http://schemas.microsoft.com/office/2006/documentManagement/types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B6AE0204-C23F-4A48-B684-FA21CD10A89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B97BE19-CDDD-400E-817A-CFDD13F7EC12"/>
    <ds:schemaRef ds:uri="b3df0479-caa8-474f-bf69-b9eb84e45b40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4D6564BC-F47B-4021-A2BF-23573E79595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15514</TotalTime>
  <Words>653</Words>
  <Application>Microsoft Office PowerPoint</Application>
  <PresentationFormat>ユーザー設定</PresentationFormat>
  <Paragraphs>37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HG丸ｺﾞｼｯｸM-PRO</vt:lpstr>
      <vt:lpstr>ＭＳ Ｐゴシック</vt:lpstr>
      <vt:lpstr>メイリオ</vt:lpstr>
      <vt:lpstr>Arial</vt:lpstr>
      <vt:lpstr>Calibri</vt:lpstr>
      <vt:lpstr>Times New Roman</vt:lpstr>
      <vt:lpstr>Wingdings</vt:lpstr>
      <vt:lpstr>Office ​​テーマ</vt:lpstr>
      <vt:lpstr>PowerPoint プレゼンテーション</vt:lpstr>
    </vt:vector>
  </TitlesOfParts>
  <Company>厚生労働省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厚生労働省ネットワークシステム</dc:creator>
  <cp:lastModifiedBy>前田亮</cp:lastModifiedBy>
  <cp:revision>830</cp:revision>
  <cp:lastPrinted>2021-12-13T04:30:55Z</cp:lastPrinted>
  <dcterms:created xsi:type="dcterms:W3CDTF">2011-04-19T02:59:06Z</dcterms:created>
  <dcterms:modified xsi:type="dcterms:W3CDTF">2021-12-13T04:30:58Z</dcterms:modified>
</cp:coreProperties>
</file>