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FFFF99"/>
    <a:srgbClr val="00A84C"/>
    <a:srgbClr val="66FF66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2190" y="-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44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8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89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2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7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54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65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8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26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1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DC384-34AA-41BB-95A0-6D7E1C293ED0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95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emf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s://jsite.mhlw.go.jp/nagano-roudoukyoku/" TargetMode="Externa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emf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jsite.mhlw.go.jp/nagano-roudoukyoku/" TargetMode="External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394" y="1066706"/>
            <a:ext cx="2403521" cy="338402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685011" y="72423"/>
            <a:ext cx="367747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長野県最低賃金</a:t>
            </a:r>
          </a:p>
        </p:txBody>
      </p:sp>
      <p:sp>
        <p:nvSpPr>
          <p:cNvPr id="16" name="楕円 15"/>
          <p:cNvSpPr/>
          <p:nvPr/>
        </p:nvSpPr>
        <p:spPr>
          <a:xfrm>
            <a:off x="1050327" y="531091"/>
            <a:ext cx="1637733" cy="600502"/>
          </a:xfrm>
          <a:prstGeom prst="ellipse">
            <a:avLst/>
          </a:prstGeom>
          <a:solidFill>
            <a:srgbClr val="009A46"/>
          </a:solidFill>
          <a:ln>
            <a:solidFill>
              <a:srgbClr val="00A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時間額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746045" y="4394458"/>
            <a:ext cx="6137860" cy="490743"/>
            <a:chOff x="964410" y="10069625"/>
            <a:chExt cx="6137860" cy="490743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964410" y="10123677"/>
              <a:ext cx="1842864" cy="369332"/>
              <a:chOff x="2735870" y="10148691"/>
              <a:chExt cx="1842864" cy="369332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3045993" y="10148691"/>
                <a:ext cx="15327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長野労働局  </a:t>
                </a:r>
              </a:p>
            </p:txBody>
          </p:sp>
          <p:pic>
            <p:nvPicPr>
              <p:cNvPr id="39" name="図 3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735870" y="10153125"/>
                <a:ext cx="320413" cy="360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5" name="正方形/長方形 24"/>
            <p:cNvSpPr/>
            <p:nvPr/>
          </p:nvSpPr>
          <p:spPr>
            <a:xfrm>
              <a:off x="2505955" y="10107698"/>
              <a:ext cx="41135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600" dirty="0">
                  <a:hlinkClick r:id="rId4"/>
                </a:rPr>
                <a:t>https://jsite.mhlw.go.jp/nagano-roudoukyoku/</a:t>
              </a:r>
              <a:r>
                <a:rPr lang="en-US" altLang="ja-JP" sz="1600" dirty="0"/>
                <a:t> </a:t>
              </a:r>
              <a:endParaRPr lang="ja-JP" altLang="en-US" sz="1600" dirty="0"/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19529" y="10069625"/>
              <a:ext cx="482741" cy="490743"/>
            </a:xfrm>
            <a:prstGeom prst="rect">
              <a:avLst/>
            </a:prstGeom>
          </p:spPr>
        </p:pic>
      </p:grpSp>
      <p:sp>
        <p:nvSpPr>
          <p:cNvPr id="19" name="テキスト ボックス 18"/>
          <p:cNvSpPr txBox="1"/>
          <p:nvPr/>
        </p:nvSpPr>
        <p:spPr>
          <a:xfrm>
            <a:off x="1035565" y="6194804"/>
            <a:ext cx="583852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賃金、最低賃金に関するお問い合わせ先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　　最寄りの労働基準監督署　又は、長野労働局労働基準部賃金室</a:t>
            </a:r>
            <a:endParaRPr kumimoji="1" lang="en-US" altLang="ja-JP" sz="1400" dirty="0"/>
          </a:p>
          <a:p>
            <a:r>
              <a:rPr kumimoji="1" lang="ja-JP" altLang="en-US" sz="1400" dirty="0"/>
              <a:t>　　　　　　　　　　　　　　　　　　　　　　　（☎</a:t>
            </a:r>
            <a:r>
              <a:rPr kumimoji="1" lang="en-US" altLang="ja-JP" sz="1400" dirty="0"/>
              <a:t>026-223-0555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支援策（助成金）に関するお問い合わせ先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　　業務改善助成金　長野労働局雇用環境・均等室（☎</a:t>
            </a:r>
            <a:r>
              <a:rPr kumimoji="1" lang="en-US" altLang="ja-JP" sz="1400" dirty="0"/>
              <a:t>026-223-0560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r>
              <a:rPr kumimoji="1" lang="ja-JP" altLang="en-US" sz="1400" dirty="0"/>
              <a:t>　　ｷｬﾘｱｱｯﾌﾟ助成金　長野労働局　職業対策課　    （☎</a:t>
            </a:r>
            <a:r>
              <a:rPr kumimoji="1" lang="en-US" altLang="ja-JP" sz="1400" dirty="0"/>
              <a:t>026-226-0866</a:t>
            </a:r>
            <a:r>
              <a:rPr kumimoji="1" lang="ja-JP" altLang="en-US" sz="1400" dirty="0"/>
              <a:t>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59F45D5-277D-3A14-14CE-820868C9F2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186" y="-172820"/>
            <a:ext cx="6578154" cy="395055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DAFDA33-71DD-7C6F-BC0C-6A23F075B2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60931" y="1621004"/>
            <a:ext cx="1627773" cy="155461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9C2F4D5-0C2A-0137-00AC-981886A7A9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6923" y="3391138"/>
            <a:ext cx="5352752" cy="104860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443229A-AC66-BE39-7DD7-B14196DF09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88280" y="2593919"/>
            <a:ext cx="2798307" cy="48053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3F47AC3-B3D5-1749-9523-C6ADDB249F1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46852" y="2921256"/>
            <a:ext cx="4804064" cy="64623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60BE635-75F2-1499-9106-1051105B4F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691" y="3936156"/>
            <a:ext cx="798645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3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13" y="555452"/>
            <a:ext cx="2403521" cy="338402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990374" y="423137"/>
            <a:ext cx="367747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長野県最低賃金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29467" y="2830863"/>
            <a:ext cx="332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（改正前　時間額９０８円）</a:t>
            </a:r>
          </a:p>
        </p:txBody>
      </p:sp>
      <p:sp>
        <p:nvSpPr>
          <p:cNvPr id="16" name="楕円 15"/>
          <p:cNvSpPr/>
          <p:nvPr/>
        </p:nvSpPr>
        <p:spPr>
          <a:xfrm>
            <a:off x="5124340" y="464247"/>
            <a:ext cx="1637733" cy="600502"/>
          </a:xfrm>
          <a:prstGeom prst="ellipse">
            <a:avLst/>
          </a:prstGeom>
          <a:solidFill>
            <a:srgbClr val="33CC33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時間額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792564" y="3778444"/>
            <a:ext cx="6472198" cy="531595"/>
            <a:chOff x="964410" y="9961414"/>
            <a:chExt cx="6098861" cy="531595"/>
          </a:xfrm>
        </p:grpSpPr>
        <p:grpSp>
          <p:nvGrpSpPr>
            <p:cNvPr id="18" name="グループ化 17"/>
            <p:cNvGrpSpPr/>
            <p:nvPr/>
          </p:nvGrpSpPr>
          <p:grpSpPr>
            <a:xfrm>
              <a:off x="964410" y="10123677"/>
              <a:ext cx="1842864" cy="369332"/>
              <a:chOff x="2735870" y="10148691"/>
              <a:chExt cx="1842864" cy="369332"/>
            </a:xfrm>
          </p:grpSpPr>
          <p:sp>
            <p:nvSpPr>
              <p:cNvPr id="22" name="テキスト ボックス 21"/>
              <p:cNvSpPr txBox="1"/>
              <p:nvPr/>
            </p:nvSpPr>
            <p:spPr>
              <a:xfrm>
                <a:off x="3045993" y="10148691"/>
                <a:ext cx="15327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長野労働局  </a:t>
                </a:r>
              </a:p>
            </p:txBody>
          </p:sp>
          <p:pic>
            <p:nvPicPr>
              <p:cNvPr id="23" name="図 2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735870" y="10153125"/>
                <a:ext cx="320413" cy="360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9" name="正方形/長方形 18"/>
            <p:cNvSpPr/>
            <p:nvPr/>
          </p:nvSpPr>
          <p:spPr>
            <a:xfrm>
              <a:off x="2708327" y="10043415"/>
              <a:ext cx="41135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600" dirty="0">
                  <a:hlinkClick r:id="rId4"/>
                </a:rPr>
                <a:t>https://jsite.mhlw.go.jp/nagano-roudoukyoku/</a:t>
              </a:r>
              <a:r>
                <a:rPr lang="en-US" altLang="ja-JP" sz="1600" dirty="0"/>
                <a:t> </a:t>
              </a:r>
              <a:endParaRPr lang="ja-JP" altLang="en-US" sz="1600" dirty="0"/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80530" y="9961414"/>
              <a:ext cx="482741" cy="466981"/>
            </a:xfrm>
            <a:prstGeom prst="rect">
              <a:avLst/>
            </a:prstGeom>
          </p:spPr>
        </p:pic>
      </p:grpSp>
      <p:sp>
        <p:nvSpPr>
          <p:cNvPr id="25" name="テキスト ボックス 24"/>
          <p:cNvSpPr txBox="1"/>
          <p:nvPr/>
        </p:nvSpPr>
        <p:spPr>
          <a:xfrm>
            <a:off x="1132591" y="5867257"/>
            <a:ext cx="583852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賃金、最低賃金に関するお問い合わせ先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　　最寄りの労働基準監督署　又は、長野労働局労働基準部賃金室</a:t>
            </a:r>
            <a:endParaRPr kumimoji="1" lang="en-US" altLang="ja-JP" sz="1400" dirty="0"/>
          </a:p>
          <a:p>
            <a:r>
              <a:rPr kumimoji="1" lang="ja-JP" altLang="en-US" sz="1400" dirty="0"/>
              <a:t>　　　　　　　　　　　　　　　　　　　　　　　（☎</a:t>
            </a:r>
            <a:r>
              <a:rPr kumimoji="1" lang="en-US" altLang="ja-JP" sz="1400" dirty="0"/>
              <a:t>026-223-0555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支援策（助成金）に関するお問い合わせ先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　　業務改善助成金　長野労働局雇用環境・均等室（☎</a:t>
            </a:r>
            <a:r>
              <a:rPr kumimoji="1" lang="en-US" altLang="ja-JP" sz="1400" dirty="0"/>
              <a:t>026-223-0560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r>
              <a:rPr kumimoji="1" lang="ja-JP" altLang="en-US" sz="1400" dirty="0"/>
              <a:t>　　ｷｬﾘｱｱｯﾌﾟ助成金　長野労働局　職業対策課    　（☎</a:t>
            </a:r>
            <a:r>
              <a:rPr kumimoji="1" lang="en-US" altLang="ja-JP" sz="1400" dirty="0"/>
              <a:t>026-226-0866</a:t>
            </a:r>
            <a:r>
              <a:rPr kumimoji="1" lang="ja-JP" altLang="en-US" sz="1400" dirty="0"/>
              <a:t>）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8567080-5704-B023-5652-531A7B55FB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4291" y="181337"/>
            <a:ext cx="6578154" cy="395055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349B304C-FB90-86B3-1BAF-7F75FAE4D5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4531" y="2222528"/>
            <a:ext cx="1627773" cy="155461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7CDB7E1-A5D1-EE68-090B-65AC8E2567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4552" y="3218700"/>
            <a:ext cx="4804064" cy="64623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E69478E-D6C7-0C9C-50A3-A8F4D2C87D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48276" y="2840098"/>
            <a:ext cx="823031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4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720176" y="3200292"/>
            <a:ext cx="23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長野県最低賃金のお知らせ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0661" y="3498538"/>
            <a:ext cx="6273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長野県内の事業場で働く全ての労働者に適用される「長野県最低賃金」が、令和５年１０月１日から時間額９４８円に改正されます。この機会に、ご確認ください。</a:t>
            </a:r>
            <a:endParaRPr kumimoji="1" lang="en-US" altLang="ja-JP" sz="1200" dirty="0"/>
          </a:p>
          <a:p>
            <a:r>
              <a:rPr kumimoji="1" lang="ja-JP" altLang="en-US" sz="1200" dirty="0"/>
              <a:t>　なお、対象となる賃金は、通常の労働時間・労働日に対応する賃金で、臨時に支払われる賃金、精皆勤手当、通勤手当及び家族手当などは含まれません。</a:t>
            </a:r>
            <a:endParaRPr kumimoji="1" lang="en-US" altLang="ja-JP" sz="1200" dirty="0"/>
          </a:p>
          <a:p>
            <a:r>
              <a:rPr kumimoji="1" lang="ja-JP" altLang="en-US" sz="1200" dirty="0"/>
              <a:t>　また、中小企業・小規模事業者等に対する賃金の引き上げの環境整備、雇用の維持を図るための支援策を実施しています。ご活用ください。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37916" y="404120"/>
            <a:ext cx="339348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最低賃金周知広報用例文</a:t>
            </a:r>
            <a:r>
              <a:rPr kumimoji="1" lang="ja-JP" altLang="en-US" sz="2000"/>
              <a:t>（横書き版 ３</a:t>
            </a:r>
            <a:r>
              <a:rPr kumimoji="1" lang="ja-JP" altLang="en-US" sz="2000" dirty="0"/>
              <a:t>種類）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0175" y="1218896"/>
            <a:ext cx="3076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○広報誌等にご掲載願います。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2781" y="1559226"/>
            <a:ext cx="6028965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○ご希望がございましたら、本例文のデータを提供いたしますので、</a:t>
            </a:r>
            <a:endParaRPr kumimoji="1" lang="en-US" altLang="ja-JP" sz="1400" dirty="0"/>
          </a:p>
          <a:p>
            <a:r>
              <a:rPr kumimoji="1" lang="ja-JP" altLang="en-US" sz="1400" dirty="0"/>
              <a:t>　ご連絡ください。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pPr>
              <a:lnSpc>
                <a:spcPts val="1400"/>
              </a:lnSpc>
            </a:pPr>
            <a:r>
              <a:rPr kumimoji="1" lang="ja-JP" altLang="en-US" sz="1400" dirty="0"/>
              <a:t>　</a:t>
            </a:r>
            <a:r>
              <a:rPr kumimoji="1" lang="en-US" altLang="ja-JP" sz="1400" dirty="0"/>
              <a:t>【 </a:t>
            </a:r>
            <a:r>
              <a:rPr kumimoji="1" lang="ja-JP" altLang="en-US" sz="1400" dirty="0"/>
              <a:t>長野労働局 賃金室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　</a:t>
            </a:r>
            <a:r>
              <a:rPr kumimoji="1" lang="en-US" altLang="ja-JP" sz="1400" dirty="0"/>
              <a:t>TEL</a:t>
            </a:r>
            <a:r>
              <a:rPr kumimoji="1" lang="ja-JP" altLang="en-US" sz="1400" dirty="0"/>
              <a:t>　</a:t>
            </a:r>
            <a:r>
              <a:rPr kumimoji="1" lang="en-US" altLang="ja-JP" sz="1400" dirty="0"/>
              <a:t>026-223-0555</a:t>
            </a:r>
          </a:p>
          <a:p>
            <a:pPr>
              <a:lnSpc>
                <a:spcPts val="1400"/>
              </a:lnSpc>
            </a:pPr>
            <a:r>
              <a:rPr kumimoji="1" lang="ja-JP" altLang="en-US" sz="1400" dirty="0"/>
              <a:t>　　　　　　　　　　　</a:t>
            </a:r>
            <a:r>
              <a:rPr kumimoji="1" lang="en-US" altLang="ja-JP" sz="1400" dirty="0"/>
              <a:t>E-mail</a:t>
            </a:r>
            <a:r>
              <a:rPr kumimoji="1" lang="ja-JP" altLang="en-US" sz="1400" dirty="0"/>
              <a:t>： </a:t>
            </a:r>
            <a:r>
              <a:rPr kumimoji="1" lang="en-US" altLang="ja-JP" sz="1400" dirty="0"/>
              <a:t>chinginshitsu-naganokyoku☆mhlw.go.jp</a:t>
            </a:r>
          </a:p>
          <a:p>
            <a:pPr>
              <a:lnSpc>
                <a:spcPts val="1400"/>
              </a:lnSpc>
            </a:pPr>
            <a:r>
              <a:rPr kumimoji="1" lang="ja-JP" altLang="en-US" sz="1100" dirty="0"/>
              <a:t>　　　　　　　　　　　　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迷惑メール防止のため、メールアドレスの一部を変えています。</a:t>
            </a:r>
            <a:endParaRPr kumimoji="1" lang="en-US" altLang="ja-JP" sz="1100" dirty="0"/>
          </a:p>
          <a:p>
            <a:pPr>
              <a:lnSpc>
                <a:spcPts val="1400"/>
              </a:lnSpc>
            </a:pPr>
            <a:r>
              <a:rPr kumimoji="1" lang="ja-JP" altLang="en-US" sz="1100" dirty="0"/>
              <a:t>　　　　　　　　　　　　　「☆」を「＠」に置き換えてください。</a:t>
            </a:r>
            <a:r>
              <a:rPr kumimoji="1" lang="ja-JP" altLang="en-US" sz="1400" dirty="0"/>
              <a:t>　　　　　　　　　　　　　　　　　　　　　　　</a:t>
            </a:r>
            <a:r>
              <a:rPr kumimoji="1" lang="ja-JP" altLang="en-US" dirty="0"/>
              <a:t>　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72425" y="4657079"/>
            <a:ext cx="592446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お問い合わせ先</a:t>
            </a:r>
            <a:r>
              <a:rPr kumimoji="1" lang="en-US" altLang="ja-JP" sz="1100" dirty="0"/>
              <a:t>】</a:t>
            </a:r>
            <a:r>
              <a:rPr kumimoji="1" lang="ja-JP" altLang="en-US" sz="1100" dirty="0"/>
              <a:t>　</a:t>
            </a:r>
            <a:endParaRPr kumimoji="1" lang="en-US" altLang="ja-JP" sz="1100" dirty="0"/>
          </a:p>
          <a:p>
            <a:r>
              <a:rPr kumimoji="1" lang="ja-JP" altLang="en-US" sz="1100" dirty="0"/>
              <a:t>　「最低賃金」については、長野労働局労働基準部賃金室（☎</a:t>
            </a:r>
            <a:r>
              <a:rPr kumimoji="1" lang="en-US" altLang="ja-JP" sz="1100" dirty="0"/>
              <a:t>026-223-0555</a:t>
            </a:r>
            <a:r>
              <a:rPr kumimoji="1" lang="ja-JP" altLang="en-US" sz="1100" dirty="0"/>
              <a:t>）または最寄り</a:t>
            </a:r>
            <a:endParaRPr kumimoji="1" lang="en-US" altLang="ja-JP" sz="1100" dirty="0"/>
          </a:p>
          <a:p>
            <a:r>
              <a:rPr kumimoji="1" lang="ja-JP" altLang="en-US" sz="1100" dirty="0"/>
              <a:t>　の労働基準監督署へ</a:t>
            </a:r>
            <a:endParaRPr kumimoji="1" lang="en-US" altLang="ja-JP" sz="1100" dirty="0"/>
          </a:p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助成金に関するお問い合わせ先</a:t>
            </a:r>
            <a:r>
              <a:rPr kumimoji="1" lang="en-US" altLang="ja-JP" sz="1100" dirty="0"/>
              <a:t>】</a:t>
            </a:r>
          </a:p>
          <a:p>
            <a:r>
              <a:rPr kumimoji="1" lang="ja-JP" altLang="en-US" sz="1100" dirty="0"/>
              <a:t>　　業務改善助成金　長野労働局雇用環境・均等室（☎</a:t>
            </a:r>
            <a:r>
              <a:rPr kumimoji="1" lang="en-US" altLang="ja-JP" sz="1100" dirty="0"/>
              <a:t>026-223-0560</a:t>
            </a:r>
            <a:r>
              <a:rPr kumimoji="1" lang="ja-JP" altLang="en-US" sz="1100" dirty="0"/>
              <a:t>）</a:t>
            </a:r>
            <a:endParaRPr kumimoji="1" lang="en-US" altLang="ja-JP" sz="1100" dirty="0"/>
          </a:p>
          <a:p>
            <a:r>
              <a:rPr kumimoji="1" lang="ja-JP" altLang="en-US" sz="1100" dirty="0"/>
              <a:t>　　ｷｬﾘｱｱｯﾌﾟ助成金　長野労働局　職業対策課　（☎</a:t>
            </a:r>
            <a:r>
              <a:rPr kumimoji="1" lang="en-US" altLang="ja-JP" sz="1100" dirty="0"/>
              <a:t>026-226-0866</a:t>
            </a:r>
            <a:r>
              <a:rPr kumimoji="1" lang="ja-JP" altLang="en-US" sz="1100" dirty="0"/>
              <a:t>）</a:t>
            </a:r>
          </a:p>
          <a:p>
            <a:r>
              <a:rPr kumimoji="1" lang="ja-JP" altLang="en-US" sz="1100" dirty="0"/>
              <a:t>　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80650" y="6096649"/>
            <a:ext cx="23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長野県最低賃金のお知らせ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60328" y="6381531"/>
            <a:ext cx="6273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長野県内の事業場で働く全ての労働者に適用される「長野県最低賃金」が、令和５年１０月１日から時間額９４８円に改正されます。この機会に、ご確認ください。</a:t>
            </a:r>
            <a:endParaRPr kumimoji="1" lang="en-US" altLang="ja-JP" sz="1200" dirty="0"/>
          </a:p>
          <a:p>
            <a:r>
              <a:rPr kumimoji="1" lang="ja-JP" altLang="en-US" sz="1200" dirty="0"/>
              <a:t>　また、中小企業・小規模事業者等に対する賃金の引き上げの環境整備、雇用の維持を図るための支援策を実施しています。ご活用ください。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39406" y="7202123"/>
            <a:ext cx="5924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お問い合わせ先</a:t>
            </a:r>
            <a:r>
              <a:rPr kumimoji="1" lang="en-US" altLang="ja-JP" sz="1100" dirty="0"/>
              <a:t>】</a:t>
            </a:r>
            <a:r>
              <a:rPr kumimoji="1" lang="ja-JP" altLang="en-US" sz="1100" dirty="0"/>
              <a:t>　</a:t>
            </a:r>
            <a:endParaRPr kumimoji="1" lang="en-US" altLang="ja-JP" sz="1100" dirty="0"/>
          </a:p>
          <a:p>
            <a:r>
              <a:rPr kumimoji="1" lang="ja-JP" altLang="en-US" sz="1100" dirty="0"/>
              <a:t>　「最低賃金」については、長野労働局労働基準部賃金室（☎</a:t>
            </a:r>
            <a:r>
              <a:rPr kumimoji="1" lang="en-US" altLang="ja-JP" sz="1100" dirty="0"/>
              <a:t>026-223-0555</a:t>
            </a:r>
            <a:r>
              <a:rPr kumimoji="1" lang="ja-JP" altLang="en-US" sz="1100" dirty="0"/>
              <a:t>）または最寄り</a:t>
            </a:r>
            <a:endParaRPr kumimoji="1" lang="en-US" altLang="ja-JP" sz="1100" dirty="0"/>
          </a:p>
          <a:p>
            <a:r>
              <a:rPr kumimoji="1" lang="ja-JP" altLang="en-US" sz="1100" dirty="0"/>
              <a:t>　の労働基準監督署へ</a:t>
            </a:r>
            <a:endParaRPr kumimoji="1" lang="en-US" altLang="ja-JP" sz="1100" dirty="0"/>
          </a:p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助成金に関するお問い合わせ先</a:t>
            </a:r>
            <a:r>
              <a:rPr kumimoji="1" lang="en-US" altLang="ja-JP" sz="1100" dirty="0"/>
              <a:t>】</a:t>
            </a:r>
          </a:p>
          <a:p>
            <a:r>
              <a:rPr kumimoji="1" lang="ja-JP" altLang="en-US" sz="1100" dirty="0"/>
              <a:t>　　業務改善助成金　長野労働局雇用環境・均等室（☎</a:t>
            </a:r>
            <a:r>
              <a:rPr kumimoji="1" lang="en-US" altLang="ja-JP" sz="1100" dirty="0"/>
              <a:t>026-223-0560</a:t>
            </a:r>
            <a:r>
              <a:rPr kumimoji="1" lang="ja-JP" altLang="en-US" sz="1100" dirty="0"/>
              <a:t>）</a:t>
            </a:r>
            <a:endParaRPr kumimoji="1" lang="en-US" altLang="ja-JP" sz="1100" dirty="0"/>
          </a:p>
          <a:p>
            <a:r>
              <a:rPr kumimoji="1" lang="ja-JP" altLang="en-US" sz="1100" dirty="0"/>
              <a:t>　　ｷｬﾘｱｱｯﾌﾟ助成金　長野労働局　職業対策課　（☎</a:t>
            </a:r>
            <a:r>
              <a:rPr kumimoji="1" lang="en-US" altLang="ja-JP" sz="1100" dirty="0"/>
              <a:t>026-226-0866</a:t>
            </a:r>
            <a:r>
              <a:rPr kumimoji="1" lang="ja-JP" altLang="en-US" sz="1100" dirty="0"/>
              <a:t>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0175" y="8699788"/>
            <a:ext cx="23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長野県最低賃金のお知らせ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0660" y="8980469"/>
            <a:ext cx="6273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長野県内の事業場で働く全ての労働者に適用される「長野県最低賃金」が、令和５年１０月１日から時間額９４８円に改正されます。この機会に、ご確認ください。　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85073" y="9427689"/>
            <a:ext cx="5924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お問い合わせ先</a:t>
            </a:r>
            <a:r>
              <a:rPr kumimoji="1" lang="en-US" altLang="ja-JP" sz="1100" dirty="0"/>
              <a:t>】</a:t>
            </a:r>
            <a:r>
              <a:rPr kumimoji="1" lang="ja-JP" altLang="en-US" sz="1100" dirty="0"/>
              <a:t>長野労働局労働基準部賃金室（☎</a:t>
            </a:r>
            <a:r>
              <a:rPr kumimoji="1" lang="en-US" altLang="ja-JP" sz="1100" dirty="0"/>
              <a:t>026-223-0555</a:t>
            </a:r>
            <a:r>
              <a:rPr kumimoji="1" lang="ja-JP" altLang="en-US" sz="1100" dirty="0"/>
              <a:t>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87494" y="3127907"/>
            <a:ext cx="6418876" cy="270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87494" y="6026715"/>
            <a:ext cx="6418876" cy="24077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90660" y="8699787"/>
            <a:ext cx="6418876" cy="1007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1399" y="5272931"/>
            <a:ext cx="493055" cy="49305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1399" y="7870136"/>
            <a:ext cx="493055" cy="49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66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40293" y="539086"/>
            <a:ext cx="400110" cy="24293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長野県最低賃金のお知らせ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62308" y="525438"/>
            <a:ext cx="3877985" cy="4728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長野県内の事業場で働く全ての労働者に適用される「長野県最低賃金」が、令和五年十月一日（日）から時間額九百四十八円に改正されます。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この機会に、ご確認ください。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なお、対象となる賃金は、通常の労働時間・労働日に対応する賃金で、臨時に支払われる賃金、精皆勤手当、通勤手当及び家族手当などは含まれません。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また、中小企業・小規模事業者等に対する賃金の引き上げの環境整備、雇用の維持を図るための支援策を実施していますので、ご活用ください。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○お問い</a:t>
            </a:r>
            <a:r>
              <a:rPr kumimoji="1"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合わ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先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「最低賃金」については、長野労働局労働基準部賃金室　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☎０２６ー２２３ー０５５５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又は最寄りの労働基準監督署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「助成金」に関するお問い合わせ先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業務改善助成金　長野労働局雇用環境・均等室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☎０２６ー２２３ー０５６０</a:t>
            </a: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キャリアアップ助成金　長野労働局　職業対策課　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☎０２６ー２２６ー０８６６</a:t>
            </a:r>
            <a:r>
              <a:rPr kumimoji="1" lang="ja-JP" altLang="en-US" sz="1200" dirty="0"/>
              <a:t>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40293" y="5452280"/>
            <a:ext cx="400110" cy="2879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長野県最低賃金のお知らせ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17849" y="5568287"/>
            <a:ext cx="3508653" cy="46783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/>
              <a:t>　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長野県内の事業場で働く全ての労働者に適用される「長野県最低賃金」が、令和五年十月一日（日）から時間額九百四十八円に改正されます。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この機会に、ご確認ください。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また、中小企業・小規模事業者等に対する賃金の引き上げの環境整備、雇用の維持を図るための支援策を実施していますので、ご活用ください。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○お問い</a:t>
            </a:r>
            <a:r>
              <a:rPr kumimoji="1"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合わ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先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「最低賃金」については、長野労働局労働基準部賃金室　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☎０２６ー２２３ー０５５５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又は最寄りの労働基準監督署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「助成金」に関するお問い合わせ先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業務改善助成金　長野労働局雇用環境・均等室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☎０２６ー２２３ー０５６０</a:t>
            </a: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キャリアアップ助成金　長野労働局　職業対策課　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☎０２６ー２２６ー０８６６</a:t>
            </a:r>
          </a:p>
          <a:p>
            <a:r>
              <a:rPr kumimoji="1" lang="ja-JP" altLang="en-US" sz="1200" dirty="0"/>
              <a:t>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53706" y="436728"/>
            <a:ext cx="738664" cy="3507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最低賃金周知広報用例文②　　　　　　　　　　　縦書き版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762307" y="341194"/>
            <a:ext cx="4419739" cy="49131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43006" y="5388057"/>
            <a:ext cx="3739040" cy="4858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62305" y="5452280"/>
            <a:ext cx="400110" cy="2879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長野県最低賃金のお知らせ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18953" y="5422177"/>
            <a:ext cx="1384995" cy="482448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長野県内の事業場で働く全ての労働者に適用される「長野県最低  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賃金」が、令和五年十月一日（日）から時間額九百四十八円に改正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されます。この機会に、ご確認ください。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〇お問い合わせ先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長野労働局労働基準部賃金室　☎０２６ー２２３ー０５５５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77310" y="5388057"/>
            <a:ext cx="1785105" cy="48887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6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1173</TotalTime>
  <Words>1030</Words>
  <Application>Microsoft Office PowerPoint</Application>
  <PresentationFormat>ユーザー設定</PresentationFormat>
  <Paragraphs>91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ＭＳ 明朝</vt:lpstr>
      <vt:lpstr>Arial</vt:lpstr>
      <vt:lpstr>Calibri</vt:lpstr>
      <vt:lpstr>Calibri Light</vt:lpstr>
      <vt:lpstr>HGP創英角ｺﾞｼｯｸUB</vt:lpstr>
      <vt:lpstr>HGS創英角ｺﾞｼｯｸUB</vt:lpstr>
      <vt:lpstr>HG丸ｺﾞｼｯｸM-PRO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近藤 幸子(kondou-sachiko)</cp:lastModifiedBy>
  <cp:revision>142</cp:revision>
  <cp:lastPrinted>2021-08-17T00:57:45Z</cp:lastPrinted>
  <dcterms:created xsi:type="dcterms:W3CDTF">2020-04-28T04:37:37Z</dcterms:created>
  <dcterms:modified xsi:type="dcterms:W3CDTF">2023-10-19T05:02:36Z</dcterms:modified>
</cp:coreProperties>
</file>