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358" r:id="rId2"/>
    <p:sldId id="35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3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5594D85-DD3E-4AD4-BCEB-70666405474C}" type="datetimeFigureOut">
              <a:rPr kumimoji="1" lang="ja-JP" altLang="en-US" smtClean="0"/>
              <a:t>2023/3/30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4C027D8-E6BC-4AC1-979F-DC86361C0E7E}" type="slidenum">
              <a:rPr kumimoji="1" lang="ja-JP" altLang="en-US" smtClean="0"/>
              <a:t>‹#›</a:t>
            </a:fld>
            <a:endParaRPr kumimoji="1" lang="ja-JP" altLang="en-US"/>
          </a:p>
        </p:txBody>
      </p:sp>
    </p:spTree>
    <p:extLst>
      <p:ext uri="{BB962C8B-B14F-4D97-AF65-F5344CB8AC3E}">
        <p14:creationId xmlns:p14="http://schemas.microsoft.com/office/powerpoint/2010/main" val="5295553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D77F319-5E1A-4C49-8F0B-B5E48CA73BD7}" type="datetime1">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183707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D14429-AF3C-4FBC-84A5-BA02365EA881}" type="datetime1">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421811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4E738D-D48B-4B61-852F-9C7515AAA46D}" type="datetime1">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34768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39F792-C236-4662-B985-AFDEE8F13B33}" type="datetime1">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402737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BA888C-382E-4D32-B7BB-9D4DCC0D9199}" type="datetime1">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417536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C888A3C-89BB-4421-890E-44AEB332FC5D}" type="datetime1">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353158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60A525-5179-4F4D-9857-37E0E2FC8099}" type="datetime1">
              <a:rPr kumimoji="1" lang="ja-JP" altLang="en-US" smtClean="0"/>
              <a:t>2023/3/30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323622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A4094BA-F24C-4D7F-8137-D74DF6C4CA85}" type="datetime1">
              <a:rPr kumimoji="1" lang="ja-JP" altLang="en-US" smtClean="0"/>
              <a:t>2023/3/30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284181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E8BFA-C71F-4CE5-86E7-C1D2A2B82826}" type="datetime1">
              <a:rPr kumimoji="1" lang="ja-JP" altLang="en-US" smtClean="0"/>
              <a:t>2023/3/30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285954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A4EAEC4-F29D-4EC9-A0A7-ED75656D6867}" type="datetime1">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244724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764C330-0318-490A-8246-359AEC6E06E2}" type="datetime1">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77709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8D3DA4D-24A6-4448-84CF-9EB84BC730A3}" type="datetime1">
              <a:rPr kumimoji="1" lang="ja-JP" altLang="en-US" smtClean="0"/>
              <a:t>2023/3/30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75955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5351" y="137567"/>
            <a:ext cx="6458781" cy="34810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kumimoji="1" lang="ja-JP" altLang="en-US" sz="1662" b="1" dirty="0">
                <a:latin typeface="ＭＳ ゴシック" panose="020B0609070205080204" pitchFamily="49" charset="-128"/>
                <a:ea typeface="ＭＳ ゴシック" panose="020B0609070205080204" pitchFamily="49" charset="-128"/>
              </a:rPr>
              <a:t>長野県における第</a:t>
            </a:r>
            <a:r>
              <a:rPr kumimoji="1" lang="en-US" altLang="ja-JP" sz="1662" b="1" dirty="0">
                <a:latin typeface="ＭＳ ゴシック" panose="020B0609070205080204" pitchFamily="49" charset="-128"/>
                <a:ea typeface="ＭＳ ゴシック" panose="020B0609070205080204" pitchFamily="49" charset="-128"/>
              </a:rPr>
              <a:t>14</a:t>
            </a:r>
            <a:r>
              <a:rPr kumimoji="1" lang="ja-JP" altLang="en-US" sz="1662" b="1" dirty="0">
                <a:latin typeface="ＭＳ ゴシック" panose="020B0609070205080204" pitchFamily="49" charset="-128"/>
                <a:ea typeface="ＭＳ ゴシック" panose="020B0609070205080204" pitchFamily="49" charset="-128"/>
              </a:rPr>
              <a:t>次労働災害防止推進</a:t>
            </a:r>
            <a:r>
              <a:rPr kumimoji="1" lang="ja-JP" altLang="en-US" sz="1662" b="1" dirty="0" smtClean="0">
                <a:latin typeface="ＭＳ ゴシック" panose="020B0609070205080204" pitchFamily="49" charset="-128"/>
                <a:ea typeface="ＭＳ ゴシック" panose="020B0609070205080204" pitchFamily="49" charset="-128"/>
              </a:rPr>
              <a:t>計画（概要）</a:t>
            </a:r>
            <a:endParaRPr kumimoji="1" lang="ja-JP" altLang="en-US" sz="1662" b="1"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277235" y="1548567"/>
            <a:ext cx="6060066" cy="430887"/>
          </a:xfrm>
          <a:prstGeom prst="rect">
            <a:avLst/>
          </a:prstGeom>
          <a:noFill/>
        </p:spPr>
        <p:txBody>
          <a:bodyPr wrap="square" rtlCol="0">
            <a:spAutoFit/>
          </a:bodyPr>
          <a:lstStyle/>
          <a:p>
            <a:pPr fontAlgn="base" hangingPunct="0"/>
            <a:r>
              <a:rPr lang="ja-JP" altLang="en-US" sz="1100" kern="100" dirty="0">
                <a:latin typeface="+mn-ea"/>
                <a:cs typeface="Times New Roman" panose="02020603050405020304" pitchFamily="18" charset="0"/>
              </a:rPr>
              <a:t>　事</a:t>
            </a:r>
            <a:r>
              <a:rPr lang="ja-JP" altLang="en-US" sz="1100" kern="100" dirty="0" smtClean="0">
                <a:latin typeface="+mn-ea"/>
                <a:cs typeface="Times New Roman" panose="02020603050405020304" pitchFamily="18" charset="0"/>
              </a:rPr>
              <a:t>業者に</a:t>
            </a:r>
            <a:r>
              <a:rPr lang="ja-JP" altLang="en-US" sz="1100" kern="100" dirty="0">
                <a:latin typeface="+mn-ea"/>
                <a:cs typeface="Times New Roman" panose="02020603050405020304" pitchFamily="18" charset="0"/>
              </a:rPr>
              <a:t>よる取組状況</a:t>
            </a:r>
            <a:r>
              <a:rPr lang="ja-JP" altLang="en-US" sz="1100" kern="100" dirty="0" smtClean="0">
                <a:latin typeface="+mn-ea"/>
                <a:cs typeface="Times New Roman" panose="02020603050405020304" pitchFamily="18" charset="0"/>
              </a:rPr>
              <a:t>等に関する「アウトプット指標」（</a:t>
            </a:r>
            <a:r>
              <a:rPr lang="en-US" altLang="ja-JP" sz="1100" kern="100" dirty="0" smtClean="0">
                <a:latin typeface="+mn-ea"/>
                <a:cs typeface="Times New Roman" panose="02020603050405020304" pitchFamily="18" charset="0"/>
              </a:rPr>
              <a:t>※【</a:t>
            </a:r>
            <a:r>
              <a:rPr lang="ja-JP" altLang="en-US" sz="1100" kern="100" dirty="0" smtClean="0">
                <a:latin typeface="+mn-ea"/>
                <a:cs typeface="Times New Roman" panose="02020603050405020304" pitchFamily="18" charset="0"/>
              </a:rPr>
              <a:t>　</a:t>
            </a:r>
            <a:r>
              <a:rPr lang="en-US" altLang="ja-JP" sz="1100" kern="100" dirty="0" smtClean="0">
                <a:latin typeface="+mn-ea"/>
                <a:cs typeface="Times New Roman" panose="02020603050405020304" pitchFamily="18" charset="0"/>
              </a:rPr>
              <a:t>】</a:t>
            </a:r>
            <a:r>
              <a:rPr lang="ja-JP" altLang="en-US" sz="1100" kern="100" dirty="0" smtClean="0">
                <a:latin typeface="+mn-ea"/>
                <a:cs typeface="Times New Roman" panose="02020603050405020304" pitchFamily="18" charset="0"/>
              </a:rPr>
              <a:t>で記載）と、取組により期待される結果に関する「アウトカム指標」を</a:t>
            </a:r>
            <a:r>
              <a:rPr lang="ja-JP" altLang="en-US" sz="1100" kern="100" dirty="0">
                <a:latin typeface="+mn-ea"/>
                <a:cs typeface="Times New Roman" panose="02020603050405020304" pitchFamily="18" charset="0"/>
              </a:rPr>
              <a:t>定め</a:t>
            </a:r>
            <a:r>
              <a:rPr lang="ja-JP" altLang="en-US" sz="1100" kern="100" dirty="0" smtClean="0">
                <a:latin typeface="+mn-ea"/>
                <a:cs typeface="Times New Roman" panose="02020603050405020304" pitchFamily="18" charset="0"/>
              </a:rPr>
              <a:t>、実施</a:t>
            </a:r>
            <a:r>
              <a:rPr lang="ja-JP" altLang="en-US" sz="1100" kern="100" dirty="0">
                <a:latin typeface="+mn-ea"/>
                <a:cs typeface="Times New Roman" panose="02020603050405020304" pitchFamily="18" charset="0"/>
              </a:rPr>
              <a:t>状況を</a:t>
            </a:r>
            <a:r>
              <a:rPr lang="ja-JP" altLang="en-US" sz="1100" kern="100" dirty="0" smtClean="0">
                <a:latin typeface="+mn-ea"/>
                <a:cs typeface="Times New Roman" panose="02020603050405020304" pitchFamily="18" charset="0"/>
              </a:rPr>
              <a:t>確認等しつつ計画を推進</a:t>
            </a:r>
            <a:endParaRPr lang="ja-JP" altLang="ja-JP" sz="1050" u="sng" kern="100" dirty="0">
              <a:latin typeface="+mn-ea"/>
              <a:cs typeface="Times New Roman" panose="02020603050405020304" pitchFamily="18" charset="0"/>
            </a:endParaRPr>
          </a:p>
        </p:txBody>
      </p:sp>
      <p:sp>
        <p:nvSpPr>
          <p:cNvPr id="43" name="正方形/長方形 42"/>
          <p:cNvSpPr/>
          <p:nvPr/>
        </p:nvSpPr>
        <p:spPr>
          <a:xfrm>
            <a:off x="198334" y="737344"/>
            <a:ext cx="6458781" cy="479418"/>
          </a:xfrm>
          <a:prstGeom prst="rect">
            <a:avLst/>
          </a:prstGeom>
          <a:noFill/>
          <a:ln w="12700">
            <a:noFill/>
          </a:ln>
          <a:scene3d>
            <a:camera prst="orthographicFront"/>
            <a:lightRig rig="soft" dir="t"/>
          </a:scene3d>
          <a:sp3d extrusionH="76200" prstMaterial="dkEdge">
            <a:bevelT w="165100" prst="coolSlant"/>
            <a:bevelB w="165100" prst="coolSlant"/>
            <a:extrusionClr>
              <a:schemeClr val="accent6">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hangingPunct="0">
              <a:spcBef>
                <a:spcPts val="415"/>
              </a:spcBef>
            </a:pPr>
            <a:r>
              <a:rPr lang="ja-JP" altLang="en-US" sz="1200" dirty="0" smtClean="0">
                <a:solidFill>
                  <a:schemeClr val="tx1"/>
                </a:solidFill>
              </a:rPr>
              <a:t>　</a:t>
            </a:r>
            <a:r>
              <a:rPr lang="ja-JP" altLang="ja-JP" sz="1200" dirty="0" smtClean="0">
                <a:solidFill>
                  <a:schemeClr val="tx1"/>
                </a:solidFill>
              </a:rPr>
              <a:t>１日</a:t>
            </a:r>
            <a:r>
              <a:rPr lang="ja-JP" altLang="ja-JP" sz="1200" dirty="0">
                <a:solidFill>
                  <a:schemeClr val="tx1"/>
                </a:solidFill>
              </a:rPr>
              <a:t>も早く労災による死亡者を、悲しみをゼロにし、働く人一人ひとりが安全で健康に働くことができる職場環境の実現に向け</a:t>
            </a:r>
            <a:r>
              <a:rPr lang="ja-JP" altLang="ja-JP" sz="1200" dirty="0" smtClean="0">
                <a:solidFill>
                  <a:schemeClr val="tx1"/>
                </a:solidFill>
              </a:rPr>
              <a:t>、</a:t>
            </a:r>
            <a:r>
              <a:rPr lang="ja-JP" altLang="en-US" sz="1200" dirty="0" smtClean="0">
                <a:solidFill>
                  <a:schemeClr val="tx1"/>
                </a:solidFill>
              </a:rPr>
              <a:t>本計画を策定</a:t>
            </a:r>
            <a:endParaRPr lang="en-US" altLang="ja-JP" sz="1200" dirty="0">
              <a:solidFill>
                <a:schemeClr val="tx1"/>
              </a:solidFill>
            </a:endParaRPr>
          </a:p>
        </p:txBody>
      </p:sp>
      <p:sp>
        <p:nvSpPr>
          <p:cNvPr id="4" name="正方形/長方形 3"/>
          <p:cNvSpPr/>
          <p:nvPr/>
        </p:nvSpPr>
        <p:spPr>
          <a:xfrm>
            <a:off x="165351" y="497142"/>
            <a:ext cx="6458781" cy="261610"/>
          </a:xfrm>
          <a:prstGeom prst="rect">
            <a:avLst/>
          </a:prstGeom>
          <a:solidFill>
            <a:schemeClr val="accent2">
              <a:lumMod val="20000"/>
              <a:lumOff val="80000"/>
            </a:schemeClr>
          </a:solidFill>
        </p:spPr>
        <p:txBody>
          <a:bodyPr wrap="square">
            <a:spAutoFit/>
          </a:bodyPr>
          <a:lstStyle/>
          <a:p>
            <a:pPr algn="ctr"/>
            <a:r>
              <a:rPr lang="ja-JP" altLang="en-US" sz="1100" dirty="0"/>
              <a:t>～誰もが安全で健康に働くことができる職場を実現するために～</a:t>
            </a:r>
          </a:p>
        </p:txBody>
      </p:sp>
      <p:sp>
        <p:nvSpPr>
          <p:cNvPr id="12" name="角丸四角形 11"/>
          <p:cNvSpPr/>
          <p:nvPr/>
        </p:nvSpPr>
        <p:spPr>
          <a:xfrm>
            <a:off x="231318" y="2036943"/>
            <a:ext cx="4043539" cy="232144"/>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4608" indent="-316506"/>
            <a:r>
              <a:rPr lang="ja-JP" altLang="en-US" sz="1200" b="1" dirty="0">
                <a:solidFill>
                  <a:schemeClr val="tx1"/>
                </a:solidFill>
              </a:rPr>
              <a:t>１　自発的に安全衛生対策に取り組むための意識啓発</a:t>
            </a:r>
            <a:endParaRPr kumimoji="1" lang="ja-JP" altLang="en-US" sz="1200" b="1" dirty="0">
              <a:solidFill>
                <a:schemeClr val="tx1"/>
              </a:solidFill>
            </a:endParaRPr>
          </a:p>
        </p:txBody>
      </p:sp>
      <p:sp>
        <p:nvSpPr>
          <p:cNvPr id="16" name="角丸四角形 15"/>
          <p:cNvSpPr/>
          <p:nvPr/>
        </p:nvSpPr>
        <p:spPr>
          <a:xfrm>
            <a:off x="223698" y="2929058"/>
            <a:ext cx="4310202" cy="248097"/>
          </a:xfrm>
          <a:prstGeom prst="roundRect">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4608" indent="-316506" fontAlgn="ctr"/>
            <a:r>
              <a:rPr lang="ja-JP" altLang="en-US" sz="1200" b="1" dirty="0">
                <a:solidFill>
                  <a:schemeClr val="tx1"/>
                </a:solidFill>
              </a:rPr>
              <a:t>２　労働者の作業行動に起因する労働災害防止対策の推進</a:t>
            </a:r>
            <a:endParaRPr lang="ja-JP" altLang="en-US" sz="1200" b="1" dirty="0">
              <a:solidFill>
                <a:schemeClr val="tx1"/>
              </a:solidFill>
              <a:latin typeface="ＭＳ Ｐゴシック"/>
            </a:endParaRPr>
          </a:p>
        </p:txBody>
      </p:sp>
      <p:sp>
        <p:nvSpPr>
          <p:cNvPr id="17" name="角丸四角形 16"/>
          <p:cNvSpPr/>
          <p:nvPr/>
        </p:nvSpPr>
        <p:spPr>
          <a:xfrm>
            <a:off x="223698" y="6286618"/>
            <a:ext cx="4150219" cy="256529"/>
          </a:xfrm>
          <a:prstGeom prst="roundRect">
            <a:avLst>
              <a:gd name="adj" fmla="val 17436"/>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687" indent="-316506" fontAlgn="ctr"/>
            <a:r>
              <a:rPr lang="ja-JP" altLang="en-US" sz="1200" b="1" dirty="0">
                <a:solidFill>
                  <a:schemeClr val="tx1"/>
                </a:solidFill>
              </a:rPr>
              <a:t>４　多様な働き方等に対応した労働災害防止対策の推進</a:t>
            </a:r>
            <a:endParaRPr lang="ja-JP" altLang="en-US" sz="1200" b="1" dirty="0">
              <a:solidFill>
                <a:schemeClr val="tx1"/>
              </a:solidFill>
              <a:latin typeface="ＭＳ Ｐゴシック"/>
            </a:endParaRPr>
          </a:p>
        </p:txBody>
      </p:sp>
      <p:sp>
        <p:nvSpPr>
          <p:cNvPr id="22" name="角丸四角形 21"/>
          <p:cNvSpPr/>
          <p:nvPr/>
        </p:nvSpPr>
        <p:spPr>
          <a:xfrm>
            <a:off x="223698" y="5144218"/>
            <a:ext cx="3433902" cy="265047"/>
          </a:xfrm>
          <a:prstGeom prst="roundRect">
            <a:avLst>
              <a:gd name="adj" fmla="val 30908"/>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200" b="1" dirty="0">
                <a:solidFill>
                  <a:schemeClr val="tx1"/>
                </a:solidFill>
              </a:rPr>
              <a:t>３　高年齢労働者の労働災害防止対策の推進</a:t>
            </a:r>
            <a:endParaRPr lang="ja-JP" altLang="en-US" sz="1200" b="1" dirty="0">
              <a:solidFill>
                <a:schemeClr val="tx1"/>
              </a:solidFill>
              <a:latin typeface="ＭＳ Ｐゴシック"/>
            </a:endParaRPr>
          </a:p>
        </p:txBody>
      </p:sp>
      <p:sp>
        <p:nvSpPr>
          <p:cNvPr id="23" name="正方形/長方形 22"/>
          <p:cNvSpPr/>
          <p:nvPr/>
        </p:nvSpPr>
        <p:spPr>
          <a:xfrm>
            <a:off x="277234" y="2292145"/>
            <a:ext cx="5628266" cy="62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9531" indent="-316506"/>
            <a:r>
              <a:rPr lang="ja-JP" altLang="en-US" sz="1200" dirty="0" smtClean="0">
                <a:solidFill>
                  <a:schemeClr val="tx1"/>
                </a:solidFill>
                <a:latin typeface="+mn-ea"/>
              </a:rPr>
              <a:t>①</a:t>
            </a:r>
            <a:r>
              <a:rPr lang="ja-JP" altLang="en-US" sz="1200" b="1" dirty="0" smtClean="0">
                <a:solidFill>
                  <a:schemeClr val="tx1"/>
                </a:solidFill>
                <a:latin typeface="+mn-ea"/>
              </a:rPr>
              <a:t>安全</a:t>
            </a:r>
            <a:r>
              <a:rPr lang="ja-JP" altLang="en-US" sz="1200" b="1" dirty="0">
                <a:solidFill>
                  <a:schemeClr val="tx1"/>
                </a:solidFill>
                <a:latin typeface="+mn-ea"/>
              </a:rPr>
              <a:t>衛生対策に取り組む事業者が社会的に評価される</a:t>
            </a:r>
            <a:r>
              <a:rPr lang="ja-JP" altLang="en-US" sz="1200" b="1" dirty="0" smtClean="0">
                <a:solidFill>
                  <a:schemeClr val="tx1"/>
                </a:solidFill>
                <a:latin typeface="+mn-ea"/>
              </a:rPr>
              <a:t>環境</a:t>
            </a:r>
            <a:r>
              <a:rPr lang="ja-JP" altLang="en-US" sz="1200" dirty="0" smtClean="0">
                <a:solidFill>
                  <a:schemeClr val="tx1"/>
                </a:solidFill>
                <a:latin typeface="+mn-ea"/>
              </a:rPr>
              <a:t>の整備</a:t>
            </a:r>
            <a:endParaRPr lang="ja-JP" altLang="en-US" sz="1200" dirty="0">
              <a:solidFill>
                <a:schemeClr val="tx1"/>
              </a:solidFill>
              <a:latin typeface="+mn-ea"/>
            </a:endParaRPr>
          </a:p>
          <a:p>
            <a:pPr marL="149531" indent="-316506"/>
            <a:r>
              <a:rPr lang="ja-JP" altLang="en-US" sz="1200" dirty="0">
                <a:solidFill>
                  <a:schemeClr val="tx1"/>
                </a:solidFill>
                <a:latin typeface="+mn-ea"/>
              </a:rPr>
              <a:t>②</a:t>
            </a:r>
            <a:r>
              <a:rPr lang="ja-JP" altLang="en-US" sz="1200" b="1" dirty="0" smtClean="0">
                <a:solidFill>
                  <a:schemeClr val="tx1"/>
                </a:solidFill>
                <a:latin typeface="+mn-ea"/>
              </a:rPr>
              <a:t>災害</a:t>
            </a:r>
            <a:r>
              <a:rPr lang="ja-JP" altLang="en-US" sz="1200" b="1" dirty="0">
                <a:solidFill>
                  <a:schemeClr val="tx1"/>
                </a:solidFill>
                <a:latin typeface="+mn-ea"/>
              </a:rPr>
              <a:t>情報</a:t>
            </a:r>
            <a:r>
              <a:rPr lang="ja-JP" altLang="en-US" sz="1200" dirty="0">
                <a:solidFill>
                  <a:schemeClr val="tx1"/>
                </a:solidFill>
                <a:latin typeface="+mn-ea"/>
              </a:rPr>
              <a:t>の分析機能の</a:t>
            </a:r>
            <a:r>
              <a:rPr lang="ja-JP" altLang="en-US" sz="1200" dirty="0" smtClean="0">
                <a:solidFill>
                  <a:schemeClr val="tx1"/>
                </a:solidFill>
                <a:latin typeface="+mn-ea"/>
              </a:rPr>
              <a:t>強化や分析</a:t>
            </a:r>
            <a:r>
              <a:rPr lang="ja-JP" altLang="en-US" sz="1200" dirty="0">
                <a:solidFill>
                  <a:schemeClr val="tx1"/>
                </a:solidFill>
                <a:latin typeface="+mn-ea"/>
              </a:rPr>
              <a:t>結果の</a:t>
            </a:r>
            <a:r>
              <a:rPr lang="ja-JP" altLang="en-US" sz="1200" b="1" dirty="0">
                <a:solidFill>
                  <a:schemeClr val="tx1"/>
                </a:solidFill>
                <a:latin typeface="+mn-ea"/>
              </a:rPr>
              <a:t>効果的な周知</a:t>
            </a:r>
          </a:p>
          <a:p>
            <a:pPr marL="149531" indent="-316506"/>
            <a:r>
              <a:rPr lang="ja-JP" altLang="en-US" sz="1200" dirty="0">
                <a:solidFill>
                  <a:schemeClr val="tx1"/>
                </a:solidFill>
                <a:latin typeface="+mn-ea"/>
              </a:rPr>
              <a:t>③</a:t>
            </a:r>
            <a:r>
              <a:rPr lang="ja-JP" altLang="en-US" sz="1200" dirty="0" smtClean="0">
                <a:solidFill>
                  <a:schemeClr val="tx1"/>
                </a:solidFill>
                <a:latin typeface="+mn-ea"/>
              </a:rPr>
              <a:t>労働</a:t>
            </a:r>
            <a:r>
              <a:rPr lang="ja-JP" altLang="en-US" sz="1200" dirty="0">
                <a:solidFill>
                  <a:schemeClr val="tx1"/>
                </a:solidFill>
                <a:latin typeface="+mn-ea"/>
              </a:rPr>
              <a:t>安全衛生における</a:t>
            </a:r>
            <a:r>
              <a:rPr lang="ja-JP" altLang="en-US" sz="1200" b="1" dirty="0" smtClean="0">
                <a:solidFill>
                  <a:schemeClr val="tx1"/>
                </a:solidFill>
                <a:latin typeface="+mn-ea"/>
              </a:rPr>
              <a:t>DX（デジタル・トランスフォーメーション）</a:t>
            </a:r>
            <a:r>
              <a:rPr lang="ja-JP" altLang="en-US" sz="1200" dirty="0" smtClean="0">
                <a:solidFill>
                  <a:schemeClr val="tx1"/>
                </a:solidFill>
                <a:latin typeface="+mn-ea"/>
              </a:rPr>
              <a:t>の</a:t>
            </a:r>
            <a:r>
              <a:rPr lang="ja-JP" altLang="en-US" sz="1200" dirty="0">
                <a:solidFill>
                  <a:schemeClr val="tx1"/>
                </a:solidFill>
                <a:latin typeface="+mn-ea"/>
              </a:rPr>
              <a:t>推進</a:t>
            </a:r>
          </a:p>
        </p:txBody>
      </p:sp>
      <p:sp>
        <p:nvSpPr>
          <p:cNvPr id="24" name="テキスト ボックス 23"/>
          <p:cNvSpPr txBox="1"/>
          <p:nvPr/>
        </p:nvSpPr>
        <p:spPr>
          <a:xfrm>
            <a:off x="2616628" y="1235477"/>
            <a:ext cx="3492072" cy="276999"/>
          </a:xfrm>
          <a:prstGeom prst="rect">
            <a:avLst/>
          </a:prstGeom>
          <a:noFill/>
        </p:spPr>
        <p:txBody>
          <a:bodyPr wrap="square" rtlCol="0">
            <a:spAutoFit/>
          </a:bodyPr>
          <a:lstStyle/>
          <a:p>
            <a:pPr marL="249218" indent="-316506" fontAlgn="base" hangingPunct="0">
              <a:spcBef>
                <a:spcPts val="208"/>
              </a:spcBef>
            </a:pPr>
            <a:r>
              <a:rPr lang="ja-JP" altLang="en-US" sz="1200" dirty="0" smtClean="0"/>
              <a:t>計画期間：</a:t>
            </a:r>
            <a:r>
              <a:rPr lang="en-US" altLang="ja-JP" sz="1200" dirty="0" smtClean="0"/>
              <a:t>2023</a:t>
            </a:r>
            <a:r>
              <a:rPr lang="ja-JP" altLang="en-US" sz="1200" dirty="0"/>
              <a:t>年度から</a:t>
            </a:r>
            <a:r>
              <a:rPr lang="en-US" altLang="ja-JP" sz="1200" dirty="0"/>
              <a:t>2027</a:t>
            </a:r>
            <a:r>
              <a:rPr lang="ja-JP" altLang="en-US" sz="1200" dirty="0"/>
              <a:t>年度までの</a:t>
            </a:r>
            <a:r>
              <a:rPr lang="en-US" altLang="ja-JP" sz="1200" dirty="0"/>
              <a:t>5</a:t>
            </a:r>
            <a:r>
              <a:rPr lang="ja-JP" altLang="en-US" sz="1200" dirty="0"/>
              <a:t>か</a:t>
            </a:r>
            <a:r>
              <a:rPr lang="ja-JP" altLang="en-US" sz="1200" dirty="0" smtClean="0"/>
              <a:t>年</a:t>
            </a:r>
            <a:endParaRPr lang="ja-JP" altLang="ja-JP" sz="1200" kern="100" dirty="0">
              <a:latin typeface="+mn-ea"/>
              <a:cs typeface="Times New Roman" panose="02020603050405020304" pitchFamily="18" charset="0"/>
            </a:endParaRPr>
          </a:p>
        </p:txBody>
      </p:sp>
      <p:sp>
        <p:nvSpPr>
          <p:cNvPr id="25" name="額縁 24"/>
          <p:cNvSpPr/>
          <p:nvPr/>
        </p:nvSpPr>
        <p:spPr>
          <a:xfrm>
            <a:off x="202431" y="1193820"/>
            <a:ext cx="2306249" cy="342468"/>
          </a:xfrm>
          <a:prstGeom prst="beve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重点事項ごとの具体的取組</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27" name="正方形/長方形 26"/>
          <p:cNvSpPr/>
          <p:nvPr/>
        </p:nvSpPr>
        <p:spPr>
          <a:xfrm>
            <a:off x="218441" y="3194234"/>
            <a:ext cx="6532691" cy="1212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indent="-457200" fontAlgn="ctr"/>
            <a:r>
              <a:rPr lang="ja-JP" altLang="en-US" sz="1200" b="1" dirty="0" smtClean="0">
                <a:solidFill>
                  <a:schemeClr val="tx1"/>
                </a:solidFill>
                <a:latin typeface="+mn-ea"/>
              </a:rPr>
              <a:t>①</a:t>
            </a:r>
            <a:r>
              <a:rPr lang="en-US" altLang="ja-JP" sz="1200" b="1" dirty="0" smtClean="0">
                <a:solidFill>
                  <a:schemeClr val="tx1"/>
                </a:solidFill>
                <a:latin typeface="+mn-ea"/>
              </a:rPr>
              <a:t>STOP</a:t>
            </a:r>
            <a:r>
              <a:rPr lang="ja-JP" altLang="en-US" sz="1200" b="1" dirty="0" smtClean="0">
                <a:solidFill>
                  <a:schemeClr val="tx1"/>
                </a:solidFill>
                <a:latin typeface="+mn-ea"/>
              </a:rPr>
              <a:t>！転倒災害プロジェクト</a:t>
            </a:r>
            <a:r>
              <a:rPr lang="ja-JP" altLang="en-US" sz="1200" dirty="0" smtClean="0">
                <a:solidFill>
                  <a:schemeClr val="tx1"/>
                </a:solidFill>
                <a:latin typeface="+mn-ea"/>
              </a:rPr>
              <a:t>の展開等</a:t>
            </a:r>
            <a:r>
              <a:rPr lang="en-US" altLang="ja-JP" sz="1200" dirty="0" smtClean="0">
                <a:solidFill>
                  <a:schemeClr val="tx1"/>
                </a:solidFill>
                <a:latin typeface="+mn-ea"/>
              </a:rPr>
              <a:t>【</a:t>
            </a:r>
            <a:r>
              <a:rPr lang="ja-JP" altLang="en-US" sz="1200" dirty="0" smtClean="0">
                <a:solidFill>
                  <a:schemeClr val="tx1"/>
                </a:solidFill>
                <a:latin typeface="+mn-ea"/>
              </a:rPr>
              <a:t>転倒災害防止対策実施事業場割合 </a:t>
            </a:r>
            <a:r>
              <a:rPr lang="en-US" altLang="ja-JP" sz="1200" b="1" dirty="0" smtClean="0">
                <a:solidFill>
                  <a:schemeClr val="tx1"/>
                </a:solidFill>
                <a:latin typeface="+mn-ea"/>
              </a:rPr>
              <a:t>30</a:t>
            </a:r>
            <a:r>
              <a:rPr lang="en-US" altLang="ja-JP" sz="1200" b="1" dirty="0">
                <a:solidFill>
                  <a:schemeClr val="tx1"/>
                </a:solidFill>
                <a:latin typeface="+mn-ea"/>
              </a:rPr>
              <a:t>%</a:t>
            </a:r>
            <a:r>
              <a:rPr lang="ja-JP" altLang="en-US" sz="1200" b="1" dirty="0" smtClean="0">
                <a:solidFill>
                  <a:schemeClr val="tx1"/>
                </a:solidFill>
                <a:latin typeface="+mn-ea"/>
              </a:rPr>
              <a:t>以上増</a:t>
            </a:r>
            <a:r>
              <a:rPr lang="en-US" altLang="ja-JP" sz="1200" dirty="0" smtClean="0">
                <a:solidFill>
                  <a:schemeClr val="tx1"/>
                </a:solidFill>
                <a:latin typeface="+mn-ea"/>
              </a:rPr>
              <a:t>】</a:t>
            </a:r>
          </a:p>
          <a:p>
            <a:pPr marL="144000" indent="-457200" fontAlgn="ctr"/>
            <a:r>
              <a:rPr lang="ja-JP" altLang="en-US" sz="1000" dirty="0" smtClean="0">
                <a:solidFill>
                  <a:schemeClr val="tx1"/>
                </a:solidFill>
                <a:latin typeface="+mn-ea"/>
              </a:rPr>
              <a:t> （対象業種）小売業、社会福祉施設、飲食店、旅館業、ビルメンテナンス業、食料品製造業</a:t>
            </a:r>
            <a:endParaRPr lang="ja-JP" altLang="en-US" sz="800" dirty="0">
              <a:solidFill>
                <a:schemeClr val="tx1"/>
              </a:solidFill>
              <a:latin typeface="+mn-ea"/>
            </a:endParaRPr>
          </a:p>
          <a:p>
            <a:pPr marL="144000" indent="-457200" fontAlgn="ctr">
              <a:spcBef>
                <a:spcPts val="100"/>
              </a:spcBef>
            </a:pPr>
            <a:r>
              <a:rPr lang="ja-JP" altLang="en-US" sz="1200" dirty="0" smtClean="0">
                <a:solidFill>
                  <a:schemeClr val="tx1"/>
                </a:solidFill>
                <a:latin typeface="+mn-ea"/>
              </a:rPr>
              <a:t>②非正規</a:t>
            </a:r>
            <a:r>
              <a:rPr lang="ja-JP" altLang="en-US" sz="1200" dirty="0">
                <a:solidFill>
                  <a:schemeClr val="tx1"/>
                </a:solidFill>
                <a:latin typeface="+mn-ea"/>
              </a:rPr>
              <a:t>雇用労働者を含む全ての労働者</a:t>
            </a:r>
            <a:r>
              <a:rPr lang="ja-JP" altLang="en-US" sz="1200" dirty="0" smtClean="0">
                <a:solidFill>
                  <a:schemeClr val="tx1"/>
                </a:solidFill>
                <a:latin typeface="+mn-ea"/>
              </a:rPr>
              <a:t>について、</a:t>
            </a:r>
            <a:r>
              <a:rPr lang="en-US" altLang="ja-JP" sz="1200" b="1" dirty="0" smtClean="0">
                <a:solidFill>
                  <a:schemeClr val="tx1"/>
                </a:solidFill>
                <a:latin typeface="+mn-ea"/>
              </a:rPr>
              <a:t>2024</a:t>
            </a:r>
            <a:r>
              <a:rPr lang="ja-JP" altLang="en-US" sz="1200" b="1" dirty="0" smtClean="0">
                <a:solidFill>
                  <a:schemeClr val="tx1"/>
                </a:solidFill>
                <a:latin typeface="+mn-ea"/>
              </a:rPr>
              <a:t>年</a:t>
            </a:r>
            <a:r>
              <a:rPr lang="en-US" altLang="ja-JP" sz="1200" b="1" dirty="0" smtClean="0">
                <a:solidFill>
                  <a:schemeClr val="tx1"/>
                </a:solidFill>
                <a:latin typeface="+mn-ea"/>
              </a:rPr>
              <a:t>4</a:t>
            </a:r>
            <a:r>
              <a:rPr lang="ja-JP" altLang="en-US" sz="1200" b="1" dirty="0" smtClean="0">
                <a:solidFill>
                  <a:schemeClr val="tx1"/>
                </a:solidFill>
                <a:latin typeface="+mn-ea"/>
              </a:rPr>
              <a:t>月施行</a:t>
            </a:r>
            <a:r>
              <a:rPr lang="ja-JP" altLang="en-US" sz="1200" b="1" dirty="0">
                <a:solidFill>
                  <a:schemeClr val="tx1"/>
                </a:solidFill>
                <a:latin typeface="+mn-ea"/>
              </a:rPr>
              <a:t>の改正労働安全衛生規則</a:t>
            </a:r>
            <a:r>
              <a:rPr lang="ja-JP" altLang="en-US" sz="1200" dirty="0">
                <a:solidFill>
                  <a:schemeClr val="tx1"/>
                </a:solidFill>
                <a:latin typeface="+mn-ea"/>
              </a:rPr>
              <a:t>に対応した雇入時や作業内容変更時</a:t>
            </a:r>
            <a:r>
              <a:rPr lang="ja-JP" altLang="en-US" sz="1200" dirty="0" smtClean="0">
                <a:solidFill>
                  <a:schemeClr val="tx1"/>
                </a:solidFill>
                <a:latin typeface="+mn-ea"/>
              </a:rPr>
              <a:t>の</a:t>
            </a:r>
            <a:r>
              <a:rPr lang="ja-JP" altLang="en-US" sz="1200" b="1" dirty="0" smtClean="0">
                <a:solidFill>
                  <a:schemeClr val="tx1"/>
                </a:solidFill>
                <a:latin typeface="+mn-ea"/>
              </a:rPr>
              <a:t>事業者による安全</a:t>
            </a:r>
            <a:r>
              <a:rPr lang="ja-JP" altLang="en-US" sz="1200" b="1" dirty="0">
                <a:solidFill>
                  <a:schemeClr val="tx1"/>
                </a:solidFill>
                <a:latin typeface="+mn-ea"/>
              </a:rPr>
              <a:t>衛生教育</a:t>
            </a:r>
            <a:r>
              <a:rPr lang="ja-JP" altLang="en-US" sz="1200" b="1" dirty="0" smtClean="0">
                <a:solidFill>
                  <a:schemeClr val="tx1"/>
                </a:solidFill>
                <a:latin typeface="+mn-ea"/>
              </a:rPr>
              <a:t>を徹底</a:t>
            </a:r>
            <a:endParaRPr lang="en-US" altLang="ja-JP" sz="1200" b="1" dirty="0" smtClean="0">
              <a:solidFill>
                <a:schemeClr val="tx1"/>
              </a:solidFill>
              <a:latin typeface="+mn-ea"/>
            </a:endParaRPr>
          </a:p>
          <a:p>
            <a:pPr marL="144000" indent="-457200" fontAlgn="ctr">
              <a:spcBef>
                <a:spcPts val="100"/>
              </a:spcBef>
            </a:pPr>
            <a:r>
              <a:rPr lang="ja-JP" altLang="en-US" sz="1200" dirty="0" smtClean="0">
                <a:solidFill>
                  <a:schemeClr val="tx1"/>
                </a:solidFill>
                <a:latin typeface="+mn-ea"/>
              </a:rPr>
              <a:t>③介護</a:t>
            </a:r>
            <a:r>
              <a:rPr lang="ja-JP" altLang="en-US" sz="1200" dirty="0">
                <a:solidFill>
                  <a:schemeClr val="tx1"/>
                </a:solidFill>
                <a:latin typeface="+mn-ea"/>
              </a:rPr>
              <a:t>作業等の</a:t>
            </a:r>
            <a:r>
              <a:rPr lang="ja-JP" altLang="en-US" sz="1200" b="1" dirty="0" smtClean="0">
                <a:solidFill>
                  <a:schemeClr val="tx1"/>
                </a:solidFill>
                <a:latin typeface="+mn-ea"/>
              </a:rPr>
              <a:t>ノーリフトケア</a:t>
            </a:r>
            <a:r>
              <a:rPr lang="ja-JP" altLang="en-US" sz="1200" dirty="0" smtClean="0">
                <a:solidFill>
                  <a:schemeClr val="tx1"/>
                </a:solidFill>
                <a:latin typeface="+mn-ea"/>
              </a:rPr>
              <a:t>導入推進</a:t>
            </a:r>
            <a:r>
              <a:rPr lang="en-US" altLang="ja-JP" sz="1200" dirty="0" smtClean="0">
                <a:solidFill>
                  <a:schemeClr val="tx1"/>
                </a:solidFill>
                <a:latin typeface="+mn-ea"/>
              </a:rPr>
              <a:t>【</a:t>
            </a:r>
            <a:r>
              <a:rPr lang="ja-JP" altLang="en-US" sz="1200" dirty="0" smtClean="0">
                <a:solidFill>
                  <a:schemeClr val="tx1"/>
                </a:solidFill>
                <a:latin typeface="+mn-ea"/>
              </a:rPr>
              <a:t>導入施設 </a:t>
            </a:r>
            <a:r>
              <a:rPr lang="en-US" altLang="ja-JP" sz="1200" b="1" dirty="0" smtClean="0">
                <a:solidFill>
                  <a:schemeClr val="tx1"/>
                </a:solidFill>
                <a:latin typeface="+mn-ea"/>
              </a:rPr>
              <a:t>50</a:t>
            </a:r>
            <a:r>
              <a:rPr lang="ja-JP" altLang="en-US" sz="1200" b="1" dirty="0" smtClean="0">
                <a:solidFill>
                  <a:schemeClr val="tx1"/>
                </a:solidFill>
                <a:latin typeface="+mn-ea"/>
              </a:rPr>
              <a:t>施設以上増</a:t>
            </a:r>
            <a:r>
              <a:rPr lang="en-US" altLang="ja-JP" sz="1200" dirty="0" smtClean="0">
                <a:solidFill>
                  <a:schemeClr val="tx1"/>
                </a:solidFill>
                <a:latin typeface="+mn-ea"/>
              </a:rPr>
              <a:t>】</a:t>
            </a:r>
            <a:endParaRPr lang="en-US" altLang="ja-JP" sz="1200" dirty="0">
              <a:solidFill>
                <a:schemeClr val="tx1"/>
              </a:solidFill>
              <a:latin typeface="+mn-ea"/>
            </a:endParaRPr>
          </a:p>
          <a:p>
            <a:pPr marL="144000" indent="-457200" fontAlgn="ctr">
              <a:spcBef>
                <a:spcPts val="100"/>
              </a:spcBef>
            </a:pPr>
            <a:r>
              <a:rPr lang="ja-JP" altLang="en-US" sz="1200" b="1" dirty="0" smtClean="0">
                <a:solidFill>
                  <a:schemeClr val="tx1"/>
                </a:solidFill>
                <a:latin typeface="+mn-ea"/>
              </a:rPr>
              <a:t>④冬季特有の労働災害防止対策</a:t>
            </a:r>
            <a:r>
              <a:rPr lang="ja-JP" altLang="en-US" sz="1200" dirty="0" smtClean="0">
                <a:solidFill>
                  <a:schemeClr val="tx1"/>
                </a:solidFill>
                <a:latin typeface="+mn-ea"/>
              </a:rPr>
              <a:t>の推進</a:t>
            </a:r>
            <a:r>
              <a:rPr lang="en-US" altLang="ja-JP" sz="1200" dirty="0" smtClean="0">
                <a:solidFill>
                  <a:schemeClr val="tx1"/>
                </a:solidFill>
                <a:latin typeface="+mn-ea"/>
              </a:rPr>
              <a:t>【</a:t>
            </a:r>
            <a:r>
              <a:rPr lang="ja-JP" altLang="en-US" sz="1200" dirty="0" smtClean="0">
                <a:solidFill>
                  <a:schemeClr val="tx1"/>
                </a:solidFill>
                <a:latin typeface="+mn-ea"/>
              </a:rPr>
              <a:t>対策実施事業場割合 </a:t>
            </a:r>
            <a:r>
              <a:rPr lang="en-US" altLang="ja-JP" sz="1200" b="1" dirty="0" smtClean="0">
                <a:solidFill>
                  <a:schemeClr val="tx1"/>
                </a:solidFill>
                <a:latin typeface="+mn-ea"/>
              </a:rPr>
              <a:t>10</a:t>
            </a:r>
            <a:r>
              <a:rPr lang="ja-JP" altLang="en-US" sz="1200" b="1" dirty="0" smtClean="0">
                <a:solidFill>
                  <a:schemeClr val="tx1"/>
                </a:solidFill>
                <a:latin typeface="+mn-ea"/>
              </a:rPr>
              <a:t>％以上増</a:t>
            </a:r>
            <a:r>
              <a:rPr lang="en-US" altLang="ja-JP" sz="1200" dirty="0" smtClean="0">
                <a:solidFill>
                  <a:schemeClr val="tx1"/>
                </a:solidFill>
                <a:latin typeface="+mn-ea"/>
              </a:rPr>
              <a:t>】</a:t>
            </a:r>
          </a:p>
        </p:txBody>
      </p:sp>
      <p:sp>
        <p:nvSpPr>
          <p:cNvPr id="7" name="正方形/長方形 6"/>
          <p:cNvSpPr/>
          <p:nvPr/>
        </p:nvSpPr>
        <p:spPr>
          <a:xfrm>
            <a:off x="973790" y="4398150"/>
            <a:ext cx="5627480" cy="671979"/>
          </a:xfrm>
          <a:prstGeom prst="rect">
            <a:avLst/>
          </a:prstGeom>
          <a:ln>
            <a:solidFill>
              <a:schemeClr val="accent1">
                <a:lumMod val="40000"/>
                <a:lumOff val="60000"/>
              </a:schemeClr>
            </a:solidFill>
            <a:prstDash val="sysDash"/>
          </a:ln>
        </p:spPr>
        <p:txBody>
          <a:bodyPr wrap="square">
            <a:spAutoFit/>
          </a:bodyPr>
          <a:lstStyle/>
          <a:p>
            <a:pPr marL="108000" indent="-457200">
              <a:spcBef>
                <a:spcPts val="100"/>
              </a:spcBef>
              <a:buFontTx/>
              <a:buNone/>
            </a:pPr>
            <a:r>
              <a:rPr lang="ja-JP" altLang="en-US" sz="1200" dirty="0" smtClean="0">
                <a:latin typeface="+mn-ea"/>
              </a:rPr>
              <a:t>■増加が見込まれる</a:t>
            </a:r>
            <a:r>
              <a:rPr lang="en-US" altLang="ja-JP" sz="1200" b="1" dirty="0" smtClean="0">
                <a:latin typeface="+mn-ea"/>
              </a:rPr>
              <a:t>60</a:t>
            </a:r>
            <a:r>
              <a:rPr lang="ja-JP" altLang="en-US" sz="1200" b="1" dirty="0">
                <a:latin typeface="+mn-ea"/>
              </a:rPr>
              <a:t>歳以上の転倒</a:t>
            </a:r>
            <a:r>
              <a:rPr lang="ja-JP" altLang="en-US" sz="1200" dirty="0">
                <a:latin typeface="+mn-ea"/>
              </a:rPr>
              <a:t>の死傷年</a:t>
            </a:r>
            <a:r>
              <a:rPr lang="ja-JP" altLang="en-US" sz="1200" dirty="0" smtClean="0">
                <a:latin typeface="+mn-ea"/>
              </a:rPr>
              <a:t>千人率　</a:t>
            </a:r>
            <a:r>
              <a:rPr lang="ja-JP" altLang="en-US" sz="1200" b="1" dirty="0" smtClean="0">
                <a:latin typeface="+mn-ea"/>
              </a:rPr>
              <a:t>増加</a:t>
            </a:r>
            <a:r>
              <a:rPr lang="ja-JP" altLang="en-US" sz="1200" b="1" dirty="0">
                <a:latin typeface="+mn-ea"/>
              </a:rPr>
              <a:t>に</a:t>
            </a:r>
            <a:r>
              <a:rPr lang="ja-JP" altLang="en-US" sz="1200" b="1" dirty="0" smtClean="0">
                <a:latin typeface="+mn-ea"/>
              </a:rPr>
              <a:t>歯止め</a:t>
            </a:r>
            <a:endParaRPr lang="ja-JP" altLang="en-US" sz="1200" dirty="0">
              <a:latin typeface="+mn-ea"/>
            </a:endParaRPr>
          </a:p>
          <a:p>
            <a:pPr marL="108000" indent="-457200">
              <a:spcBef>
                <a:spcPts val="100"/>
              </a:spcBef>
              <a:buFontTx/>
              <a:buNone/>
            </a:pPr>
            <a:r>
              <a:rPr lang="ja-JP" altLang="en-US" sz="1200" dirty="0">
                <a:latin typeface="+mn-ea"/>
              </a:rPr>
              <a:t>■</a:t>
            </a:r>
            <a:r>
              <a:rPr lang="ja-JP" altLang="en-US" sz="1200" b="1" dirty="0">
                <a:latin typeface="+mn-ea"/>
              </a:rPr>
              <a:t>転倒による平均休業見込</a:t>
            </a:r>
            <a:r>
              <a:rPr lang="ja-JP" altLang="en-US" sz="1200" b="1" dirty="0" smtClean="0">
                <a:latin typeface="+mn-ea"/>
              </a:rPr>
              <a:t>日数</a:t>
            </a:r>
            <a:r>
              <a:rPr lang="ja-JP" altLang="en-US" sz="1200" dirty="0" smtClean="0">
                <a:latin typeface="+mn-ea"/>
              </a:rPr>
              <a:t>　</a:t>
            </a:r>
            <a:r>
              <a:rPr lang="en-US" altLang="ja-JP" sz="1200" b="1" dirty="0" smtClean="0">
                <a:latin typeface="+mn-ea"/>
              </a:rPr>
              <a:t>35</a:t>
            </a:r>
            <a:r>
              <a:rPr lang="ja-JP" altLang="en-US" sz="1200" b="1" dirty="0">
                <a:latin typeface="+mn-ea"/>
              </a:rPr>
              <a:t>日</a:t>
            </a:r>
            <a:r>
              <a:rPr lang="ja-JP" altLang="en-US" sz="1200" b="1" dirty="0" smtClean="0">
                <a:latin typeface="+mn-ea"/>
              </a:rPr>
              <a:t>以下</a:t>
            </a:r>
            <a:endParaRPr lang="en-US" altLang="ja-JP" sz="1200" b="1" dirty="0">
              <a:latin typeface="+mn-ea"/>
            </a:endParaRPr>
          </a:p>
          <a:p>
            <a:pPr marL="108000" indent="-457200">
              <a:spcBef>
                <a:spcPts val="100"/>
              </a:spcBef>
              <a:buFontTx/>
              <a:buNone/>
            </a:pPr>
            <a:r>
              <a:rPr lang="ja-JP" altLang="en-US" sz="1200" dirty="0" smtClean="0">
                <a:latin typeface="+mn-ea"/>
              </a:rPr>
              <a:t>■増加が見込まれる</a:t>
            </a:r>
            <a:r>
              <a:rPr lang="ja-JP" altLang="en-US" sz="1200" b="1" dirty="0">
                <a:latin typeface="+mn-ea"/>
              </a:rPr>
              <a:t>社会福祉</a:t>
            </a:r>
            <a:r>
              <a:rPr lang="ja-JP" altLang="en-US" sz="1200" b="1" dirty="0" smtClean="0">
                <a:latin typeface="+mn-ea"/>
              </a:rPr>
              <a:t>施設の死傷者数</a:t>
            </a:r>
            <a:r>
              <a:rPr lang="ja-JP" altLang="en-US" sz="1200" b="1" dirty="0">
                <a:latin typeface="+mn-ea"/>
              </a:rPr>
              <a:t>　</a:t>
            </a:r>
            <a:r>
              <a:rPr lang="ja-JP" altLang="en-US" sz="1200" dirty="0" smtClean="0">
                <a:latin typeface="+mn-ea"/>
              </a:rPr>
              <a:t>前期</a:t>
            </a:r>
            <a:r>
              <a:rPr lang="en-US" altLang="ja-JP" sz="1200" dirty="0" smtClean="0">
                <a:latin typeface="+mn-ea"/>
              </a:rPr>
              <a:t>5</a:t>
            </a:r>
            <a:r>
              <a:rPr lang="ja-JP" altLang="en-US" sz="1200" dirty="0" smtClean="0">
                <a:latin typeface="+mn-ea"/>
              </a:rPr>
              <a:t>か年比</a:t>
            </a:r>
            <a:r>
              <a:rPr lang="ja-JP" altLang="en-US" sz="1200" b="1" dirty="0" smtClean="0">
                <a:latin typeface="+mn-ea"/>
              </a:rPr>
              <a:t>＋</a:t>
            </a:r>
            <a:r>
              <a:rPr lang="en-US" altLang="ja-JP" sz="1200" b="1" dirty="0" smtClean="0">
                <a:latin typeface="+mn-ea"/>
              </a:rPr>
              <a:t>140</a:t>
            </a:r>
            <a:r>
              <a:rPr lang="ja-JP" altLang="en-US" sz="1200" b="1" dirty="0" smtClean="0">
                <a:latin typeface="+mn-ea"/>
              </a:rPr>
              <a:t>人以内に抑制</a:t>
            </a:r>
            <a:endParaRPr lang="ja-JP" altLang="en-US" sz="1200" b="1" dirty="0">
              <a:latin typeface="+mn-ea"/>
            </a:endParaRPr>
          </a:p>
        </p:txBody>
      </p:sp>
      <p:sp>
        <p:nvSpPr>
          <p:cNvPr id="2" name="右矢印 1"/>
          <p:cNvSpPr/>
          <p:nvPr/>
        </p:nvSpPr>
        <p:spPr>
          <a:xfrm>
            <a:off x="400442" y="4650622"/>
            <a:ext cx="346847" cy="334566"/>
          </a:xfrm>
          <a:prstGeom prst="rightArrow">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9013" y="4444040"/>
            <a:ext cx="1082348" cy="246221"/>
          </a:xfrm>
          <a:prstGeom prst="rect">
            <a:avLst/>
          </a:prstGeom>
        </p:spPr>
        <p:txBody>
          <a:bodyPr wrap="none">
            <a:spAutoFit/>
          </a:bodyPr>
          <a:lstStyle/>
          <a:p>
            <a:pPr marL="108000" indent="-457200">
              <a:spcBef>
                <a:spcPts val="200"/>
              </a:spcBef>
              <a:buFontTx/>
              <a:buNone/>
            </a:pPr>
            <a:r>
              <a:rPr lang="ja-JP" altLang="en-US" sz="1000" b="1" dirty="0">
                <a:latin typeface="+mn-ea"/>
              </a:rPr>
              <a:t>［</a:t>
            </a:r>
            <a:r>
              <a:rPr lang="ja-JP" altLang="en-US" sz="1000" b="1" dirty="0" smtClean="0">
                <a:latin typeface="+mn-ea"/>
              </a:rPr>
              <a:t>アウトカム］</a:t>
            </a:r>
            <a:endParaRPr lang="en-US" altLang="ja-JP" sz="1000" b="1" dirty="0">
              <a:latin typeface="+mn-ea"/>
            </a:endParaRPr>
          </a:p>
        </p:txBody>
      </p:sp>
      <p:sp>
        <p:nvSpPr>
          <p:cNvPr id="26" name="正方形/長方形 25"/>
          <p:cNvSpPr/>
          <p:nvPr/>
        </p:nvSpPr>
        <p:spPr>
          <a:xfrm>
            <a:off x="160020" y="5453380"/>
            <a:ext cx="6266180" cy="458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indent="-457200"/>
            <a:r>
              <a:rPr lang="ja-JP" altLang="en-US" sz="1200" dirty="0" smtClean="0">
                <a:solidFill>
                  <a:schemeClr val="tx1"/>
                </a:solidFill>
                <a:latin typeface="+mn-ea"/>
              </a:rPr>
              <a:t>・</a:t>
            </a:r>
            <a:r>
              <a:rPr lang="ja-JP" altLang="en-US" sz="1200" dirty="0">
                <a:solidFill>
                  <a:schemeClr val="tx1"/>
                </a:solidFill>
                <a:latin typeface="+mn-ea"/>
              </a:rPr>
              <a:t> </a:t>
            </a:r>
            <a:r>
              <a:rPr lang="ja-JP" altLang="en-US" sz="1200" b="1" dirty="0" smtClean="0">
                <a:solidFill>
                  <a:schemeClr val="tx1"/>
                </a:solidFill>
                <a:latin typeface="+mn-ea"/>
              </a:rPr>
              <a:t>高年齢</a:t>
            </a:r>
            <a:r>
              <a:rPr lang="ja-JP" altLang="en-US" sz="1200" b="1" dirty="0">
                <a:solidFill>
                  <a:schemeClr val="tx1"/>
                </a:solidFill>
                <a:latin typeface="+mn-ea"/>
              </a:rPr>
              <a:t>労働者の安全と健康確保のための</a:t>
            </a:r>
            <a:r>
              <a:rPr lang="ja-JP" altLang="en-US" sz="1200" b="1" dirty="0" smtClean="0">
                <a:solidFill>
                  <a:schemeClr val="tx1"/>
                </a:solidFill>
                <a:latin typeface="+mn-ea"/>
              </a:rPr>
              <a:t>ガイドライン（エイジフレンドリーガイドライン）</a:t>
            </a:r>
            <a:r>
              <a:rPr lang="ja-JP" altLang="en-US" sz="1200" dirty="0" smtClean="0">
                <a:solidFill>
                  <a:schemeClr val="tx1"/>
                </a:solidFill>
                <a:latin typeface="+mn-ea"/>
              </a:rPr>
              <a:t>に基づく対策の推進</a:t>
            </a:r>
            <a:r>
              <a:rPr lang="en-US" altLang="ja-JP" sz="1200" dirty="0" smtClean="0">
                <a:solidFill>
                  <a:schemeClr val="tx1"/>
                </a:solidFill>
                <a:latin typeface="+mn-ea"/>
              </a:rPr>
              <a:t>【</a:t>
            </a:r>
            <a:r>
              <a:rPr lang="ja-JP" altLang="en-US" sz="1200" dirty="0" smtClean="0">
                <a:solidFill>
                  <a:schemeClr val="tx1"/>
                </a:solidFill>
                <a:latin typeface="+mn-ea"/>
              </a:rPr>
              <a:t>ガイドラインの認知度と取組状況を向上</a:t>
            </a:r>
            <a:r>
              <a:rPr lang="en-US" altLang="ja-JP" sz="1200" dirty="0" smtClean="0">
                <a:solidFill>
                  <a:schemeClr val="tx1"/>
                </a:solidFill>
                <a:latin typeface="+mn-ea"/>
              </a:rPr>
              <a:t>】</a:t>
            </a:r>
            <a:endParaRPr lang="ja-JP" altLang="en-US" sz="1200" dirty="0">
              <a:solidFill>
                <a:schemeClr val="tx1"/>
              </a:solidFill>
              <a:latin typeface="+mn-ea"/>
            </a:endParaRPr>
          </a:p>
        </p:txBody>
      </p:sp>
      <p:sp>
        <p:nvSpPr>
          <p:cNvPr id="9" name="正方形/長方形 8"/>
          <p:cNvSpPr/>
          <p:nvPr/>
        </p:nvSpPr>
        <p:spPr>
          <a:xfrm>
            <a:off x="177417" y="6576002"/>
            <a:ext cx="6526028" cy="1118255"/>
          </a:xfrm>
          <a:prstGeom prst="rect">
            <a:avLst/>
          </a:prstGeom>
        </p:spPr>
        <p:txBody>
          <a:bodyPr wrap="square">
            <a:spAutoFit/>
          </a:bodyPr>
          <a:lstStyle/>
          <a:p>
            <a:pPr marL="108000" indent="-457200">
              <a:spcBef>
                <a:spcPts val="200"/>
              </a:spcBef>
              <a:buFontTx/>
              <a:buNone/>
            </a:pPr>
            <a:r>
              <a:rPr lang="ja-JP" altLang="en-US" sz="1200" dirty="0" smtClean="0">
                <a:latin typeface="+mn-ea"/>
              </a:rPr>
              <a:t>①</a:t>
            </a:r>
            <a:r>
              <a:rPr lang="ja-JP" altLang="en-US" sz="1200" b="1" dirty="0" smtClean="0">
                <a:latin typeface="+mn-ea"/>
              </a:rPr>
              <a:t>テレワークガイドライン</a:t>
            </a:r>
            <a:r>
              <a:rPr lang="ja-JP" altLang="en-US" sz="1200" dirty="0" smtClean="0">
                <a:latin typeface="+mn-ea"/>
              </a:rPr>
              <a:t>や</a:t>
            </a:r>
            <a:r>
              <a:rPr lang="ja-JP" altLang="en-US" sz="1200" b="1" dirty="0">
                <a:latin typeface="+mn-ea"/>
              </a:rPr>
              <a:t>副業・兼業</a:t>
            </a:r>
            <a:r>
              <a:rPr lang="ja-JP" altLang="en-US" sz="1200" b="1" dirty="0" smtClean="0">
                <a:latin typeface="+mn-ea"/>
              </a:rPr>
              <a:t>ガイドライン</a:t>
            </a:r>
            <a:r>
              <a:rPr lang="ja-JP" altLang="en-US" sz="1200" dirty="0" smtClean="0">
                <a:latin typeface="+mn-ea"/>
              </a:rPr>
              <a:t>に</a:t>
            </a:r>
            <a:r>
              <a:rPr lang="ja-JP" altLang="en-US" sz="1200" dirty="0">
                <a:latin typeface="+mn-ea"/>
              </a:rPr>
              <a:t>基づく</a:t>
            </a:r>
            <a:r>
              <a:rPr lang="ja-JP" altLang="en-US" sz="1200" dirty="0" smtClean="0">
                <a:latin typeface="+mn-ea"/>
              </a:rPr>
              <a:t>取組を推進</a:t>
            </a:r>
            <a:endParaRPr lang="en-US" altLang="ja-JP" sz="1200" dirty="0">
              <a:latin typeface="+mn-ea"/>
            </a:endParaRPr>
          </a:p>
          <a:p>
            <a:pPr marL="108000" indent="-457200">
              <a:spcBef>
                <a:spcPts val="200"/>
              </a:spcBef>
              <a:buFontTx/>
              <a:buNone/>
            </a:pPr>
            <a:r>
              <a:rPr lang="ja-JP" altLang="en-US" sz="1200" dirty="0" smtClean="0">
                <a:latin typeface="+mn-ea"/>
              </a:rPr>
              <a:t>②</a:t>
            </a:r>
            <a:r>
              <a:rPr lang="ja-JP" altLang="en-US" sz="1200" b="1" dirty="0" smtClean="0">
                <a:latin typeface="+mn-ea"/>
              </a:rPr>
              <a:t>外国人</a:t>
            </a:r>
            <a:r>
              <a:rPr lang="ja-JP" altLang="en-US" sz="1200" b="1" dirty="0">
                <a:latin typeface="+mn-ea"/>
              </a:rPr>
              <a:t>労働者</a:t>
            </a:r>
            <a:r>
              <a:rPr lang="ja-JP" altLang="en-US" sz="1200" dirty="0">
                <a:latin typeface="+mn-ea"/>
              </a:rPr>
              <a:t>に</a:t>
            </a:r>
            <a:r>
              <a:rPr lang="ja-JP" altLang="en-US" sz="1200" dirty="0" smtClean="0">
                <a:latin typeface="+mn-ea"/>
              </a:rPr>
              <a:t>対し</a:t>
            </a:r>
            <a:r>
              <a:rPr lang="ja-JP" altLang="en-US" sz="1200" b="1" dirty="0" smtClean="0">
                <a:latin typeface="+mn-ea"/>
              </a:rPr>
              <a:t>母国語マニュアル</a:t>
            </a:r>
            <a:r>
              <a:rPr lang="ja-JP" altLang="en-US" sz="1200" b="1" dirty="0">
                <a:latin typeface="+mn-ea"/>
              </a:rPr>
              <a:t>等</a:t>
            </a:r>
            <a:r>
              <a:rPr lang="ja-JP" altLang="en-US" sz="1200" dirty="0">
                <a:latin typeface="+mn-ea"/>
              </a:rPr>
              <a:t>に</a:t>
            </a:r>
            <a:r>
              <a:rPr lang="ja-JP" altLang="en-US" sz="1200" dirty="0" smtClean="0">
                <a:latin typeface="+mn-ea"/>
              </a:rPr>
              <a:t>よる安全</a:t>
            </a:r>
            <a:r>
              <a:rPr lang="ja-JP" altLang="en-US" sz="1200" dirty="0">
                <a:latin typeface="+mn-ea"/>
              </a:rPr>
              <a:t>衛生教育や健康</a:t>
            </a:r>
            <a:r>
              <a:rPr lang="ja-JP" altLang="en-US" sz="1200" dirty="0" smtClean="0">
                <a:latin typeface="+mn-ea"/>
              </a:rPr>
              <a:t>管理を推進</a:t>
            </a:r>
            <a:endParaRPr lang="en-US" altLang="ja-JP" sz="1200" dirty="0" smtClean="0">
              <a:latin typeface="+mn-ea"/>
            </a:endParaRPr>
          </a:p>
          <a:p>
            <a:pPr marL="108000" indent="-457200">
              <a:buFontTx/>
              <a:buNone/>
            </a:pPr>
            <a:r>
              <a:rPr lang="ja-JP" altLang="en-US" sz="1200" dirty="0">
                <a:latin typeface="+mn-ea"/>
              </a:rPr>
              <a:t>　</a:t>
            </a:r>
            <a:r>
              <a:rPr lang="en-US" altLang="ja-JP" sz="1200" dirty="0" smtClean="0">
                <a:latin typeface="+mn-ea"/>
              </a:rPr>
              <a:t>【</a:t>
            </a:r>
            <a:r>
              <a:rPr lang="ja-JP" altLang="en-US" sz="1200" dirty="0" smtClean="0">
                <a:latin typeface="+mn-ea"/>
              </a:rPr>
              <a:t>母国語</a:t>
            </a:r>
            <a:r>
              <a:rPr lang="ja-JP" altLang="en-US" sz="1200" dirty="0">
                <a:latin typeface="+mn-ea"/>
              </a:rPr>
              <a:t>教材や視聴覚教材</a:t>
            </a:r>
            <a:r>
              <a:rPr lang="ja-JP" altLang="en-US" sz="1200" dirty="0" smtClean="0">
                <a:latin typeface="+mn-ea"/>
              </a:rPr>
              <a:t>などで安全衛生教育</a:t>
            </a:r>
            <a:r>
              <a:rPr lang="ja-JP" altLang="en-US" sz="1200" dirty="0">
                <a:latin typeface="+mn-ea"/>
              </a:rPr>
              <a:t>を行う事業場</a:t>
            </a:r>
            <a:r>
              <a:rPr lang="ja-JP" altLang="en-US" sz="1200" dirty="0" smtClean="0">
                <a:latin typeface="+mn-ea"/>
              </a:rPr>
              <a:t>割合　</a:t>
            </a:r>
            <a:r>
              <a:rPr lang="en-US" altLang="ja-JP" sz="1200" b="1" dirty="0" smtClean="0">
                <a:latin typeface="+mn-ea"/>
              </a:rPr>
              <a:t>10</a:t>
            </a:r>
            <a:r>
              <a:rPr lang="ja-JP" altLang="en-US" sz="1200" b="1" dirty="0">
                <a:latin typeface="+mn-ea"/>
              </a:rPr>
              <a:t>％</a:t>
            </a:r>
            <a:r>
              <a:rPr lang="ja-JP" altLang="en-US" sz="1200" b="1" dirty="0" smtClean="0">
                <a:latin typeface="+mn-ea"/>
              </a:rPr>
              <a:t>以上</a:t>
            </a:r>
            <a:r>
              <a:rPr lang="ja-JP" altLang="en-US" sz="1200" b="1" dirty="0">
                <a:latin typeface="+mn-ea"/>
              </a:rPr>
              <a:t>増加</a:t>
            </a:r>
            <a:r>
              <a:rPr lang="en-US" altLang="ja-JP" sz="1200" dirty="0" smtClean="0">
                <a:latin typeface="+mn-ea"/>
              </a:rPr>
              <a:t>】</a:t>
            </a:r>
            <a:endParaRPr lang="en-US" altLang="ja-JP" sz="1200" dirty="0">
              <a:latin typeface="+mn-ea"/>
            </a:endParaRPr>
          </a:p>
          <a:p>
            <a:pPr marL="108000" indent="-457200">
              <a:spcBef>
                <a:spcPts val="200"/>
              </a:spcBef>
              <a:buFontTx/>
              <a:buNone/>
            </a:pPr>
            <a:r>
              <a:rPr lang="ja-JP" altLang="en-US" sz="1200" dirty="0" smtClean="0">
                <a:latin typeface="+mn-ea"/>
              </a:rPr>
              <a:t>③</a:t>
            </a:r>
            <a:r>
              <a:rPr lang="ja-JP" altLang="en-US" sz="1200" b="1" dirty="0" smtClean="0">
                <a:latin typeface="+mn-ea"/>
              </a:rPr>
              <a:t>労働者</a:t>
            </a:r>
            <a:r>
              <a:rPr lang="ja-JP" altLang="en-US" sz="1200" b="1" dirty="0">
                <a:latin typeface="+mn-ea"/>
              </a:rPr>
              <a:t>ではない働く者</a:t>
            </a:r>
            <a:r>
              <a:rPr lang="ja-JP" altLang="en-US" sz="1200" dirty="0">
                <a:latin typeface="+mn-ea"/>
              </a:rPr>
              <a:t>について法令に基づく安全衛生対策</a:t>
            </a:r>
            <a:r>
              <a:rPr lang="ja-JP" altLang="en-US" sz="1200" dirty="0" smtClean="0">
                <a:latin typeface="+mn-ea"/>
              </a:rPr>
              <a:t>を徹底</a:t>
            </a:r>
            <a:endParaRPr lang="ja-JP" altLang="en-US" sz="1200" dirty="0">
              <a:latin typeface="+mn-ea"/>
            </a:endParaRPr>
          </a:p>
          <a:p>
            <a:pPr marL="108000" indent="-457200">
              <a:spcBef>
                <a:spcPts val="200"/>
              </a:spcBef>
              <a:buFontTx/>
              <a:buNone/>
            </a:pPr>
            <a:r>
              <a:rPr lang="ja-JP" altLang="en-US" sz="1200" dirty="0" smtClean="0">
                <a:latin typeface="+mn-ea"/>
              </a:rPr>
              <a:t>④</a:t>
            </a:r>
            <a:r>
              <a:rPr lang="ja-JP" altLang="en-US" sz="1200" b="1" dirty="0" smtClean="0">
                <a:latin typeface="+mn-ea"/>
              </a:rPr>
              <a:t>障害者</a:t>
            </a:r>
            <a:r>
              <a:rPr lang="ja-JP" altLang="en-US" sz="1200" dirty="0">
                <a:latin typeface="+mn-ea"/>
              </a:rPr>
              <a:t>の障害の種類や程度に</a:t>
            </a:r>
            <a:r>
              <a:rPr lang="ja-JP" altLang="en-US" sz="1200" dirty="0" smtClean="0">
                <a:latin typeface="+mn-ea"/>
              </a:rPr>
              <a:t>応じた安全</a:t>
            </a:r>
            <a:r>
              <a:rPr lang="ja-JP" altLang="en-US" sz="1200" dirty="0">
                <a:latin typeface="+mn-ea"/>
              </a:rPr>
              <a:t>衛生対策</a:t>
            </a:r>
            <a:r>
              <a:rPr lang="ja-JP" altLang="en-US" sz="1200" dirty="0" smtClean="0">
                <a:latin typeface="+mn-ea"/>
              </a:rPr>
              <a:t>を</a:t>
            </a:r>
            <a:r>
              <a:rPr lang="ja-JP" altLang="en-US" sz="1200" dirty="0">
                <a:latin typeface="+mn-ea"/>
              </a:rPr>
              <a:t>推進</a:t>
            </a:r>
          </a:p>
        </p:txBody>
      </p:sp>
      <p:sp>
        <p:nvSpPr>
          <p:cNvPr id="28" name="正方形/長方形 27"/>
          <p:cNvSpPr/>
          <p:nvPr/>
        </p:nvSpPr>
        <p:spPr>
          <a:xfrm>
            <a:off x="1663189" y="7664026"/>
            <a:ext cx="3774674" cy="276999"/>
          </a:xfrm>
          <a:prstGeom prst="rect">
            <a:avLst/>
          </a:prstGeom>
          <a:ln>
            <a:solidFill>
              <a:schemeClr val="accent1">
                <a:lumMod val="40000"/>
                <a:lumOff val="60000"/>
              </a:schemeClr>
            </a:solidFill>
            <a:prstDash val="sysDash"/>
          </a:ln>
        </p:spPr>
        <p:txBody>
          <a:bodyPr wrap="square">
            <a:spAutoFit/>
          </a:bodyPr>
          <a:lstStyle/>
          <a:p>
            <a:pPr lvl="0" defTabSz="914400">
              <a:defRPr/>
            </a:pPr>
            <a:r>
              <a:rPr kumimoji="1" lang="ja-JP" altLang="en-US" sz="1200" dirty="0" smtClean="0"/>
              <a:t>■</a:t>
            </a:r>
            <a:r>
              <a:rPr kumimoji="1" lang="ja-JP" altLang="en-US" sz="1200" b="1" dirty="0" smtClean="0"/>
              <a:t>外国人</a:t>
            </a:r>
            <a:r>
              <a:rPr kumimoji="1" lang="ja-JP" altLang="en-US" sz="1200" b="1" dirty="0"/>
              <a:t>労働者</a:t>
            </a:r>
            <a:r>
              <a:rPr kumimoji="1" lang="ja-JP" altLang="en-US" sz="1200" dirty="0"/>
              <a:t>の死傷年</a:t>
            </a:r>
            <a:r>
              <a:rPr kumimoji="1" lang="ja-JP" altLang="en-US" sz="1200" dirty="0" smtClean="0"/>
              <a:t>千人率　</a:t>
            </a:r>
            <a:r>
              <a:rPr kumimoji="1" lang="en-US" altLang="ja-JP" sz="1200" b="1" dirty="0" smtClean="0"/>
              <a:t>10</a:t>
            </a:r>
            <a:r>
              <a:rPr kumimoji="1" lang="en-US" altLang="ja-JP" sz="1200" b="1" dirty="0"/>
              <a:t>%</a:t>
            </a:r>
            <a:r>
              <a:rPr kumimoji="1" lang="ja-JP" altLang="en-US" sz="1200" b="1" dirty="0"/>
              <a:t>以上</a:t>
            </a:r>
            <a:r>
              <a:rPr kumimoji="1" lang="ja-JP" altLang="en-US" sz="1200" b="1" dirty="0" smtClean="0"/>
              <a:t>減少</a:t>
            </a:r>
            <a:endParaRPr kumimoji="1" lang="en-US" altLang="ja-JP" sz="1200" b="1" dirty="0"/>
          </a:p>
        </p:txBody>
      </p:sp>
      <p:sp>
        <p:nvSpPr>
          <p:cNvPr id="30" name="右矢印 29"/>
          <p:cNvSpPr/>
          <p:nvPr/>
        </p:nvSpPr>
        <p:spPr>
          <a:xfrm>
            <a:off x="1190555" y="7651615"/>
            <a:ext cx="286739" cy="274022"/>
          </a:xfrm>
          <a:prstGeom prst="rightArrow">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524780" y="5904832"/>
            <a:ext cx="4685520" cy="276999"/>
          </a:xfrm>
          <a:prstGeom prst="rect">
            <a:avLst/>
          </a:prstGeom>
          <a:ln>
            <a:solidFill>
              <a:schemeClr val="accent1">
                <a:lumMod val="40000"/>
                <a:lumOff val="60000"/>
              </a:schemeClr>
            </a:solidFill>
            <a:prstDash val="sysDash"/>
          </a:ln>
        </p:spPr>
        <p:txBody>
          <a:bodyPr wrap="square">
            <a:spAutoFit/>
          </a:bodyPr>
          <a:lstStyle/>
          <a:p>
            <a:pPr marL="108000" indent="-457200">
              <a:spcBef>
                <a:spcPts val="200"/>
              </a:spcBef>
              <a:buFontTx/>
              <a:buNone/>
            </a:pPr>
            <a:r>
              <a:rPr lang="ja-JP" altLang="en-US" sz="1200" dirty="0" smtClean="0">
                <a:latin typeface="+mn-ea"/>
              </a:rPr>
              <a:t>■増加が見込まれる</a:t>
            </a:r>
            <a:r>
              <a:rPr lang="en-US" altLang="ja-JP" sz="1200" b="1" dirty="0" smtClean="0">
                <a:latin typeface="+mn-ea"/>
              </a:rPr>
              <a:t>60</a:t>
            </a:r>
            <a:r>
              <a:rPr lang="ja-JP" altLang="en-US" sz="1200" b="1" dirty="0">
                <a:latin typeface="+mn-ea"/>
              </a:rPr>
              <a:t>歳以上</a:t>
            </a:r>
            <a:r>
              <a:rPr lang="ja-JP" altLang="en-US" sz="1200" b="1" dirty="0" smtClean="0">
                <a:latin typeface="+mn-ea"/>
              </a:rPr>
              <a:t>の</a:t>
            </a:r>
            <a:r>
              <a:rPr lang="ja-JP" altLang="en-US" sz="1200" dirty="0" smtClean="0">
                <a:latin typeface="+mn-ea"/>
              </a:rPr>
              <a:t>死傷</a:t>
            </a:r>
            <a:r>
              <a:rPr lang="ja-JP" altLang="en-US" sz="1200" dirty="0">
                <a:latin typeface="+mn-ea"/>
              </a:rPr>
              <a:t>年</a:t>
            </a:r>
            <a:r>
              <a:rPr lang="ja-JP" altLang="en-US" sz="1200" dirty="0" smtClean="0">
                <a:latin typeface="+mn-ea"/>
              </a:rPr>
              <a:t>千人率　</a:t>
            </a:r>
            <a:r>
              <a:rPr lang="ja-JP" altLang="en-US" sz="1200" b="1" dirty="0" smtClean="0">
                <a:latin typeface="+mn-ea"/>
              </a:rPr>
              <a:t>増加</a:t>
            </a:r>
            <a:r>
              <a:rPr lang="ja-JP" altLang="en-US" sz="1200" b="1" dirty="0">
                <a:latin typeface="+mn-ea"/>
              </a:rPr>
              <a:t>に</a:t>
            </a:r>
            <a:r>
              <a:rPr lang="ja-JP" altLang="en-US" sz="1200" b="1" dirty="0" smtClean="0">
                <a:latin typeface="+mn-ea"/>
              </a:rPr>
              <a:t>歯止め</a:t>
            </a:r>
            <a:endParaRPr lang="ja-JP" altLang="en-US" sz="1200" dirty="0">
              <a:latin typeface="+mn-ea"/>
            </a:endParaRPr>
          </a:p>
        </p:txBody>
      </p:sp>
      <p:sp>
        <p:nvSpPr>
          <p:cNvPr id="33" name="右矢印 32"/>
          <p:cNvSpPr/>
          <p:nvPr/>
        </p:nvSpPr>
        <p:spPr>
          <a:xfrm>
            <a:off x="1114469" y="5905471"/>
            <a:ext cx="286739" cy="274022"/>
          </a:xfrm>
          <a:prstGeom prst="rightArrow">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CC98607-E6DF-4869-A8F1-2329336D243A}"/>
              </a:ext>
            </a:extLst>
          </p:cNvPr>
          <p:cNvSpPr txBox="1"/>
          <p:nvPr/>
        </p:nvSpPr>
        <p:spPr>
          <a:xfrm>
            <a:off x="5148005" y="8467627"/>
            <a:ext cx="1377065" cy="253916"/>
          </a:xfrm>
          <a:prstGeom prst="rect">
            <a:avLst/>
          </a:prstGeom>
          <a:noFill/>
          <a:ln>
            <a:noFill/>
          </a:ln>
        </p:spPr>
        <p:txBody>
          <a:bodyPr wrap="square" rtlCol="0">
            <a:spAutoFit/>
          </a:bodyPr>
          <a:lstStyle/>
          <a:p>
            <a:pPr lvl="0">
              <a:defRPr/>
            </a:pPr>
            <a:r>
              <a:rPr kumimoji="1" lang="en-US" altLang="ja-JP" sz="1050" dirty="0" smtClean="0">
                <a:solidFill>
                  <a:prstClr val="black"/>
                </a:solidFill>
                <a:latin typeface="メイリオ" panose="020B0604030504040204" pitchFamily="50" charset="-128"/>
                <a:ea typeface="メイリオ" panose="020B0604030504040204" pitchFamily="50" charset="-128"/>
              </a:rPr>
              <a:t>R4</a:t>
            </a:r>
            <a:r>
              <a:rPr kumimoji="1" lang="ja-JP" altLang="en-US" sz="1050" dirty="0" smtClean="0">
                <a:solidFill>
                  <a:prstClr val="black"/>
                </a:solidFill>
                <a:latin typeface="メイリオ" panose="020B0604030504040204" pitchFamily="50" charset="-128"/>
                <a:ea typeface="メイリオ" panose="020B0604030504040204" pitchFamily="50" charset="-128"/>
              </a:rPr>
              <a:t>比 </a:t>
            </a:r>
            <a:r>
              <a:rPr kumimoji="1" lang="ja-JP" altLang="en-US" sz="1050" b="1" dirty="0" smtClean="0">
                <a:solidFill>
                  <a:prstClr val="black"/>
                </a:solidFill>
                <a:latin typeface="メイリオ" panose="020B0604030504040204" pitchFamily="50" charset="-128"/>
                <a:ea typeface="メイリオ" panose="020B0604030504040204" pitchFamily="50" charset="-128"/>
              </a:rPr>
              <a:t>５％</a:t>
            </a:r>
            <a:r>
              <a:rPr kumimoji="1" lang="ja-JP" altLang="en-US" sz="1050" b="1" dirty="0">
                <a:solidFill>
                  <a:prstClr val="black"/>
                </a:solidFill>
                <a:latin typeface="メイリオ" panose="020B0604030504040204" pitchFamily="50" charset="-128"/>
                <a:ea typeface="メイリオ" panose="020B0604030504040204" pitchFamily="50" charset="-128"/>
              </a:rPr>
              <a:t>以上</a:t>
            </a:r>
            <a:r>
              <a:rPr kumimoji="1" lang="ja-JP" altLang="en-US" sz="1050" b="1" dirty="0" smtClean="0">
                <a:solidFill>
                  <a:prstClr val="black"/>
                </a:solidFill>
                <a:latin typeface="メイリオ" panose="020B0604030504040204" pitchFamily="50" charset="-128"/>
                <a:ea typeface="メイリオ" panose="020B0604030504040204" pitchFamily="50" charset="-128"/>
              </a:rPr>
              <a:t>減少</a:t>
            </a:r>
            <a:endParaRPr kumimoji="1" lang="en-US" altLang="ja-JP" sz="1050" b="1" dirty="0" smtClean="0">
              <a:solidFill>
                <a:prstClr val="black"/>
              </a:solidFill>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3CC98607-E6DF-4869-A8F1-2329336D243A}"/>
              </a:ext>
            </a:extLst>
          </p:cNvPr>
          <p:cNvSpPr txBox="1"/>
          <p:nvPr/>
        </p:nvSpPr>
        <p:spPr>
          <a:xfrm>
            <a:off x="5001221" y="8800791"/>
            <a:ext cx="823345" cy="230832"/>
          </a:xfrm>
          <a:prstGeom prst="leftArrowCallout">
            <a:avLst>
              <a:gd name="adj1" fmla="val 25000"/>
              <a:gd name="adj2" fmla="val 25000"/>
              <a:gd name="adj3" fmla="val 25000"/>
              <a:gd name="adj4" fmla="val 81665"/>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Aft>
                <a:spcPts val="0"/>
              </a:spcAft>
              <a:buClrTx/>
              <a:buSzTx/>
              <a:buFontTx/>
              <a:buNone/>
              <a:tabLst/>
              <a:defRPr/>
            </a:pPr>
            <a:r>
              <a:rPr kumimoji="1" lang="ja-JP" altLang="en-US" sz="9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死亡者数</a:t>
            </a:r>
            <a:endParaRPr kumimoji="1" lang="en-US" altLang="ja-JP" sz="9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6" name="テキスト ボックス 45">
            <a:extLst>
              <a:ext uri="{FF2B5EF4-FFF2-40B4-BE49-F238E27FC236}">
                <a16:creationId xmlns:a16="http://schemas.microsoft.com/office/drawing/2014/main" id="{3CC98607-E6DF-4869-A8F1-2329336D243A}"/>
              </a:ext>
            </a:extLst>
          </p:cNvPr>
          <p:cNvSpPr txBox="1"/>
          <p:nvPr/>
        </p:nvSpPr>
        <p:spPr>
          <a:xfrm>
            <a:off x="5068377" y="9054415"/>
            <a:ext cx="1674245" cy="57708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死亡災害撲滅</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を目指し</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dirty="0">
                <a:solidFill>
                  <a:prstClr val="black"/>
                </a:solidFill>
                <a:latin typeface="メイリオ" panose="020B0604030504040204" pitchFamily="50" charset="-128"/>
                <a:ea typeface="メイリオ" panose="020B0604030504040204" pitchFamily="50" charset="-128"/>
              </a:rPr>
              <a:t>前</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計画期間（計</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85</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人）</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より</a:t>
            </a:r>
            <a:r>
              <a:rPr kumimoji="1" lang="ja-JP" altLang="en-US" sz="1050" b="1" dirty="0">
                <a:solidFill>
                  <a:prstClr val="black"/>
                </a:solidFill>
                <a:latin typeface="メイリオ" panose="020B0604030504040204" pitchFamily="50" charset="-128"/>
                <a:ea typeface="メイリオ" panose="020B0604030504040204" pitchFamily="50" charset="-128"/>
              </a:rPr>
              <a:t>５</a:t>
            </a:r>
            <a:r>
              <a:rPr kumimoji="1"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以上</a:t>
            </a:r>
            <a:r>
              <a:rPr kumimoji="1"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減少</a:t>
            </a:r>
            <a:endParaRPr kumimoji="1" lang="en-US" altLang="ja-JP"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3CC98607-E6DF-4869-A8F1-2329336D243A}"/>
              </a:ext>
            </a:extLst>
          </p:cNvPr>
          <p:cNvSpPr txBox="1"/>
          <p:nvPr/>
        </p:nvSpPr>
        <p:spPr>
          <a:xfrm>
            <a:off x="5025000" y="8162205"/>
            <a:ext cx="1599132" cy="230832"/>
          </a:xfrm>
          <a:prstGeom prst="leftArrowCallout">
            <a:avLst>
              <a:gd name="adj1" fmla="val 25000"/>
              <a:gd name="adj2" fmla="val 25000"/>
              <a:gd name="adj3" fmla="val 25000"/>
              <a:gd name="adj4" fmla="val 91776"/>
            </a:avLst>
          </a:prstGeom>
          <a:noFill/>
          <a:ln>
            <a:solidFill>
              <a:schemeClr val="tx1"/>
            </a:solidFill>
          </a:ln>
        </p:spPr>
        <p:txBody>
          <a:bodyPr wrap="square" rtlCol="0">
            <a:spAutoFit/>
          </a:bodyPr>
          <a:lstStyle/>
          <a:p>
            <a:pPr algn="ctr">
              <a:defRPr/>
            </a:pPr>
            <a:r>
              <a:rPr kumimoji="1" lang="ja-JP" altLang="en-US" sz="900" b="1" smtClean="0">
                <a:solidFill>
                  <a:prstClr val="black"/>
                </a:solidFill>
                <a:latin typeface="メイリオ" panose="020B0604030504040204" pitchFamily="50" charset="-128"/>
                <a:ea typeface="メイリオ" panose="020B0604030504040204" pitchFamily="50" charset="-128"/>
              </a:rPr>
              <a:t>休業４日</a:t>
            </a:r>
            <a:r>
              <a:rPr kumimoji="1" lang="ja-JP" altLang="en-US" sz="900" b="1" dirty="0">
                <a:solidFill>
                  <a:prstClr val="black"/>
                </a:solidFill>
                <a:latin typeface="メイリオ" panose="020B0604030504040204" pitchFamily="50" charset="-128"/>
                <a:ea typeface="メイリオ" panose="020B0604030504040204" pitchFamily="50" charset="-128"/>
              </a:rPr>
              <a:t>以上の</a:t>
            </a:r>
            <a:r>
              <a:rPr kumimoji="1" lang="ja-JP" altLang="en-US" sz="900" b="1" dirty="0" smtClean="0">
                <a:solidFill>
                  <a:prstClr val="black"/>
                </a:solidFill>
                <a:latin typeface="メイリオ" panose="020B0604030504040204" pitchFamily="50" charset="-128"/>
                <a:ea typeface="メイリオ" panose="020B0604030504040204" pitchFamily="50" charset="-128"/>
              </a:rPr>
              <a:t>死傷者数</a:t>
            </a:r>
            <a:endParaRPr kumimoji="1" lang="en-US" altLang="ja-JP" sz="900" b="1" dirty="0">
              <a:solidFill>
                <a:prstClr val="black"/>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625360" y="9566916"/>
            <a:ext cx="1107996" cy="215444"/>
          </a:xfrm>
          <a:prstGeom prst="rect">
            <a:avLst/>
          </a:prstGeom>
          <a:solidFill>
            <a:schemeClr val="accent1">
              <a:lumMod val="40000"/>
              <a:lumOff val="60000"/>
            </a:schemeClr>
          </a:solidFill>
          <a:ln>
            <a:noFill/>
          </a:ln>
        </p:spPr>
        <p:txBody>
          <a:bodyPr wrap="none" rtlCol="0">
            <a:spAutoFit/>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第</a:t>
            </a:r>
            <a:r>
              <a:rPr kumimoji="1" lang="en-US" altLang="ja-JP" sz="800" dirty="0" smtClean="0">
                <a:latin typeface="ＭＳ Ｐゴシック" panose="020B0600070205080204" pitchFamily="50" charset="-128"/>
                <a:ea typeface="ＭＳ Ｐゴシック" panose="020B0600070205080204" pitchFamily="50" charset="-128"/>
              </a:rPr>
              <a:t>14</a:t>
            </a:r>
            <a:r>
              <a:rPr kumimoji="1" lang="ja-JP" altLang="en-US" sz="800" dirty="0" smtClean="0">
                <a:latin typeface="ＭＳ Ｐゴシック" panose="020B0600070205080204" pitchFamily="50" charset="-128"/>
                <a:ea typeface="ＭＳ Ｐゴシック" panose="020B0600070205080204" pitchFamily="50" charset="-128"/>
              </a:rPr>
              <a:t>次計画対象期間</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49" name="テキスト ボックス 48"/>
          <p:cNvSpPr txBox="1"/>
          <p:nvPr/>
        </p:nvSpPr>
        <p:spPr>
          <a:xfrm>
            <a:off x="2513892" y="9566916"/>
            <a:ext cx="1107997" cy="215444"/>
          </a:xfrm>
          <a:prstGeom prst="rect">
            <a:avLst/>
          </a:prstGeom>
          <a:solidFill>
            <a:schemeClr val="accent6">
              <a:lumMod val="40000"/>
              <a:lumOff val="60000"/>
            </a:schemeClr>
          </a:solidFill>
          <a:ln>
            <a:noFill/>
          </a:ln>
        </p:spPr>
        <p:txBody>
          <a:bodyPr wrap="none" rtlCol="0">
            <a:spAutoFit/>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第</a:t>
            </a:r>
            <a:r>
              <a:rPr kumimoji="1" lang="en-US" altLang="ja-JP" sz="800" dirty="0" smtClean="0">
                <a:latin typeface="ＭＳ Ｐゴシック" panose="020B0600070205080204" pitchFamily="50" charset="-128"/>
                <a:ea typeface="ＭＳ Ｐゴシック" panose="020B0600070205080204" pitchFamily="50" charset="-128"/>
              </a:rPr>
              <a:t>13</a:t>
            </a:r>
            <a:r>
              <a:rPr kumimoji="1" lang="ja-JP" altLang="en-US" sz="800" dirty="0" smtClean="0">
                <a:latin typeface="ＭＳ Ｐゴシック" panose="020B0600070205080204" pitchFamily="50" charset="-128"/>
                <a:ea typeface="ＭＳ Ｐゴシック" panose="020B0600070205080204" pitchFamily="50" charset="-128"/>
              </a:rPr>
              <a:t>次計画対象期間</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50" name="テキスト ボックス 49"/>
          <p:cNvSpPr txBox="1"/>
          <p:nvPr/>
        </p:nvSpPr>
        <p:spPr>
          <a:xfrm>
            <a:off x="1400683" y="9566916"/>
            <a:ext cx="1107997" cy="215444"/>
          </a:xfrm>
          <a:prstGeom prst="rect">
            <a:avLst/>
          </a:prstGeom>
          <a:solidFill>
            <a:schemeClr val="accent2">
              <a:lumMod val="40000"/>
              <a:lumOff val="60000"/>
            </a:schemeClr>
          </a:solidFill>
          <a:ln>
            <a:noFill/>
          </a:ln>
        </p:spPr>
        <p:txBody>
          <a:bodyPr wrap="none" rtlCol="0">
            <a:spAutoFit/>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第</a:t>
            </a:r>
            <a:r>
              <a:rPr kumimoji="1" lang="en-US" altLang="ja-JP" sz="800" dirty="0" smtClean="0">
                <a:latin typeface="ＭＳ Ｐゴシック" panose="020B0600070205080204" pitchFamily="50" charset="-128"/>
                <a:ea typeface="ＭＳ Ｐゴシック" panose="020B0600070205080204" pitchFamily="50" charset="-128"/>
              </a:rPr>
              <a:t>12</a:t>
            </a:r>
            <a:r>
              <a:rPr kumimoji="1" lang="ja-JP" altLang="en-US" sz="800" dirty="0" smtClean="0">
                <a:latin typeface="ＭＳ Ｐゴシック" panose="020B0600070205080204" pitchFamily="50" charset="-128"/>
                <a:ea typeface="ＭＳ Ｐゴシック" panose="020B0600070205080204" pitchFamily="50" charset="-128"/>
              </a:rPr>
              <a:t>次計画対象期間</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621861" y="8012112"/>
            <a:ext cx="2236510" cy="215444"/>
          </a:xfrm>
          <a:prstGeom prst="rect">
            <a:avLst/>
          </a:prstGeom>
          <a:noFill/>
          <a:ln>
            <a:solidFill>
              <a:schemeClr val="tx1"/>
            </a:solidFill>
          </a:ln>
        </p:spPr>
        <p:txBody>
          <a:bodyPr wrap="none" rtlCol="0">
            <a:spAutoFit/>
          </a:bodyPr>
          <a:lstStyle/>
          <a:p>
            <a:r>
              <a:rPr kumimoji="1" lang="ja-JP" altLang="en-US" sz="800" b="1" dirty="0" smtClean="0"/>
              <a:t>長野県内の労働災害発生状況と計画</a:t>
            </a:r>
            <a:r>
              <a:rPr kumimoji="1" lang="ja-JP" altLang="en-US" sz="800" b="1" dirty="0"/>
              <a:t>主要</a:t>
            </a:r>
            <a:r>
              <a:rPr kumimoji="1" lang="ja-JP" altLang="en-US" sz="800" b="1" dirty="0" smtClean="0"/>
              <a:t>指標</a:t>
            </a:r>
            <a:endParaRPr kumimoji="1" lang="ja-JP" altLang="en-US" sz="800" b="1" dirty="0"/>
          </a:p>
        </p:txBody>
      </p:sp>
      <p:sp>
        <p:nvSpPr>
          <p:cNvPr id="34" name="正方形/長方形 33"/>
          <p:cNvSpPr/>
          <p:nvPr/>
        </p:nvSpPr>
        <p:spPr>
          <a:xfrm>
            <a:off x="115513" y="5916739"/>
            <a:ext cx="1082348" cy="246221"/>
          </a:xfrm>
          <a:prstGeom prst="rect">
            <a:avLst/>
          </a:prstGeom>
        </p:spPr>
        <p:txBody>
          <a:bodyPr wrap="none">
            <a:spAutoFit/>
          </a:bodyPr>
          <a:lstStyle/>
          <a:p>
            <a:pPr marL="108000" indent="-457200">
              <a:spcBef>
                <a:spcPts val="200"/>
              </a:spcBef>
              <a:buFontTx/>
              <a:buNone/>
            </a:pPr>
            <a:r>
              <a:rPr lang="ja-JP" altLang="en-US" sz="1000" b="1" dirty="0">
                <a:latin typeface="+mn-ea"/>
              </a:rPr>
              <a:t>［</a:t>
            </a:r>
            <a:r>
              <a:rPr lang="ja-JP" altLang="en-US" sz="1000" b="1" dirty="0" smtClean="0">
                <a:latin typeface="+mn-ea"/>
              </a:rPr>
              <a:t>アウトカム］</a:t>
            </a:r>
            <a:endParaRPr lang="en-US" altLang="ja-JP" sz="1000" b="1" dirty="0">
              <a:latin typeface="+mn-ea"/>
            </a:endParaRPr>
          </a:p>
        </p:txBody>
      </p:sp>
      <p:sp>
        <p:nvSpPr>
          <p:cNvPr id="35" name="正方形/長方形 34"/>
          <p:cNvSpPr/>
          <p:nvPr/>
        </p:nvSpPr>
        <p:spPr>
          <a:xfrm>
            <a:off x="166762" y="7682898"/>
            <a:ext cx="1082348" cy="246221"/>
          </a:xfrm>
          <a:prstGeom prst="rect">
            <a:avLst/>
          </a:prstGeom>
        </p:spPr>
        <p:txBody>
          <a:bodyPr wrap="none">
            <a:spAutoFit/>
          </a:bodyPr>
          <a:lstStyle/>
          <a:p>
            <a:pPr marL="108000" indent="-457200">
              <a:spcBef>
                <a:spcPts val="200"/>
              </a:spcBef>
              <a:buFontTx/>
              <a:buNone/>
            </a:pPr>
            <a:r>
              <a:rPr lang="ja-JP" altLang="en-US" sz="1000" b="1" dirty="0">
                <a:latin typeface="+mn-ea"/>
              </a:rPr>
              <a:t>［</a:t>
            </a:r>
            <a:r>
              <a:rPr lang="ja-JP" altLang="en-US" sz="1000" b="1" dirty="0" smtClean="0">
                <a:latin typeface="+mn-ea"/>
              </a:rPr>
              <a:t>アウトカム］</a:t>
            </a:r>
            <a:endParaRPr lang="en-US" altLang="ja-JP" sz="1000" b="1" dirty="0">
              <a:latin typeface="+mn-ea"/>
            </a:endParaRPr>
          </a:p>
        </p:txBody>
      </p:sp>
      <p:pic>
        <p:nvPicPr>
          <p:cNvPr id="3" name="図 2"/>
          <p:cNvPicPr>
            <a:picLocks noChangeAspect="1"/>
          </p:cNvPicPr>
          <p:nvPr/>
        </p:nvPicPr>
        <p:blipFill>
          <a:blip r:embed="rId2"/>
          <a:stretch>
            <a:fillRect/>
          </a:stretch>
        </p:blipFill>
        <p:spPr>
          <a:xfrm>
            <a:off x="236320" y="8115942"/>
            <a:ext cx="4621169" cy="1450974"/>
          </a:xfrm>
          <a:prstGeom prst="rect">
            <a:avLst/>
          </a:prstGeom>
        </p:spPr>
      </p:pic>
    </p:spTree>
    <p:extLst>
      <p:ext uri="{BB962C8B-B14F-4D97-AF65-F5344CB8AC3E}">
        <p14:creationId xmlns:p14="http://schemas.microsoft.com/office/powerpoint/2010/main" val="2165994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4799" y="474015"/>
            <a:ext cx="6301739" cy="2208297"/>
          </a:xfrm>
          <a:prstGeom prst="rect">
            <a:avLst/>
          </a:prstGeom>
        </p:spPr>
        <p:txBody>
          <a:bodyPr wrap="square">
            <a:spAutoFit/>
          </a:bodyPr>
          <a:lstStyle/>
          <a:p>
            <a:pPr marL="108000" indent="-457200">
              <a:spcBef>
                <a:spcPts val="300"/>
              </a:spcBef>
              <a:buNone/>
            </a:pPr>
            <a:r>
              <a:rPr lang="ja-JP" altLang="en-US" sz="1200" b="1" u="sng" dirty="0" smtClean="0">
                <a:latin typeface="+mn-ea"/>
              </a:rPr>
              <a:t>①陸上貨物運送事業対策</a:t>
            </a:r>
            <a:r>
              <a:rPr lang="ja-JP" altLang="en-US" sz="1200" dirty="0" smtClean="0">
                <a:latin typeface="+mn-ea"/>
              </a:rPr>
              <a:t>（</a:t>
            </a:r>
            <a:r>
              <a:rPr lang="ja-JP" altLang="en-US" sz="1200" b="1" dirty="0" smtClean="0">
                <a:latin typeface="+mn-ea"/>
              </a:rPr>
              <a:t>墜落</a:t>
            </a:r>
            <a:r>
              <a:rPr lang="ja-JP" altLang="en-US" sz="1200" b="1" dirty="0">
                <a:latin typeface="+mn-ea"/>
              </a:rPr>
              <a:t>・転落を重点</a:t>
            </a:r>
            <a:r>
              <a:rPr lang="ja-JP" altLang="en-US" sz="1200" dirty="0">
                <a:latin typeface="+mn-ea"/>
              </a:rPr>
              <a:t>とし、</a:t>
            </a:r>
            <a:r>
              <a:rPr lang="ja-JP" altLang="en-US" sz="1200" b="1" dirty="0">
                <a:latin typeface="+mn-ea"/>
              </a:rPr>
              <a:t>荷役</a:t>
            </a:r>
            <a:r>
              <a:rPr lang="ja-JP" altLang="en-US" sz="1200" b="1" dirty="0" smtClean="0">
                <a:latin typeface="+mn-ea"/>
              </a:rPr>
              <a:t>作業時の５大災害防止</a:t>
            </a:r>
            <a:r>
              <a:rPr lang="ja-JP" altLang="en-US" sz="1200" dirty="0" smtClean="0">
                <a:latin typeface="+mn-ea"/>
              </a:rPr>
              <a:t>を</a:t>
            </a:r>
            <a:r>
              <a:rPr lang="ja-JP" altLang="en-US" sz="1200" dirty="0">
                <a:latin typeface="+mn-ea"/>
              </a:rPr>
              <a:t>はじめ「陸上貨物運送事業における荷役作業の安全対策</a:t>
            </a:r>
            <a:r>
              <a:rPr lang="ja-JP" altLang="en-US" sz="1200" dirty="0" smtClean="0">
                <a:latin typeface="+mn-ea"/>
              </a:rPr>
              <a:t>ガイドライン」に基づく措置を推進）</a:t>
            </a:r>
            <a:endParaRPr lang="en-US" altLang="ja-JP" sz="1200" dirty="0" smtClean="0">
              <a:latin typeface="+mn-ea"/>
            </a:endParaRPr>
          </a:p>
          <a:p>
            <a:pPr marL="108000" indent="-457200">
              <a:buNone/>
            </a:pPr>
            <a:r>
              <a:rPr lang="ja-JP" altLang="en-US" sz="1200" dirty="0" smtClean="0">
                <a:latin typeface="+mn-ea"/>
              </a:rPr>
              <a:t>　</a:t>
            </a:r>
            <a:r>
              <a:rPr lang="en-US" altLang="ja-JP" sz="1200" dirty="0" smtClean="0">
                <a:latin typeface="+mn-ea"/>
              </a:rPr>
              <a:t>【</a:t>
            </a:r>
            <a:r>
              <a:rPr lang="ja-JP" altLang="en-US" sz="1200" dirty="0" smtClean="0">
                <a:latin typeface="+mn-ea"/>
              </a:rPr>
              <a:t>荷主、配送先、元請事業者等による関係措置の実施割合 </a:t>
            </a:r>
            <a:r>
              <a:rPr lang="en-US" altLang="ja-JP" sz="1200" b="1" dirty="0" smtClean="0">
                <a:latin typeface="+mn-ea"/>
              </a:rPr>
              <a:t>10</a:t>
            </a:r>
            <a:r>
              <a:rPr lang="ja-JP" altLang="en-US" sz="1200" b="1" dirty="0" smtClean="0">
                <a:latin typeface="+mn-ea"/>
              </a:rPr>
              <a:t>％以上増</a:t>
            </a:r>
            <a:r>
              <a:rPr lang="ja-JP" altLang="en-US" sz="1200" dirty="0" smtClean="0">
                <a:latin typeface="+mn-ea"/>
              </a:rPr>
              <a:t>　等</a:t>
            </a:r>
            <a:r>
              <a:rPr lang="en-US" altLang="ja-JP" sz="1200" dirty="0" smtClean="0">
                <a:latin typeface="+mn-ea"/>
              </a:rPr>
              <a:t>】</a:t>
            </a:r>
          </a:p>
          <a:p>
            <a:pPr marL="108000" indent="-457200">
              <a:spcBef>
                <a:spcPts val="600"/>
              </a:spcBef>
              <a:buNone/>
            </a:pPr>
            <a:r>
              <a:rPr lang="ja-JP" altLang="en-US" sz="1200" b="1" u="sng" dirty="0" smtClean="0">
                <a:latin typeface="+mn-ea"/>
              </a:rPr>
              <a:t>②建設業対策</a:t>
            </a:r>
            <a:r>
              <a:rPr lang="ja-JP" altLang="en-US" sz="1200" dirty="0" smtClean="0">
                <a:latin typeface="+mn-ea"/>
              </a:rPr>
              <a:t>（労使</a:t>
            </a:r>
            <a:r>
              <a:rPr lang="ja-JP" altLang="en-US" sz="1200" dirty="0">
                <a:latin typeface="+mn-ea"/>
              </a:rPr>
              <a:t>による</a:t>
            </a:r>
            <a:r>
              <a:rPr lang="ja-JP" altLang="en-US" sz="1200" b="1" dirty="0">
                <a:latin typeface="+mn-ea"/>
              </a:rPr>
              <a:t>基本的安全措置の</a:t>
            </a:r>
            <a:r>
              <a:rPr lang="ja-JP" altLang="en-US" sz="1200" b="1" dirty="0" smtClean="0">
                <a:latin typeface="+mn-ea"/>
              </a:rPr>
              <a:t>徹底</a:t>
            </a:r>
            <a:r>
              <a:rPr lang="ja-JP" altLang="en-US" sz="1200" dirty="0" smtClean="0">
                <a:latin typeface="+mn-ea"/>
              </a:rPr>
              <a:t>、</a:t>
            </a:r>
            <a:r>
              <a:rPr lang="ja-JP" altLang="en-US" sz="1200" b="1" dirty="0" smtClean="0">
                <a:latin typeface="+mn-ea"/>
              </a:rPr>
              <a:t>リスクアセスメント</a:t>
            </a:r>
            <a:r>
              <a:rPr lang="ja-JP" altLang="en-US" sz="1200" b="1" dirty="0">
                <a:latin typeface="+mn-ea"/>
              </a:rPr>
              <a:t>に</a:t>
            </a:r>
            <a:r>
              <a:rPr lang="ja-JP" altLang="en-US" sz="1200" b="1" dirty="0" smtClean="0">
                <a:latin typeface="+mn-ea"/>
              </a:rPr>
              <a:t>基づく取組</a:t>
            </a:r>
            <a:r>
              <a:rPr lang="ja-JP" altLang="en-US" sz="1200" dirty="0" smtClean="0">
                <a:latin typeface="+mn-ea"/>
              </a:rPr>
              <a:t>の推進）</a:t>
            </a:r>
            <a:r>
              <a:rPr lang="en-US" altLang="ja-JP" sz="1200" dirty="0" smtClean="0">
                <a:latin typeface="+mn-ea"/>
              </a:rPr>
              <a:t>【</a:t>
            </a:r>
            <a:r>
              <a:rPr lang="ja-JP" altLang="en-US" sz="1200" dirty="0">
                <a:latin typeface="+mn-ea"/>
              </a:rPr>
              <a:t>工事計画・設計段階での</a:t>
            </a:r>
            <a:r>
              <a:rPr lang="ja-JP" altLang="en-US" sz="1200" dirty="0" smtClean="0">
                <a:latin typeface="+mn-ea"/>
              </a:rPr>
              <a:t>実施事業場</a:t>
            </a:r>
            <a:r>
              <a:rPr lang="ja-JP" altLang="en-US" sz="1200" dirty="0">
                <a:latin typeface="+mn-ea"/>
              </a:rPr>
              <a:t>割合 </a:t>
            </a:r>
            <a:r>
              <a:rPr lang="en-US" altLang="ja-JP" sz="1200" b="1" dirty="0">
                <a:latin typeface="+mn-ea"/>
              </a:rPr>
              <a:t>10%</a:t>
            </a:r>
            <a:r>
              <a:rPr lang="ja-JP" altLang="en-US" sz="1200" b="1" dirty="0" smtClean="0">
                <a:latin typeface="+mn-ea"/>
              </a:rPr>
              <a:t>以上増</a:t>
            </a:r>
            <a:r>
              <a:rPr lang="ja-JP" altLang="en-US" sz="1200" dirty="0" smtClean="0">
                <a:latin typeface="+mn-ea"/>
              </a:rPr>
              <a:t>　等</a:t>
            </a:r>
            <a:r>
              <a:rPr lang="en-US" altLang="ja-JP" sz="1200" b="1" dirty="0" smtClean="0">
                <a:latin typeface="+mn-ea"/>
              </a:rPr>
              <a:t>】</a:t>
            </a:r>
          </a:p>
          <a:p>
            <a:pPr marL="108000" indent="-457200">
              <a:spcBef>
                <a:spcPts val="600"/>
              </a:spcBef>
              <a:buNone/>
            </a:pPr>
            <a:r>
              <a:rPr lang="ja-JP" altLang="en-US" sz="1200" b="1" u="sng" dirty="0" smtClean="0">
                <a:latin typeface="+mn-ea"/>
              </a:rPr>
              <a:t>③製造業対策</a:t>
            </a:r>
            <a:r>
              <a:rPr lang="ja-JP" altLang="en-US" sz="1200" dirty="0" smtClean="0">
                <a:latin typeface="+mn-ea"/>
              </a:rPr>
              <a:t>（労使</a:t>
            </a:r>
            <a:r>
              <a:rPr lang="ja-JP" altLang="en-US" sz="1200" dirty="0">
                <a:latin typeface="+mn-ea"/>
              </a:rPr>
              <a:t>による</a:t>
            </a:r>
            <a:r>
              <a:rPr lang="ja-JP" altLang="en-US" sz="1200" b="1" dirty="0">
                <a:latin typeface="+mn-ea"/>
              </a:rPr>
              <a:t>動力機械の災害防止３原則</a:t>
            </a:r>
            <a:r>
              <a:rPr lang="ja-JP" altLang="en-US" sz="1200" dirty="0">
                <a:latin typeface="+mn-ea"/>
              </a:rPr>
              <a:t>の</a:t>
            </a:r>
            <a:r>
              <a:rPr lang="ja-JP" altLang="en-US" sz="1200" dirty="0" smtClean="0">
                <a:latin typeface="+mn-ea"/>
              </a:rPr>
              <a:t>徹底、</a:t>
            </a:r>
            <a:r>
              <a:rPr lang="ja-JP" altLang="en-US" sz="1200" b="1" dirty="0" smtClean="0">
                <a:latin typeface="+mn-ea"/>
              </a:rPr>
              <a:t>リスクアセスメント</a:t>
            </a:r>
            <a:r>
              <a:rPr lang="ja-JP" altLang="en-US" sz="1200" b="1" dirty="0">
                <a:latin typeface="+mn-ea"/>
              </a:rPr>
              <a:t>に</a:t>
            </a:r>
            <a:r>
              <a:rPr lang="ja-JP" altLang="en-US" sz="1200" b="1" dirty="0" smtClean="0">
                <a:latin typeface="+mn-ea"/>
              </a:rPr>
              <a:t>基づく取組</a:t>
            </a:r>
            <a:r>
              <a:rPr lang="ja-JP" altLang="en-US" sz="1200" dirty="0" smtClean="0">
                <a:latin typeface="+mn-ea"/>
              </a:rPr>
              <a:t>の推進）</a:t>
            </a:r>
            <a:r>
              <a:rPr lang="en-US" altLang="ja-JP" sz="1200" dirty="0" smtClean="0">
                <a:latin typeface="+mn-ea"/>
              </a:rPr>
              <a:t>【</a:t>
            </a:r>
            <a:r>
              <a:rPr lang="ja-JP" altLang="en-US" sz="1200" dirty="0" smtClean="0">
                <a:latin typeface="+mn-ea"/>
              </a:rPr>
              <a:t>実施事業場割合 </a:t>
            </a:r>
            <a:r>
              <a:rPr lang="en-US" altLang="ja-JP" sz="1200" b="1" dirty="0" smtClean="0">
                <a:latin typeface="+mn-ea"/>
              </a:rPr>
              <a:t>10%</a:t>
            </a:r>
            <a:r>
              <a:rPr lang="ja-JP" altLang="en-US" sz="1200" b="1" dirty="0" smtClean="0">
                <a:latin typeface="+mn-ea"/>
              </a:rPr>
              <a:t>以上増</a:t>
            </a:r>
            <a:r>
              <a:rPr lang="en-US" altLang="ja-JP" sz="1200" dirty="0" smtClean="0">
                <a:latin typeface="+mn-ea"/>
              </a:rPr>
              <a:t>】</a:t>
            </a:r>
            <a:endParaRPr lang="en-US" altLang="ja-JP" sz="1200" dirty="0">
              <a:latin typeface="+mn-ea"/>
            </a:endParaRPr>
          </a:p>
          <a:p>
            <a:pPr marL="108000" indent="-457200">
              <a:spcBef>
                <a:spcPts val="300"/>
              </a:spcBef>
              <a:buNone/>
            </a:pPr>
            <a:r>
              <a:rPr lang="ja-JP" altLang="en-US" sz="1200" b="1" u="sng" dirty="0" smtClean="0">
                <a:latin typeface="+mn-ea"/>
              </a:rPr>
              <a:t>④林業対策</a:t>
            </a:r>
            <a:r>
              <a:rPr lang="ja-JP" altLang="en-US" sz="1200" dirty="0" smtClean="0">
                <a:latin typeface="+mn-ea"/>
              </a:rPr>
              <a:t>（長野局</a:t>
            </a:r>
            <a:r>
              <a:rPr lang="ja-JP" altLang="en-US" sz="1200" dirty="0">
                <a:latin typeface="+mn-ea"/>
              </a:rPr>
              <a:t>伐木作業</a:t>
            </a:r>
            <a:r>
              <a:rPr lang="ja-JP" altLang="en-US" sz="1200" dirty="0" smtClean="0">
                <a:latin typeface="+mn-ea"/>
              </a:rPr>
              <a:t>チェックリスト等活用し、</a:t>
            </a:r>
            <a:r>
              <a:rPr lang="ja-JP" altLang="en-US" sz="1200" b="1" dirty="0" smtClean="0">
                <a:latin typeface="+mn-ea"/>
              </a:rPr>
              <a:t>伐木</a:t>
            </a:r>
            <a:r>
              <a:rPr lang="ja-JP" altLang="en-US" sz="1200" b="1" dirty="0">
                <a:latin typeface="+mn-ea"/>
              </a:rPr>
              <a:t>等作業の安全</a:t>
            </a:r>
            <a:r>
              <a:rPr lang="ja-JP" altLang="en-US" sz="1200" b="1" dirty="0" smtClean="0">
                <a:latin typeface="+mn-ea"/>
              </a:rPr>
              <a:t>ガイドライン</a:t>
            </a:r>
            <a:r>
              <a:rPr lang="ja-JP" altLang="en-US" sz="1200" dirty="0" smtClean="0">
                <a:latin typeface="+mn-ea"/>
              </a:rPr>
              <a:t>の措置</a:t>
            </a:r>
            <a:r>
              <a:rPr lang="ja-JP" altLang="en-US" sz="1200" dirty="0">
                <a:latin typeface="+mn-ea"/>
              </a:rPr>
              <a:t>を</a:t>
            </a:r>
            <a:r>
              <a:rPr lang="ja-JP" altLang="en-US" sz="1200" dirty="0" smtClean="0">
                <a:latin typeface="+mn-ea"/>
              </a:rPr>
              <a:t>推進）</a:t>
            </a:r>
            <a:r>
              <a:rPr lang="en-US" altLang="ja-JP" sz="1200" dirty="0" smtClean="0">
                <a:latin typeface="+mn-ea"/>
              </a:rPr>
              <a:t>【</a:t>
            </a:r>
            <a:r>
              <a:rPr lang="ja-JP" altLang="en-US" sz="1200" b="1" dirty="0" smtClean="0">
                <a:latin typeface="+mn-ea"/>
              </a:rPr>
              <a:t>裂け上がり防止措置 </a:t>
            </a:r>
            <a:r>
              <a:rPr lang="ja-JP" altLang="en-US" sz="1200" dirty="0" smtClean="0">
                <a:latin typeface="+mn-ea"/>
              </a:rPr>
              <a:t>実施事業場割合 </a:t>
            </a:r>
            <a:r>
              <a:rPr lang="en-US" altLang="ja-JP" sz="1200" b="1" dirty="0" smtClean="0">
                <a:latin typeface="+mn-ea"/>
              </a:rPr>
              <a:t>30%</a:t>
            </a:r>
            <a:r>
              <a:rPr lang="ja-JP" altLang="en-US" sz="1200" b="1" dirty="0" smtClean="0">
                <a:latin typeface="+mn-ea"/>
              </a:rPr>
              <a:t>以上増</a:t>
            </a:r>
            <a:r>
              <a:rPr lang="en-US" altLang="ja-JP" sz="1200" dirty="0" smtClean="0">
                <a:latin typeface="+mn-ea"/>
              </a:rPr>
              <a:t>】</a:t>
            </a:r>
          </a:p>
          <a:p>
            <a:pPr marL="180000" indent="-457200">
              <a:spcBef>
                <a:spcPts val="300"/>
              </a:spcBef>
              <a:buNone/>
            </a:pPr>
            <a:r>
              <a:rPr lang="ja-JP" altLang="en-US" sz="1200" b="1" u="sng" dirty="0" smtClean="0">
                <a:latin typeface="+mn-ea"/>
              </a:rPr>
              <a:t>⑤その他の業種対策</a:t>
            </a:r>
            <a:r>
              <a:rPr lang="ja-JP" altLang="en-US" sz="1200" dirty="0" smtClean="0">
                <a:latin typeface="+mn-ea"/>
              </a:rPr>
              <a:t>（飲食店、旅館業、スキー場、農業、ビルメンテナンス業等）</a:t>
            </a:r>
            <a:endParaRPr lang="ja-JP" altLang="en-US" sz="1200" dirty="0">
              <a:latin typeface="+mn-ea"/>
            </a:endParaRPr>
          </a:p>
        </p:txBody>
      </p:sp>
      <p:sp>
        <p:nvSpPr>
          <p:cNvPr id="18" name="角丸四角形 17"/>
          <p:cNvSpPr/>
          <p:nvPr/>
        </p:nvSpPr>
        <p:spPr>
          <a:xfrm>
            <a:off x="266260" y="3603725"/>
            <a:ext cx="3042561" cy="266073"/>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200" b="1" dirty="0">
                <a:solidFill>
                  <a:schemeClr val="tx1"/>
                </a:solidFill>
              </a:rPr>
              <a:t>６　労働者の健康確保対策の推進</a:t>
            </a:r>
            <a:endParaRPr lang="ja-JP" altLang="en-US" sz="1200" b="1" dirty="0">
              <a:solidFill>
                <a:schemeClr val="tx1"/>
              </a:solidFill>
              <a:latin typeface="ＭＳ Ｐゴシック"/>
            </a:endParaRPr>
          </a:p>
        </p:txBody>
      </p:sp>
      <p:sp>
        <p:nvSpPr>
          <p:cNvPr id="19" name="角丸四角形 18"/>
          <p:cNvSpPr/>
          <p:nvPr/>
        </p:nvSpPr>
        <p:spPr>
          <a:xfrm>
            <a:off x="266260" y="6072345"/>
            <a:ext cx="3858065" cy="26383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200" b="1" dirty="0">
                <a:solidFill>
                  <a:schemeClr val="tx1"/>
                </a:solidFill>
              </a:rPr>
              <a:t>７　化学物質等による健康障害防止対策の推進</a:t>
            </a:r>
            <a:endParaRPr lang="ja-JP" altLang="en-US" sz="1200" b="1" dirty="0">
              <a:solidFill>
                <a:schemeClr val="tx1"/>
              </a:solidFill>
              <a:latin typeface="ＭＳ Ｐゴシック"/>
            </a:endParaRPr>
          </a:p>
        </p:txBody>
      </p:sp>
      <p:sp>
        <p:nvSpPr>
          <p:cNvPr id="20" name="角丸四角形 19"/>
          <p:cNvSpPr/>
          <p:nvPr/>
        </p:nvSpPr>
        <p:spPr>
          <a:xfrm>
            <a:off x="223660" y="173762"/>
            <a:ext cx="3042561" cy="275818"/>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200" b="1" dirty="0">
                <a:solidFill>
                  <a:schemeClr val="tx1"/>
                </a:solidFill>
              </a:rPr>
              <a:t>５　業種別の労働災害防止対策の推進</a:t>
            </a:r>
            <a:endParaRPr lang="ja-JP" altLang="en-US" sz="1200" b="1" dirty="0">
              <a:solidFill>
                <a:schemeClr val="tx1"/>
              </a:solidFill>
              <a:latin typeface="ＭＳ Ｐゴシック"/>
            </a:endParaRPr>
          </a:p>
        </p:txBody>
      </p:sp>
      <p:sp>
        <p:nvSpPr>
          <p:cNvPr id="3" name="正方形/長方形 2"/>
          <p:cNvSpPr/>
          <p:nvPr/>
        </p:nvSpPr>
        <p:spPr>
          <a:xfrm>
            <a:off x="1096764" y="2652253"/>
            <a:ext cx="5265935" cy="830997"/>
          </a:xfrm>
          <a:prstGeom prst="rect">
            <a:avLst/>
          </a:prstGeom>
          <a:ln>
            <a:solidFill>
              <a:schemeClr val="accent1">
                <a:lumMod val="40000"/>
                <a:lumOff val="60000"/>
              </a:schemeClr>
            </a:solidFill>
            <a:prstDash val="sysDash"/>
          </a:ln>
        </p:spPr>
        <p:txBody>
          <a:bodyPr wrap="square">
            <a:spAutoFit/>
          </a:bodyPr>
          <a:lstStyle/>
          <a:p>
            <a:r>
              <a:rPr lang="ja-JP" altLang="en-US" sz="1200" dirty="0" smtClean="0"/>
              <a:t>■</a:t>
            </a:r>
            <a:r>
              <a:rPr lang="ja-JP" altLang="en-US" sz="1200" b="1" dirty="0" smtClean="0"/>
              <a:t>陸上</a:t>
            </a:r>
            <a:r>
              <a:rPr lang="ja-JP" altLang="en-US" sz="1200" b="1" dirty="0"/>
              <a:t>貨物運送</a:t>
            </a:r>
            <a:r>
              <a:rPr lang="ja-JP" altLang="en-US" sz="1200" b="1" dirty="0" smtClean="0"/>
              <a:t>事業</a:t>
            </a:r>
            <a:r>
              <a:rPr lang="ja-JP" altLang="en-US" sz="1200" dirty="0" smtClean="0"/>
              <a:t>　死傷者数　</a:t>
            </a:r>
            <a:r>
              <a:rPr lang="ja-JP" altLang="en-US" sz="1200" b="1" dirty="0" smtClean="0"/>
              <a:t>５％以上</a:t>
            </a:r>
            <a:r>
              <a:rPr lang="ja-JP" altLang="en-US" sz="1200" b="1" dirty="0"/>
              <a:t>減少</a:t>
            </a:r>
          </a:p>
          <a:p>
            <a:r>
              <a:rPr lang="ja-JP" altLang="en-US" sz="1200" dirty="0" smtClean="0"/>
              <a:t>■</a:t>
            </a:r>
            <a:r>
              <a:rPr lang="ja-JP" altLang="en-US" sz="1200" b="1" dirty="0" smtClean="0"/>
              <a:t>建設業</a:t>
            </a:r>
            <a:r>
              <a:rPr lang="ja-JP" altLang="en-US" sz="1200" dirty="0" smtClean="0"/>
              <a:t>　死亡者数　前期</a:t>
            </a:r>
            <a:r>
              <a:rPr lang="en-US" altLang="ja-JP" sz="1200" dirty="0" smtClean="0"/>
              <a:t>5</a:t>
            </a:r>
            <a:r>
              <a:rPr lang="ja-JP" altLang="en-US" sz="1200" dirty="0" smtClean="0"/>
              <a:t>カ年比</a:t>
            </a:r>
            <a:r>
              <a:rPr lang="ja-JP" altLang="en-US" sz="1200" b="1" dirty="0" smtClean="0"/>
              <a:t>15％以上</a:t>
            </a:r>
            <a:r>
              <a:rPr lang="ja-JP" altLang="en-US" sz="1200" b="1" dirty="0"/>
              <a:t>減少</a:t>
            </a:r>
          </a:p>
          <a:p>
            <a:r>
              <a:rPr lang="ja-JP" altLang="en-US" sz="1200" dirty="0" smtClean="0"/>
              <a:t>■</a:t>
            </a:r>
            <a:r>
              <a:rPr lang="ja-JP" altLang="en-US" sz="1200" b="1" dirty="0" smtClean="0"/>
              <a:t>製造業</a:t>
            </a:r>
            <a:r>
              <a:rPr lang="ja-JP" altLang="en-US" sz="1200" dirty="0" smtClean="0"/>
              <a:t>　動力</a:t>
            </a:r>
            <a:r>
              <a:rPr lang="ja-JP" altLang="en-US" sz="1200" dirty="0"/>
              <a:t>機械によるはさまれ・巻き込まれ死傷</a:t>
            </a:r>
            <a:r>
              <a:rPr lang="ja-JP" altLang="en-US" sz="1200" dirty="0" smtClean="0"/>
              <a:t>災害　</a:t>
            </a:r>
            <a:r>
              <a:rPr lang="ja-JP" altLang="en-US" sz="1200" b="1" dirty="0" smtClean="0"/>
              <a:t>５％以上</a:t>
            </a:r>
            <a:r>
              <a:rPr lang="ja-JP" altLang="en-US" sz="1200" b="1" dirty="0"/>
              <a:t>減少</a:t>
            </a:r>
            <a:endParaRPr lang="en-US" altLang="ja-JP" sz="1200" b="1" dirty="0" smtClean="0"/>
          </a:p>
          <a:p>
            <a:r>
              <a:rPr lang="ja-JP" altLang="en-US" sz="1200" dirty="0" smtClean="0"/>
              <a:t>■</a:t>
            </a:r>
            <a:r>
              <a:rPr lang="ja-JP" altLang="en-US" sz="1200" b="1" dirty="0" smtClean="0"/>
              <a:t>林業</a:t>
            </a:r>
            <a:r>
              <a:rPr lang="ja-JP" altLang="en-US" sz="1200" dirty="0" smtClean="0"/>
              <a:t>　　死亡者数 </a:t>
            </a:r>
            <a:r>
              <a:rPr lang="ja-JP" altLang="en-US" sz="1200" b="1" dirty="0" smtClean="0"/>
              <a:t>０人</a:t>
            </a:r>
            <a:endParaRPr lang="ja-JP" altLang="en-US" sz="1200" b="1" dirty="0"/>
          </a:p>
        </p:txBody>
      </p:sp>
      <p:sp>
        <p:nvSpPr>
          <p:cNvPr id="8" name="右矢印 7"/>
          <p:cNvSpPr/>
          <p:nvPr/>
        </p:nvSpPr>
        <p:spPr>
          <a:xfrm>
            <a:off x="561662" y="3067751"/>
            <a:ext cx="286739" cy="274022"/>
          </a:xfrm>
          <a:prstGeom prst="rightArrow">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27251" y="3929146"/>
            <a:ext cx="5888515" cy="1646605"/>
          </a:xfrm>
          <a:prstGeom prst="rect">
            <a:avLst/>
          </a:prstGeom>
        </p:spPr>
        <p:txBody>
          <a:bodyPr wrap="square">
            <a:spAutoFit/>
          </a:bodyPr>
          <a:lstStyle/>
          <a:p>
            <a:pPr marL="149531" indent="-316506"/>
            <a:r>
              <a:rPr lang="ja-JP" altLang="en-US" sz="1200" b="1" u="sng" dirty="0" smtClean="0"/>
              <a:t>①メンタルヘルス対策</a:t>
            </a:r>
            <a:r>
              <a:rPr lang="ja-JP" altLang="en-US" sz="1200" dirty="0" smtClean="0"/>
              <a:t> （小規模</a:t>
            </a:r>
            <a:r>
              <a:rPr lang="ja-JP" altLang="en-US" sz="1200" dirty="0"/>
              <a:t>事業場を含むメンタルヘルス対策の一層の</a:t>
            </a:r>
            <a:r>
              <a:rPr lang="ja-JP" altLang="en-US" sz="1200" dirty="0" smtClean="0"/>
              <a:t>推進）</a:t>
            </a:r>
            <a:endParaRPr lang="en-US" altLang="ja-JP" sz="1200" dirty="0" smtClean="0"/>
          </a:p>
          <a:p>
            <a:pPr marL="149531" indent="-316506"/>
            <a:r>
              <a:rPr lang="ja-JP" altLang="en-US" sz="1200" dirty="0" smtClean="0"/>
              <a:t>　</a:t>
            </a:r>
            <a:r>
              <a:rPr lang="en-US" altLang="ja-JP" sz="1200" dirty="0" smtClean="0"/>
              <a:t>【</a:t>
            </a:r>
            <a:r>
              <a:rPr kumimoji="1" lang="en-US" altLang="ja-JP" sz="1200" dirty="0" smtClean="0"/>
              <a:t>50</a:t>
            </a:r>
            <a:r>
              <a:rPr kumimoji="1" lang="ja-JP" altLang="en-US" sz="1200" dirty="0"/>
              <a:t>人</a:t>
            </a:r>
            <a:r>
              <a:rPr kumimoji="1" lang="ja-JP" altLang="en-US" sz="1200" dirty="0" smtClean="0"/>
              <a:t>未満事業場 対策に取り組む割合</a:t>
            </a:r>
            <a:r>
              <a:rPr kumimoji="1" lang="ja-JP" altLang="en-US" sz="1200" baseline="30000" dirty="0" smtClean="0"/>
              <a:t>注</a:t>
            </a:r>
            <a:r>
              <a:rPr kumimoji="1" lang="en-US" altLang="ja-JP" sz="1200" baseline="30000" dirty="0" smtClean="0"/>
              <a:t>1</a:t>
            </a:r>
            <a:r>
              <a:rPr kumimoji="1" lang="ja-JP" altLang="en-US" sz="1200" baseline="30000" dirty="0" smtClean="0"/>
              <a:t> </a:t>
            </a:r>
            <a:r>
              <a:rPr kumimoji="1" lang="ja-JP" altLang="en-US" sz="1200" b="1" dirty="0" smtClean="0"/>
              <a:t>　</a:t>
            </a:r>
            <a:r>
              <a:rPr kumimoji="1" lang="en-US" altLang="ja-JP" sz="1200" b="1" dirty="0" smtClean="0"/>
              <a:t>10</a:t>
            </a:r>
            <a:r>
              <a:rPr kumimoji="1" lang="ja-JP" altLang="en-US" sz="1200" b="1" dirty="0" smtClean="0"/>
              <a:t>％以上増加</a:t>
            </a:r>
            <a:r>
              <a:rPr lang="en-US" altLang="ja-JP" sz="1200" dirty="0" smtClean="0"/>
              <a:t>】</a:t>
            </a:r>
          </a:p>
          <a:p>
            <a:pPr marL="149531" indent="-316506"/>
            <a:r>
              <a:rPr lang="ja-JP" altLang="en-US" sz="1200" dirty="0" smtClean="0"/>
              <a:t>　</a:t>
            </a:r>
            <a:r>
              <a:rPr lang="en-US" altLang="ja-JP" sz="1200" dirty="0" smtClean="0"/>
              <a:t>【50</a:t>
            </a:r>
            <a:r>
              <a:rPr lang="ja-JP" altLang="en-US" sz="1200" dirty="0" smtClean="0"/>
              <a:t>人以上事業場 対策に積極的な割合</a:t>
            </a:r>
            <a:r>
              <a:rPr lang="ja-JP" altLang="en-US" sz="1200" baseline="30000" dirty="0" smtClean="0"/>
              <a:t>注</a:t>
            </a:r>
            <a:r>
              <a:rPr lang="en-US" altLang="ja-JP" sz="1200" baseline="30000" dirty="0" smtClean="0"/>
              <a:t>2</a:t>
            </a:r>
            <a:r>
              <a:rPr lang="ja-JP" altLang="en-US" sz="1200" baseline="30000" dirty="0" smtClean="0"/>
              <a:t> </a:t>
            </a:r>
            <a:r>
              <a:rPr lang="ja-JP" altLang="en-US" sz="1200" b="1" dirty="0" smtClean="0"/>
              <a:t>　５％以上増加</a:t>
            </a:r>
            <a:r>
              <a:rPr lang="en-US" altLang="ja-JP" sz="1200" dirty="0" smtClean="0"/>
              <a:t>】</a:t>
            </a:r>
            <a:endParaRPr lang="ja-JP" altLang="en-US" sz="1200" dirty="0"/>
          </a:p>
          <a:p>
            <a:pPr marL="149531" indent="-316506">
              <a:spcBef>
                <a:spcPts val="300"/>
              </a:spcBef>
            </a:pPr>
            <a:r>
              <a:rPr lang="ja-JP" altLang="en-US" sz="1200" b="1" u="sng" dirty="0" smtClean="0"/>
              <a:t>②過重</a:t>
            </a:r>
            <a:r>
              <a:rPr lang="ja-JP" altLang="en-US" sz="1200" b="1" u="sng" dirty="0"/>
              <a:t>労働</a:t>
            </a:r>
            <a:r>
              <a:rPr lang="ja-JP" altLang="en-US" sz="1200" b="1" u="sng" dirty="0" smtClean="0"/>
              <a:t>対策</a:t>
            </a:r>
            <a:endParaRPr lang="en-US" altLang="ja-JP" sz="1200" dirty="0" smtClean="0"/>
          </a:p>
          <a:p>
            <a:pPr marL="149531" indent="-316506"/>
            <a:r>
              <a:rPr lang="ja-JP" altLang="en-US" sz="1200" dirty="0"/>
              <a:t> </a:t>
            </a:r>
            <a:r>
              <a:rPr lang="ja-JP" altLang="en-US" sz="1200" dirty="0" smtClean="0"/>
              <a:t>・</a:t>
            </a:r>
            <a:r>
              <a:rPr lang="ja-JP" altLang="en-US" sz="1200" b="1" dirty="0" smtClean="0"/>
              <a:t>健康診断後の医師からの意見聴取実施の徹底</a:t>
            </a:r>
            <a:endParaRPr lang="en-US" altLang="ja-JP" sz="1200" b="1" dirty="0" smtClean="0"/>
          </a:p>
          <a:p>
            <a:pPr marL="149531" indent="-316506"/>
            <a:r>
              <a:rPr lang="en-US" altLang="ja-JP" sz="1200" dirty="0"/>
              <a:t> </a:t>
            </a:r>
            <a:r>
              <a:rPr lang="ja-JP" altLang="en-US" sz="1200" dirty="0" smtClean="0"/>
              <a:t>・年次</a:t>
            </a:r>
            <a:r>
              <a:rPr lang="ja-JP" altLang="en-US" sz="1200" dirty="0"/>
              <a:t>有給休暇の取得促進や勤務間インターバル制度導入など</a:t>
            </a:r>
            <a:r>
              <a:rPr lang="ja-JP" altLang="en-US" sz="1200" dirty="0" smtClean="0"/>
              <a:t>労働時間等設定改善</a:t>
            </a:r>
            <a:endParaRPr lang="en-US" altLang="ja-JP" sz="1200" dirty="0" smtClean="0"/>
          </a:p>
          <a:p>
            <a:pPr marL="149531" indent="-316506">
              <a:spcBef>
                <a:spcPts val="300"/>
              </a:spcBef>
            </a:pPr>
            <a:r>
              <a:rPr lang="ja-JP" altLang="en-US" sz="1200" b="1" u="sng" dirty="0" smtClean="0"/>
              <a:t>③産業</a:t>
            </a:r>
            <a:r>
              <a:rPr lang="ja-JP" altLang="en-US" sz="1200" b="1" u="sng" dirty="0"/>
              <a:t>保健活動の</a:t>
            </a:r>
            <a:r>
              <a:rPr lang="ja-JP" altLang="en-US" sz="1200" b="1" u="sng" dirty="0" smtClean="0"/>
              <a:t>推進</a:t>
            </a:r>
            <a:r>
              <a:rPr lang="ja-JP" altLang="en-US" sz="1200" dirty="0" smtClean="0"/>
              <a:t>（</a:t>
            </a:r>
            <a:r>
              <a:rPr lang="en-US" altLang="ja-JP" sz="1200" dirty="0" smtClean="0"/>
              <a:t>THP</a:t>
            </a:r>
            <a:r>
              <a:rPr lang="ja-JP" altLang="en-US" sz="1200" dirty="0" smtClean="0"/>
              <a:t>指針、治療と仕事の両立支援を含む）</a:t>
            </a:r>
            <a:endParaRPr lang="en-US" altLang="ja-JP" sz="1200" dirty="0" smtClean="0"/>
          </a:p>
          <a:p>
            <a:pPr marL="149531" indent="-316506"/>
            <a:r>
              <a:rPr lang="ja-JP" altLang="en-US" sz="1200" dirty="0" smtClean="0"/>
              <a:t> ・</a:t>
            </a:r>
            <a:r>
              <a:rPr lang="ja-JP" altLang="en-US" sz="1200" b="1" dirty="0" smtClean="0"/>
              <a:t>長野</a:t>
            </a:r>
            <a:r>
              <a:rPr lang="ja-JP" altLang="en-US" sz="1200" b="1" dirty="0"/>
              <a:t>産業保健総合支援センター</a:t>
            </a:r>
            <a:r>
              <a:rPr lang="ja-JP" altLang="en-US" sz="1200" dirty="0" smtClean="0"/>
              <a:t>活用促進</a:t>
            </a:r>
            <a:r>
              <a:rPr lang="en-US" altLang="ja-JP" sz="1200" dirty="0" smtClean="0"/>
              <a:t>【</a:t>
            </a:r>
            <a:r>
              <a:rPr lang="ja-JP" altLang="en-US" sz="1200" dirty="0" smtClean="0"/>
              <a:t>センターの認知度</a:t>
            </a:r>
            <a:r>
              <a:rPr lang="ja-JP" altLang="en-US" sz="1200" b="1" dirty="0" smtClean="0"/>
              <a:t> </a:t>
            </a:r>
            <a:r>
              <a:rPr lang="en-US" altLang="ja-JP" sz="1200" b="1" dirty="0" smtClean="0"/>
              <a:t>90%</a:t>
            </a:r>
            <a:r>
              <a:rPr lang="ja-JP" altLang="en-US" sz="1200" b="1" dirty="0" smtClean="0"/>
              <a:t>以上</a:t>
            </a:r>
            <a:r>
              <a:rPr lang="en-US" altLang="ja-JP" sz="1200" dirty="0" smtClean="0"/>
              <a:t>】</a:t>
            </a:r>
            <a:endParaRPr lang="ja-JP" altLang="en-US" sz="1200" dirty="0"/>
          </a:p>
        </p:txBody>
      </p:sp>
      <p:sp>
        <p:nvSpPr>
          <p:cNvPr id="5" name="正方形/長方形 4"/>
          <p:cNvSpPr/>
          <p:nvPr/>
        </p:nvSpPr>
        <p:spPr>
          <a:xfrm>
            <a:off x="268065" y="6364654"/>
            <a:ext cx="6338474" cy="1615827"/>
          </a:xfrm>
          <a:prstGeom prst="rect">
            <a:avLst/>
          </a:prstGeom>
        </p:spPr>
        <p:txBody>
          <a:bodyPr wrap="square">
            <a:spAutoFit/>
          </a:bodyPr>
          <a:lstStyle/>
          <a:p>
            <a:pPr marL="149531" indent="-316506"/>
            <a:r>
              <a:rPr lang="ja-JP" altLang="en-US" sz="1200" b="1" u="sng" dirty="0" smtClean="0"/>
              <a:t>①化学物質</a:t>
            </a:r>
            <a:r>
              <a:rPr lang="ja-JP" altLang="en-US" sz="1200" b="1" u="sng" dirty="0"/>
              <a:t>対策</a:t>
            </a:r>
            <a:r>
              <a:rPr lang="ja-JP" altLang="en-US" sz="1200" dirty="0" smtClean="0"/>
              <a:t>（</a:t>
            </a:r>
            <a:r>
              <a:rPr lang="ja-JP" altLang="en-US" sz="1200" b="1" dirty="0" smtClean="0"/>
              <a:t>リスクアセスメント</a:t>
            </a:r>
            <a:r>
              <a:rPr lang="ja-JP" altLang="en-US" sz="1200" b="1" dirty="0"/>
              <a:t>に基づく措置</a:t>
            </a:r>
            <a:r>
              <a:rPr lang="ja-JP" altLang="en-US" sz="1200" dirty="0" smtClean="0"/>
              <a:t>）</a:t>
            </a:r>
            <a:r>
              <a:rPr lang="en-US" altLang="ja-JP" sz="1200" dirty="0" smtClean="0"/>
              <a:t>【</a:t>
            </a:r>
            <a:r>
              <a:rPr lang="ja-JP" altLang="en-US" sz="1200" dirty="0" smtClean="0"/>
              <a:t>実施事業場割合 </a:t>
            </a:r>
            <a:r>
              <a:rPr lang="en-US" altLang="ja-JP" sz="1200" b="1" dirty="0" smtClean="0"/>
              <a:t>20%</a:t>
            </a:r>
            <a:r>
              <a:rPr lang="ja-JP" altLang="en-US" sz="1200" b="1" dirty="0" smtClean="0"/>
              <a:t>以上増加</a:t>
            </a:r>
            <a:r>
              <a:rPr lang="en-US" altLang="ja-JP" sz="1200" dirty="0" smtClean="0"/>
              <a:t>】</a:t>
            </a:r>
          </a:p>
          <a:p>
            <a:pPr marL="149531" indent="-316506">
              <a:spcBef>
                <a:spcPts val="600"/>
              </a:spcBef>
            </a:pPr>
            <a:r>
              <a:rPr lang="ja-JP" altLang="en-US" sz="1200" b="1" u="sng" dirty="0" smtClean="0"/>
              <a:t>②石綿</a:t>
            </a:r>
            <a:r>
              <a:rPr lang="ja-JP" altLang="en-US" sz="1200" b="1" u="sng" dirty="0"/>
              <a:t>、粉</a:t>
            </a:r>
            <a:r>
              <a:rPr lang="ja-JP" altLang="en-US" sz="1200" b="1" u="sng" dirty="0" err="1"/>
              <a:t>じん</a:t>
            </a:r>
            <a:r>
              <a:rPr lang="ja-JP" altLang="en-US" sz="1200" b="1" u="sng" dirty="0" smtClean="0"/>
              <a:t>対策</a:t>
            </a:r>
            <a:endParaRPr lang="en-US" altLang="ja-JP" sz="1200" dirty="0" smtClean="0"/>
          </a:p>
          <a:p>
            <a:pPr marL="149531" indent="-316506"/>
            <a:r>
              <a:rPr lang="en-US" altLang="ja-JP" sz="1200" dirty="0"/>
              <a:t> </a:t>
            </a:r>
            <a:r>
              <a:rPr lang="ja-JP" altLang="en-US" sz="1200" dirty="0"/>
              <a:t>・</a:t>
            </a:r>
            <a:r>
              <a:rPr lang="ja-JP" altLang="en-US" sz="1200" b="1" dirty="0"/>
              <a:t>石綿事前調査の適切な実施</a:t>
            </a:r>
            <a:r>
              <a:rPr lang="ja-JP" altLang="en-US" sz="1200" dirty="0"/>
              <a:t>を徹底するため</a:t>
            </a:r>
            <a:r>
              <a:rPr lang="ja-JP" altLang="en-US" sz="1200" dirty="0" smtClean="0"/>
              <a:t>、店社</a:t>
            </a:r>
            <a:r>
              <a:rPr lang="ja-JP" altLang="en-US" sz="1200" dirty="0"/>
              <a:t>や現場への</a:t>
            </a:r>
            <a:r>
              <a:rPr lang="ja-JP" altLang="en-US" sz="1200" dirty="0" smtClean="0"/>
              <a:t>立入強化</a:t>
            </a:r>
            <a:endParaRPr lang="en-US" altLang="ja-JP" sz="1200" dirty="0" smtClean="0"/>
          </a:p>
          <a:p>
            <a:pPr marL="149531" indent="-316506"/>
            <a:r>
              <a:rPr lang="en-US" altLang="ja-JP" sz="1200" dirty="0"/>
              <a:t> </a:t>
            </a:r>
            <a:r>
              <a:rPr lang="ja-JP" altLang="en-US" sz="1200" dirty="0" smtClean="0"/>
              <a:t>・第</a:t>
            </a:r>
            <a:r>
              <a:rPr lang="en-US" altLang="ja-JP" sz="1200" dirty="0" smtClean="0"/>
              <a:t>10</a:t>
            </a:r>
            <a:r>
              <a:rPr lang="ja-JP" altLang="en-US" sz="1200" dirty="0" smtClean="0"/>
              <a:t>次粉</a:t>
            </a:r>
            <a:r>
              <a:rPr lang="ja-JP" altLang="en-US" sz="1200" dirty="0" err="1" smtClean="0"/>
              <a:t>じん</a:t>
            </a:r>
            <a:r>
              <a:rPr lang="ja-JP" altLang="en-US" sz="1200" dirty="0"/>
              <a:t>障害防止対策の推進（呼吸用保護具の使用の</a:t>
            </a:r>
            <a:r>
              <a:rPr lang="ja-JP" altLang="en-US" sz="1200" dirty="0" smtClean="0"/>
              <a:t>徹底や適正</a:t>
            </a:r>
            <a:r>
              <a:rPr lang="ja-JP" altLang="en-US" sz="1200" dirty="0"/>
              <a:t>な使用の推進等）</a:t>
            </a:r>
            <a:endParaRPr lang="en-US" altLang="ja-JP" sz="1200" dirty="0"/>
          </a:p>
          <a:p>
            <a:pPr marL="149531" indent="-316506">
              <a:spcBef>
                <a:spcPts val="600"/>
              </a:spcBef>
            </a:pPr>
            <a:r>
              <a:rPr lang="ja-JP" altLang="en-US" sz="1200" b="1" u="sng" dirty="0" smtClean="0"/>
              <a:t>③熱中症</a:t>
            </a:r>
            <a:r>
              <a:rPr lang="ja-JP" altLang="en-US" sz="1200" b="1" u="sng" dirty="0"/>
              <a:t>、騒音</a:t>
            </a:r>
            <a:r>
              <a:rPr lang="ja-JP" altLang="en-US" sz="1200" b="1" u="sng" dirty="0" smtClean="0"/>
              <a:t>対策</a:t>
            </a:r>
            <a:r>
              <a:rPr lang="en-US" altLang="ja-JP" sz="1200" dirty="0" smtClean="0"/>
              <a:t>【</a:t>
            </a:r>
            <a:r>
              <a:rPr lang="ja-JP" altLang="en-US" sz="1200" b="1" dirty="0" smtClean="0"/>
              <a:t>暑さ指数把握</a:t>
            </a:r>
            <a:r>
              <a:rPr lang="ja-JP" altLang="en-US" sz="1200" dirty="0" smtClean="0"/>
              <a:t>の建設業の事業場割合 </a:t>
            </a:r>
            <a:r>
              <a:rPr lang="ja-JP" altLang="en-US" sz="1200" b="1" dirty="0" smtClean="0"/>
              <a:t>増加</a:t>
            </a:r>
            <a:r>
              <a:rPr lang="en-US" altLang="ja-JP" sz="1200" dirty="0" smtClean="0"/>
              <a:t>】</a:t>
            </a:r>
          </a:p>
          <a:p>
            <a:pPr marL="149531" indent="-316506"/>
            <a:r>
              <a:rPr lang="en-US" altLang="ja-JP" sz="1200" dirty="0"/>
              <a:t> </a:t>
            </a:r>
            <a:r>
              <a:rPr lang="ja-JP" altLang="en-US" sz="1200" dirty="0" smtClean="0"/>
              <a:t>・熱中症による死亡者の撲滅、</a:t>
            </a:r>
            <a:r>
              <a:rPr lang="ja-JP" altLang="en-US" sz="1200" b="1" dirty="0" smtClean="0"/>
              <a:t>騒音</a:t>
            </a:r>
            <a:r>
              <a:rPr lang="ja-JP" altLang="en-US" sz="1200" b="1" dirty="0"/>
              <a:t>障害防止のための</a:t>
            </a:r>
            <a:r>
              <a:rPr lang="ja-JP" altLang="en-US" sz="1200" b="1" dirty="0" smtClean="0"/>
              <a:t>ガイドライン</a:t>
            </a:r>
            <a:r>
              <a:rPr lang="ja-JP" altLang="en-US" sz="1200" dirty="0" smtClean="0"/>
              <a:t>に基づく措置の推進</a:t>
            </a:r>
            <a:endParaRPr lang="ja-JP" altLang="en-US" sz="1200" dirty="0"/>
          </a:p>
          <a:p>
            <a:pPr marL="149531" indent="-316506">
              <a:spcBef>
                <a:spcPts val="600"/>
              </a:spcBef>
            </a:pPr>
            <a:r>
              <a:rPr lang="ja-JP" altLang="en-US" sz="1200" b="1" u="sng" dirty="0" smtClean="0"/>
              <a:t>④電離</a:t>
            </a:r>
            <a:r>
              <a:rPr lang="ja-JP" altLang="en-US" sz="1200" b="1" u="sng" dirty="0"/>
              <a:t>放射線対策</a:t>
            </a:r>
            <a:r>
              <a:rPr lang="ja-JP" altLang="en-US" sz="1200" dirty="0"/>
              <a:t>（</a:t>
            </a:r>
            <a:r>
              <a:rPr lang="ja-JP" altLang="en-US" sz="1200" b="1" dirty="0" smtClean="0"/>
              <a:t>改正電離則</a:t>
            </a:r>
            <a:r>
              <a:rPr lang="ja-JP" altLang="en-US" sz="1200" dirty="0"/>
              <a:t>に</a:t>
            </a:r>
            <a:r>
              <a:rPr lang="ja-JP" altLang="en-US" sz="1200" dirty="0" smtClean="0"/>
              <a:t>基づく医療</a:t>
            </a:r>
            <a:r>
              <a:rPr lang="ja-JP" altLang="en-US" sz="1200" dirty="0"/>
              <a:t>従事者の被ばく線量</a:t>
            </a:r>
            <a:r>
              <a:rPr lang="ja-JP" altLang="en-US" sz="1200" dirty="0" smtClean="0"/>
              <a:t>管理等）</a:t>
            </a:r>
            <a:endParaRPr lang="ja-JP" altLang="en-US" sz="1200" dirty="0"/>
          </a:p>
        </p:txBody>
      </p:sp>
      <p:sp>
        <p:nvSpPr>
          <p:cNvPr id="11" name="テキスト ボックス 10"/>
          <p:cNvSpPr txBox="1"/>
          <p:nvPr/>
        </p:nvSpPr>
        <p:spPr>
          <a:xfrm>
            <a:off x="156985" y="9018766"/>
            <a:ext cx="4627618" cy="744435"/>
          </a:xfrm>
          <a:prstGeom prst="rect">
            <a:avLst/>
          </a:prstGeom>
          <a:noFill/>
          <a:ln w="9525">
            <a:solidFill>
              <a:schemeClr val="accent6">
                <a:lumMod val="60000"/>
                <a:lumOff val="40000"/>
              </a:schemeClr>
            </a:solidFill>
          </a:ln>
        </p:spPr>
        <p:txBody>
          <a:bodyPr wrap="square" rtlCol="0">
            <a:spAutoFit/>
          </a:bodyPr>
          <a:lstStyle/>
          <a:p>
            <a:pPr marL="108000" indent="-457200" fontAlgn="base" hangingPunct="0">
              <a:spcBef>
                <a:spcPts val="138"/>
              </a:spcBef>
            </a:pPr>
            <a:r>
              <a:rPr lang="ja-JP" altLang="en-US" sz="831" dirty="0"/>
              <a:t>（注</a:t>
            </a:r>
            <a:r>
              <a:rPr lang="en-US" altLang="ja-JP" sz="831" dirty="0"/>
              <a:t>1,2</a:t>
            </a:r>
            <a:r>
              <a:rPr lang="ja-JP" altLang="en-US" sz="831" dirty="0"/>
              <a:t>）注１については以下の①～⑧のうち１項目以上、注２は以下の①～⑧のうち４項目以上に取り組む事業場を</a:t>
            </a:r>
            <a:r>
              <a:rPr lang="ja-JP" altLang="en-US" sz="831" dirty="0" smtClean="0"/>
              <a:t>指す（第</a:t>
            </a:r>
            <a:r>
              <a:rPr lang="en-US" altLang="ja-JP" sz="831" dirty="0" smtClean="0"/>
              <a:t>13</a:t>
            </a:r>
            <a:r>
              <a:rPr lang="ja-JP" altLang="en-US" sz="831" dirty="0" smtClean="0"/>
              <a:t>次計画までと同じ）。</a:t>
            </a:r>
            <a:endParaRPr lang="en-US" altLang="ja-JP" sz="831" dirty="0"/>
          </a:p>
          <a:p>
            <a:pPr marL="99691" indent="-316520" fontAlgn="base" hangingPunct="0">
              <a:spcBef>
                <a:spcPts val="138"/>
              </a:spcBef>
            </a:pPr>
            <a:r>
              <a:rPr lang="ja-JP" altLang="en-US" sz="831" dirty="0"/>
              <a:t>　</a:t>
            </a:r>
            <a:r>
              <a:rPr lang="ja-JP" altLang="en-US" sz="831" dirty="0" smtClean="0"/>
              <a:t>①</a:t>
            </a:r>
            <a:r>
              <a:rPr lang="ja-JP" altLang="en-US" sz="831" dirty="0"/>
              <a:t>衛生委員会等での調査審議、②心の健康づくり計画の策定、③事業場内メンタルヘルス推進担当者の選任、④労働者への教育研修の実施、⑤管理監督者への教育研修の実施、⑥労働者からの相談体制の整備、⑦職場復帰支援体制の整備、⑧ストレスチェックの実施</a:t>
            </a:r>
            <a:endParaRPr lang="en-US" altLang="ja-JP" sz="831" dirty="0"/>
          </a:p>
        </p:txBody>
      </p:sp>
      <p:sp>
        <p:nvSpPr>
          <p:cNvPr id="12" name="正方形/長方形 11"/>
          <p:cNvSpPr/>
          <p:nvPr/>
        </p:nvSpPr>
        <p:spPr>
          <a:xfrm>
            <a:off x="1656824" y="5655873"/>
            <a:ext cx="4607376" cy="276999"/>
          </a:xfrm>
          <a:prstGeom prst="rect">
            <a:avLst/>
          </a:prstGeom>
          <a:ln>
            <a:solidFill>
              <a:schemeClr val="accent1">
                <a:lumMod val="40000"/>
                <a:lumOff val="60000"/>
              </a:schemeClr>
            </a:solidFill>
            <a:prstDash val="sysDash"/>
          </a:ln>
        </p:spPr>
        <p:txBody>
          <a:bodyPr wrap="square">
            <a:spAutoFit/>
          </a:bodyPr>
          <a:lstStyle/>
          <a:p>
            <a:pPr marL="108000" lvl="0" indent="-457200" defTabSz="914400">
              <a:defRPr/>
            </a:pPr>
            <a:r>
              <a:rPr lang="ja-JP" altLang="en-US" sz="1200" dirty="0" smtClean="0"/>
              <a:t>■</a:t>
            </a:r>
            <a:r>
              <a:rPr kumimoji="1" lang="ja-JP" altLang="en-US" sz="1200" dirty="0"/>
              <a:t>勤務</a:t>
            </a:r>
            <a:r>
              <a:rPr kumimoji="1" lang="ja-JP" altLang="en-US" sz="1200" dirty="0" smtClean="0"/>
              <a:t>問題の悩み</a:t>
            </a:r>
            <a:r>
              <a:rPr kumimoji="1" lang="ja-JP" altLang="en-US" sz="1200" dirty="0"/>
              <a:t>が相談できていると感じる人の</a:t>
            </a:r>
            <a:r>
              <a:rPr kumimoji="1" lang="ja-JP" altLang="en-US" sz="1200" dirty="0" smtClean="0"/>
              <a:t>割合　</a:t>
            </a:r>
            <a:r>
              <a:rPr kumimoji="1" lang="ja-JP" altLang="en-US" sz="1200" b="1" dirty="0" smtClean="0"/>
              <a:t>増加</a:t>
            </a:r>
            <a:r>
              <a:rPr kumimoji="1" lang="ja-JP" altLang="en-US" sz="1200" dirty="0" smtClean="0"/>
              <a:t>　等</a:t>
            </a:r>
            <a:endParaRPr kumimoji="1" lang="en-US" altLang="ja-JP" sz="1200" dirty="0"/>
          </a:p>
        </p:txBody>
      </p:sp>
      <p:sp>
        <p:nvSpPr>
          <p:cNvPr id="14" name="右矢印 13"/>
          <p:cNvSpPr/>
          <p:nvPr/>
        </p:nvSpPr>
        <p:spPr>
          <a:xfrm>
            <a:off x="1254956" y="5622768"/>
            <a:ext cx="286739" cy="274022"/>
          </a:xfrm>
          <a:prstGeom prst="rightArrow">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115055" y="8018278"/>
            <a:ext cx="5478783" cy="461665"/>
          </a:xfrm>
          <a:prstGeom prst="rect">
            <a:avLst/>
          </a:prstGeom>
          <a:ln>
            <a:solidFill>
              <a:schemeClr val="accent1">
                <a:lumMod val="40000"/>
                <a:lumOff val="60000"/>
              </a:schemeClr>
            </a:solidFill>
            <a:prstDash val="sysDash"/>
          </a:ln>
        </p:spPr>
        <p:txBody>
          <a:bodyPr wrap="square">
            <a:spAutoFit/>
          </a:bodyPr>
          <a:lstStyle/>
          <a:p>
            <a:pPr marL="108000" lvl="0" indent="-457200" defTabSz="914400">
              <a:defRPr/>
            </a:pPr>
            <a:r>
              <a:rPr lang="ja-JP" altLang="en-US" sz="1200" dirty="0" smtClean="0"/>
              <a:t>■</a:t>
            </a:r>
            <a:r>
              <a:rPr lang="ja-JP" altLang="en-US" sz="1200" b="1" dirty="0" smtClean="0"/>
              <a:t>化学物質災害 </a:t>
            </a:r>
            <a:r>
              <a:rPr lang="ja-JP" altLang="en-US" sz="1200" dirty="0" smtClean="0"/>
              <a:t>前期</a:t>
            </a:r>
            <a:r>
              <a:rPr lang="en-US" altLang="ja-JP" sz="1200" dirty="0" smtClean="0"/>
              <a:t>5</a:t>
            </a:r>
            <a:r>
              <a:rPr lang="ja-JP" altLang="en-US" sz="1200" dirty="0" smtClean="0"/>
              <a:t>か年比</a:t>
            </a:r>
            <a:r>
              <a:rPr kumimoji="1" lang="ja-JP" altLang="en-US" sz="1200" b="1" dirty="0" smtClean="0"/>
              <a:t>５％</a:t>
            </a:r>
            <a:r>
              <a:rPr kumimoji="1" lang="ja-JP" altLang="en-US" sz="1200" b="1" dirty="0"/>
              <a:t>以上</a:t>
            </a:r>
            <a:r>
              <a:rPr kumimoji="1" lang="ja-JP" altLang="en-US" sz="1200" b="1" dirty="0" smtClean="0"/>
              <a:t>減</a:t>
            </a:r>
            <a:endParaRPr kumimoji="1" lang="en-US" altLang="ja-JP" sz="1200" b="1" dirty="0" smtClean="0"/>
          </a:p>
          <a:p>
            <a:pPr marL="108000" lvl="0" indent="-457200" defTabSz="914400">
              <a:defRPr/>
            </a:pPr>
            <a:r>
              <a:rPr kumimoji="1" lang="ja-JP" altLang="en-US" sz="1200" dirty="0" smtClean="0"/>
              <a:t>■増加が見込まれる</a:t>
            </a:r>
            <a:r>
              <a:rPr kumimoji="1" lang="ja-JP" altLang="en-US" sz="1200" b="1" dirty="0" smtClean="0"/>
              <a:t>熱中症死傷者数の増加数 </a:t>
            </a:r>
            <a:r>
              <a:rPr kumimoji="1" lang="ja-JP" altLang="en-US" sz="1200" dirty="0" smtClean="0"/>
              <a:t>前期</a:t>
            </a:r>
            <a:r>
              <a:rPr kumimoji="1" lang="en-US" altLang="ja-JP" sz="1200" dirty="0"/>
              <a:t>5</a:t>
            </a:r>
            <a:r>
              <a:rPr kumimoji="1" lang="ja-JP" altLang="en-US" sz="1200" dirty="0"/>
              <a:t>か</a:t>
            </a:r>
            <a:r>
              <a:rPr kumimoji="1" lang="ja-JP" altLang="en-US" sz="1200" dirty="0" smtClean="0"/>
              <a:t>年増加数より</a:t>
            </a:r>
            <a:r>
              <a:rPr kumimoji="1" lang="ja-JP" altLang="en-US" sz="1200" b="1" dirty="0" smtClean="0"/>
              <a:t>抑える</a:t>
            </a:r>
            <a:endParaRPr kumimoji="1" lang="ja-JP" altLang="en-US" sz="1200" b="1" dirty="0"/>
          </a:p>
        </p:txBody>
      </p:sp>
      <p:sp>
        <p:nvSpPr>
          <p:cNvPr id="23" name="右矢印 22"/>
          <p:cNvSpPr/>
          <p:nvPr/>
        </p:nvSpPr>
        <p:spPr>
          <a:xfrm>
            <a:off x="546947" y="8194524"/>
            <a:ext cx="286739" cy="274022"/>
          </a:xfrm>
          <a:prstGeom prst="rightArrow">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40127" y="8533926"/>
            <a:ext cx="6455442" cy="400110"/>
          </a:xfrm>
          <a:prstGeom prst="rect">
            <a:avLst/>
          </a:prstGeom>
        </p:spPr>
        <p:txBody>
          <a:bodyPr wrap="square">
            <a:spAutoFit/>
          </a:bodyPr>
          <a:lstStyle/>
          <a:p>
            <a:pPr marL="108000" indent="-457200"/>
            <a:r>
              <a:rPr lang="en-US" altLang="ja-JP" sz="1000" dirty="0" smtClean="0"/>
              <a:t>※</a:t>
            </a:r>
            <a:r>
              <a:rPr lang="ja-JP" altLang="en-US" sz="1000" u="sng" dirty="0" smtClean="0"/>
              <a:t>石綿</a:t>
            </a:r>
            <a:r>
              <a:rPr lang="ja-JP" altLang="en-US" sz="1000" u="sng" dirty="0"/>
              <a:t>、粉</a:t>
            </a:r>
            <a:r>
              <a:rPr lang="ja-JP" altLang="en-US" sz="1000" u="sng" dirty="0" err="1"/>
              <a:t>じんや</a:t>
            </a:r>
            <a:r>
              <a:rPr lang="ja-JP" altLang="en-US" sz="1000" u="sng" dirty="0"/>
              <a:t>電離放射線による健康障害防止対策については、関係法令を遵守し、着実に措置を実施する</a:t>
            </a:r>
            <a:r>
              <a:rPr lang="ja-JP" altLang="en-US" sz="1000" u="sng" dirty="0" smtClean="0"/>
              <a:t>ことを重点</a:t>
            </a:r>
            <a:r>
              <a:rPr lang="ja-JP" altLang="en-US" sz="1000" dirty="0" smtClean="0"/>
              <a:t>としたところ、</a:t>
            </a:r>
            <a:r>
              <a:rPr lang="ja-JP" altLang="en-US" sz="1000" dirty="0"/>
              <a:t>法令を遵守することは当然のことであり、指標として評価することはしない。</a:t>
            </a:r>
          </a:p>
        </p:txBody>
      </p:sp>
      <p:pic>
        <p:nvPicPr>
          <p:cNvPr id="24" name="図 23">
            <a:extLst>
              <a:ext uri="{FF2B5EF4-FFF2-40B4-BE49-F238E27FC236}">
                <a16:creationId xmlns:a16="http://schemas.microsoft.com/office/drawing/2014/main" id="{EB302FAA-30DF-448F-84F7-E2BC2D920DEE}"/>
              </a:ext>
            </a:extLst>
          </p:cNvPr>
          <p:cNvPicPr>
            <a:picLocks noChangeAspect="1"/>
          </p:cNvPicPr>
          <p:nvPr/>
        </p:nvPicPr>
        <p:blipFill>
          <a:blip r:embed="rId2"/>
          <a:stretch>
            <a:fillRect/>
          </a:stretch>
        </p:blipFill>
        <p:spPr>
          <a:xfrm>
            <a:off x="4947484" y="9218659"/>
            <a:ext cx="577950" cy="569550"/>
          </a:xfrm>
          <a:prstGeom prst="rect">
            <a:avLst/>
          </a:prstGeom>
        </p:spPr>
      </p:pic>
      <p:sp>
        <p:nvSpPr>
          <p:cNvPr id="25" name="テキスト ボックス 24"/>
          <p:cNvSpPr txBox="1"/>
          <p:nvPr/>
        </p:nvSpPr>
        <p:spPr>
          <a:xfrm>
            <a:off x="4785054" y="8941677"/>
            <a:ext cx="902811" cy="338554"/>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本リーフレット</a:t>
            </a:r>
            <a:endParaRPr kumimoji="1" lang="en-US" altLang="ja-JP" sz="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dirty="0" smtClean="0">
                <a:solidFill>
                  <a:prstClr val="black"/>
                </a:solidFill>
                <a:latin typeface="メイリオ" panose="020B0604030504040204" pitchFamily="50" charset="-128"/>
                <a:ea typeface="メイリオ" panose="020B0604030504040204" pitchFamily="50" charset="-128"/>
              </a:rPr>
              <a:t>の掲載ページ</a:t>
            </a:r>
            <a:endParaRPr kumimoji="1" lang="ja-JP" altLang="en-US" sz="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6631" y="9165039"/>
            <a:ext cx="1058938" cy="378761"/>
          </a:xfrm>
          <a:prstGeom prst="rect">
            <a:avLst/>
          </a:prstGeom>
        </p:spPr>
      </p:pic>
      <p:sp>
        <p:nvSpPr>
          <p:cNvPr id="9" name="テキスト ボックス 8"/>
          <p:cNvSpPr txBox="1"/>
          <p:nvPr/>
        </p:nvSpPr>
        <p:spPr>
          <a:xfrm>
            <a:off x="5832832" y="9544116"/>
            <a:ext cx="862737" cy="261610"/>
          </a:xfrm>
          <a:prstGeom prst="rect">
            <a:avLst/>
          </a:prstGeom>
          <a:noFill/>
        </p:spPr>
        <p:txBody>
          <a:bodyPr wrap="none" rtlCol="0">
            <a:spAutoFit/>
          </a:bodyPr>
          <a:lstStyle/>
          <a:p>
            <a:r>
              <a:rPr kumimoji="1" lang="ja-JP" altLang="en-US" sz="1050" dirty="0" smtClean="0"/>
              <a:t>（</a:t>
            </a:r>
            <a:r>
              <a:rPr kumimoji="1" lang="en-US" altLang="ja-JP" sz="1050" dirty="0" smtClean="0"/>
              <a:t>2023.3</a:t>
            </a:r>
            <a:r>
              <a:rPr kumimoji="1" lang="ja-JP" altLang="en-US" sz="1050" dirty="0" smtClean="0"/>
              <a:t>）</a:t>
            </a:r>
            <a:endParaRPr kumimoji="1" lang="ja-JP" altLang="en-US" sz="1050" dirty="0"/>
          </a:p>
        </p:txBody>
      </p:sp>
      <p:sp>
        <p:nvSpPr>
          <p:cNvPr id="27" name="正方形/長方形 26"/>
          <p:cNvSpPr/>
          <p:nvPr/>
        </p:nvSpPr>
        <p:spPr>
          <a:xfrm>
            <a:off x="81973" y="2718257"/>
            <a:ext cx="1082348" cy="246221"/>
          </a:xfrm>
          <a:prstGeom prst="rect">
            <a:avLst/>
          </a:prstGeom>
        </p:spPr>
        <p:txBody>
          <a:bodyPr wrap="none">
            <a:spAutoFit/>
          </a:bodyPr>
          <a:lstStyle/>
          <a:p>
            <a:pPr marL="108000" indent="-457200">
              <a:spcBef>
                <a:spcPts val="200"/>
              </a:spcBef>
              <a:buFontTx/>
              <a:buNone/>
            </a:pPr>
            <a:r>
              <a:rPr lang="ja-JP" altLang="en-US" sz="1000" b="1" dirty="0">
                <a:latin typeface="+mn-ea"/>
              </a:rPr>
              <a:t>［</a:t>
            </a:r>
            <a:r>
              <a:rPr lang="ja-JP" altLang="en-US" sz="1000" b="1" dirty="0" smtClean="0">
                <a:latin typeface="+mn-ea"/>
              </a:rPr>
              <a:t>アウトカム］</a:t>
            </a:r>
            <a:endParaRPr lang="en-US" altLang="ja-JP" sz="1000" b="1" dirty="0">
              <a:latin typeface="+mn-ea"/>
            </a:endParaRPr>
          </a:p>
        </p:txBody>
      </p:sp>
      <p:sp>
        <p:nvSpPr>
          <p:cNvPr id="28" name="正方形/長方形 27"/>
          <p:cNvSpPr/>
          <p:nvPr/>
        </p:nvSpPr>
        <p:spPr>
          <a:xfrm>
            <a:off x="223660" y="5650569"/>
            <a:ext cx="1082348" cy="246221"/>
          </a:xfrm>
          <a:prstGeom prst="rect">
            <a:avLst/>
          </a:prstGeom>
        </p:spPr>
        <p:txBody>
          <a:bodyPr wrap="none">
            <a:spAutoFit/>
          </a:bodyPr>
          <a:lstStyle/>
          <a:p>
            <a:pPr marL="108000" indent="-457200">
              <a:spcBef>
                <a:spcPts val="200"/>
              </a:spcBef>
              <a:buFontTx/>
              <a:buNone/>
            </a:pPr>
            <a:r>
              <a:rPr lang="ja-JP" altLang="en-US" sz="1000" b="1" dirty="0">
                <a:latin typeface="+mn-ea"/>
              </a:rPr>
              <a:t>［</a:t>
            </a:r>
            <a:r>
              <a:rPr lang="ja-JP" altLang="en-US" sz="1000" b="1" dirty="0" smtClean="0">
                <a:latin typeface="+mn-ea"/>
              </a:rPr>
              <a:t>アウトカム］</a:t>
            </a:r>
            <a:endParaRPr lang="en-US" altLang="ja-JP" sz="1000" b="1" dirty="0">
              <a:latin typeface="+mn-ea"/>
            </a:endParaRPr>
          </a:p>
        </p:txBody>
      </p:sp>
      <p:sp>
        <p:nvSpPr>
          <p:cNvPr id="29" name="正方形/長方形 28"/>
          <p:cNvSpPr/>
          <p:nvPr/>
        </p:nvSpPr>
        <p:spPr>
          <a:xfrm>
            <a:off x="99258" y="7973983"/>
            <a:ext cx="1082348" cy="246221"/>
          </a:xfrm>
          <a:prstGeom prst="rect">
            <a:avLst/>
          </a:prstGeom>
        </p:spPr>
        <p:txBody>
          <a:bodyPr wrap="none">
            <a:spAutoFit/>
          </a:bodyPr>
          <a:lstStyle/>
          <a:p>
            <a:pPr marL="108000" indent="-457200">
              <a:spcBef>
                <a:spcPts val="200"/>
              </a:spcBef>
              <a:buFontTx/>
              <a:buNone/>
            </a:pPr>
            <a:r>
              <a:rPr lang="ja-JP" altLang="en-US" sz="1000" b="1" dirty="0">
                <a:latin typeface="+mn-ea"/>
              </a:rPr>
              <a:t>［</a:t>
            </a:r>
            <a:r>
              <a:rPr lang="ja-JP" altLang="en-US" sz="1000" b="1" dirty="0" smtClean="0">
                <a:latin typeface="+mn-ea"/>
              </a:rPr>
              <a:t>アウトカム］</a:t>
            </a:r>
            <a:endParaRPr lang="en-US" altLang="ja-JP" sz="1000" b="1" dirty="0">
              <a:latin typeface="+mn-ea"/>
            </a:endParaRPr>
          </a:p>
        </p:txBody>
      </p:sp>
    </p:spTree>
    <p:extLst>
      <p:ext uri="{BB962C8B-B14F-4D97-AF65-F5344CB8AC3E}">
        <p14:creationId xmlns:p14="http://schemas.microsoft.com/office/powerpoint/2010/main" val="13688962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4832</TotalTime>
  <Words>1352</Words>
  <PresentationFormat>A4 210 x 297 mm</PresentationFormat>
  <Paragraphs>82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ＭＳ Ｐゴシック</vt:lpstr>
      <vt:lpstr>ＭＳ 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2023-03-29T02:16:10Z</cp:lastPrinted>
  <dcterms:created xsi:type="dcterms:W3CDTF">2019-04-05T04:18:22Z</dcterms:created>
  <dcterms:modified xsi:type="dcterms:W3CDTF">2023-03-30T04:39:25Z</dcterms:modified>
</cp:coreProperties>
</file>