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9"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3" autoAdjust="0"/>
    <p:restoredTop sz="94660"/>
  </p:normalViewPr>
  <p:slideViewPr>
    <p:cSldViewPr snapToGrid="0">
      <p:cViewPr varScale="1">
        <p:scale>
          <a:sx n="97" d="100"/>
          <a:sy n="97" d="100"/>
        </p:scale>
        <p:origin x="9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F5594D85-DD3E-4AD4-BCEB-70666405474C}" type="datetimeFigureOut">
              <a:rPr kumimoji="1" lang="ja-JP" altLang="en-US" smtClean="0"/>
              <a:t>2023/3/29</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4C027D8-E6BC-4AC1-979F-DC86361C0E7E}" type="slidenum">
              <a:rPr kumimoji="1" lang="ja-JP" altLang="en-US" smtClean="0"/>
              <a:t>‹#›</a:t>
            </a:fld>
            <a:endParaRPr kumimoji="1" lang="ja-JP" altLang="en-US"/>
          </a:p>
        </p:txBody>
      </p:sp>
    </p:spTree>
    <p:extLst>
      <p:ext uri="{BB962C8B-B14F-4D97-AF65-F5344CB8AC3E}">
        <p14:creationId xmlns:p14="http://schemas.microsoft.com/office/powerpoint/2010/main" val="5295553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D77F319-5E1A-4C49-8F0B-B5E48CA73BD7}" type="datetime1">
              <a:rPr kumimoji="1" lang="ja-JP" altLang="en-US" smtClean="0"/>
              <a:t>2023/3/29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140B14-B6CB-4A83-9002-11A5AFD0CDAF}" type="slidenum">
              <a:rPr kumimoji="1" lang="ja-JP" altLang="en-US" smtClean="0"/>
              <a:t>‹#›</a:t>
            </a:fld>
            <a:endParaRPr kumimoji="1" lang="ja-JP" altLang="en-US"/>
          </a:p>
        </p:txBody>
      </p:sp>
    </p:spTree>
    <p:extLst>
      <p:ext uri="{BB962C8B-B14F-4D97-AF65-F5344CB8AC3E}">
        <p14:creationId xmlns:p14="http://schemas.microsoft.com/office/powerpoint/2010/main" val="928370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ED14429-AF3C-4FBC-84A5-BA02365EA881}" type="datetime1">
              <a:rPr kumimoji="1" lang="ja-JP" altLang="en-US" smtClean="0"/>
              <a:t>2023/3/29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140B14-B6CB-4A83-9002-11A5AFD0CDAF}" type="slidenum">
              <a:rPr kumimoji="1" lang="ja-JP" altLang="en-US" smtClean="0"/>
              <a:t>‹#›</a:t>
            </a:fld>
            <a:endParaRPr kumimoji="1" lang="ja-JP" altLang="en-US"/>
          </a:p>
        </p:txBody>
      </p:sp>
    </p:spTree>
    <p:extLst>
      <p:ext uri="{BB962C8B-B14F-4D97-AF65-F5344CB8AC3E}">
        <p14:creationId xmlns:p14="http://schemas.microsoft.com/office/powerpoint/2010/main" val="2547696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74E738D-D48B-4B61-852F-9C7515AAA46D}" type="datetime1">
              <a:rPr kumimoji="1" lang="ja-JP" altLang="en-US" smtClean="0"/>
              <a:t>2023/3/29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140B14-B6CB-4A83-9002-11A5AFD0CDAF}" type="slidenum">
              <a:rPr kumimoji="1" lang="ja-JP" altLang="en-US" smtClean="0"/>
              <a:t>‹#›</a:t>
            </a:fld>
            <a:endParaRPr kumimoji="1" lang="ja-JP" altLang="en-US"/>
          </a:p>
        </p:txBody>
      </p:sp>
    </p:spTree>
    <p:extLst>
      <p:ext uri="{BB962C8B-B14F-4D97-AF65-F5344CB8AC3E}">
        <p14:creationId xmlns:p14="http://schemas.microsoft.com/office/powerpoint/2010/main" val="2724466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739F792-C236-4662-B985-AFDEE8F13B33}" type="datetime1">
              <a:rPr kumimoji="1" lang="ja-JP" altLang="en-US" smtClean="0"/>
              <a:t>2023/3/29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140B14-B6CB-4A83-9002-11A5AFD0CDAF}" type="slidenum">
              <a:rPr kumimoji="1" lang="ja-JP" altLang="en-US" smtClean="0"/>
              <a:t>‹#›</a:t>
            </a:fld>
            <a:endParaRPr kumimoji="1" lang="ja-JP" altLang="en-US"/>
          </a:p>
        </p:txBody>
      </p:sp>
    </p:spTree>
    <p:extLst>
      <p:ext uri="{BB962C8B-B14F-4D97-AF65-F5344CB8AC3E}">
        <p14:creationId xmlns:p14="http://schemas.microsoft.com/office/powerpoint/2010/main" val="4211263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ABA888C-382E-4D32-B7BB-9D4DCC0D9199}" type="datetime1">
              <a:rPr kumimoji="1" lang="ja-JP" altLang="en-US" smtClean="0"/>
              <a:t>2023/3/29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140B14-B6CB-4A83-9002-11A5AFD0CDAF}" type="slidenum">
              <a:rPr kumimoji="1" lang="ja-JP" altLang="en-US" smtClean="0"/>
              <a:t>‹#›</a:t>
            </a:fld>
            <a:endParaRPr kumimoji="1" lang="ja-JP" altLang="en-US"/>
          </a:p>
        </p:txBody>
      </p:sp>
    </p:spTree>
    <p:extLst>
      <p:ext uri="{BB962C8B-B14F-4D97-AF65-F5344CB8AC3E}">
        <p14:creationId xmlns:p14="http://schemas.microsoft.com/office/powerpoint/2010/main" val="123462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C888A3C-89BB-4421-890E-44AEB332FC5D}" type="datetime1">
              <a:rPr kumimoji="1" lang="ja-JP" altLang="en-US" smtClean="0"/>
              <a:t>2023/3/29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9140B14-B6CB-4A83-9002-11A5AFD0CDAF}" type="slidenum">
              <a:rPr kumimoji="1" lang="ja-JP" altLang="en-US" smtClean="0"/>
              <a:t>‹#›</a:t>
            </a:fld>
            <a:endParaRPr kumimoji="1" lang="ja-JP" altLang="en-US"/>
          </a:p>
        </p:txBody>
      </p:sp>
    </p:spTree>
    <p:extLst>
      <p:ext uri="{BB962C8B-B14F-4D97-AF65-F5344CB8AC3E}">
        <p14:creationId xmlns:p14="http://schemas.microsoft.com/office/powerpoint/2010/main" val="1688624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D60A525-5179-4F4D-9857-37E0E2FC8099}" type="datetime1">
              <a:rPr kumimoji="1" lang="ja-JP" altLang="en-US" smtClean="0"/>
              <a:t>2023/3/29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9140B14-B6CB-4A83-9002-11A5AFD0CDAF}" type="slidenum">
              <a:rPr kumimoji="1" lang="ja-JP" altLang="en-US" smtClean="0"/>
              <a:t>‹#›</a:t>
            </a:fld>
            <a:endParaRPr kumimoji="1" lang="ja-JP" altLang="en-US"/>
          </a:p>
        </p:txBody>
      </p:sp>
    </p:spTree>
    <p:extLst>
      <p:ext uri="{BB962C8B-B14F-4D97-AF65-F5344CB8AC3E}">
        <p14:creationId xmlns:p14="http://schemas.microsoft.com/office/powerpoint/2010/main" val="1325364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A4094BA-F24C-4D7F-8137-D74DF6C4CA85}" type="datetime1">
              <a:rPr kumimoji="1" lang="ja-JP" altLang="en-US" smtClean="0"/>
              <a:t>2023/3/29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9140B14-B6CB-4A83-9002-11A5AFD0CDAF}" type="slidenum">
              <a:rPr kumimoji="1" lang="ja-JP" altLang="en-US" smtClean="0"/>
              <a:t>‹#›</a:t>
            </a:fld>
            <a:endParaRPr kumimoji="1" lang="ja-JP" altLang="en-US"/>
          </a:p>
        </p:txBody>
      </p:sp>
    </p:spTree>
    <p:extLst>
      <p:ext uri="{BB962C8B-B14F-4D97-AF65-F5344CB8AC3E}">
        <p14:creationId xmlns:p14="http://schemas.microsoft.com/office/powerpoint/2010/main" val="3295087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E8BFA-C71F-4CE5-86E7-C1D2A2B82826}" type="datetime1">
              <a:rPr kumimoji="1" lang="ja-JP" altLang="en-US" smtClean="0"/>
              <a:t>2023/3/29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9140B14-B6CB-4A83-9002-11A5AFD0CDAF}" type="slidenum">
              <a:rPr kumimoji="1" lang="ja-JP" altLang="en-US" smtClean="0"/>
              <a:t>‹#›</a:t>
            </a:fld>
            <a:endParaRPr kumimoji="1" lang="ja-JP" altLang="en-US"/>
          </a:p>
        </p:txBody>
      </p:sp>
    </p:spTree>
    <p:extLst>
      <p:ext uri="{BB962C8B-B14F-4D97-AF65-F5344CB8AC3E}">
        <p14:creationId xmlns:p14="http://schemas.microsoft.com/office/powerpoint/2010/main" val="858685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A4EAEC4-F29D-4EC9-A0A7-ED75656D6867}" type="datetime1">
              <a:rPr kumimoji="1" lang="ja-JP" altLang="en-US" smtClean="0"/>
              <a:t>2023/3/29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9140B14-B6CB-4A83-9002-11A5AFD0CDAF}" type="slidenum">
              <a:rPr kumimoji="1" lang="ja-JP" altLang="en-US" smtClean="0"/>
              <a:t>‹#›</a:t>
            </a:fld>
            <a:endParaRPr kumimoji="1" lang="ja-JP" altLang="en-US"/>
          </a:p>
        </p:txBody>
      </p:sp>
    </p:spTree>
    <p:extLst>
      <p:ext uri="{BB962C8B-B14F-4D97-AF65-F5344CB8AC3E}">
        <p14:creationId xmlns:p14="http://schemas.microsoft.com/office/powerpoint/2010/main" val="802673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764C330-0318-490A-8246-359AEC6E06E2}" type="datetime1">
              <a:rPr kumimoji="1" lang="ja-JP" altLang="en-US" smtClean="0"/>
              <a:t>2023/3/29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9140B14-B6CB-4A83-9002-11A5AFD0CDAF}" type="slidenum">
              <a:rPr kumimoji="1" lang="ja-JP" altLang="en-US" smtClean="0"/>
              <a:t>‹#›</a:t>
            </a:fld>
            <a:endParaRPr kumimoji="1" lang="ja-JP" altLang="en-US"/>
          </a:p>
        </p:txBody>
      </p:sp>
    </p:spTree>
    <p:extLst>
      <p:ext uri="{BB962C8B-B14F-4D97-AF65-F5344CB8AC3E}">
        <p14:creationId xmlns:p14="http://schemas.microsoft.com/office/powerpoint/2010/main" val="1179974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3DA4D-24A6-4448-84CF-9EB84BC730A3}" type="datetime1">
              <a:rPr kumimoji="1" lang="ja-JP" altLang="en-US" smtClean="0"/>
              <a:t>2023/3/29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140B14-B6CB-4A83-9002-11A5AFD0CDAF}" type="slidenum">
              <a:rPr kumimoji="1" lang="ja-JP" altLang="en-US" smtClean="0"/>
              <a:t>‹#›</a:t>
            </a:fld>
            <a:endParaRPr kumimoji="1" lang="ja-JP" altLang="en-US"/>
          </a:p>
        </p:txBody>
      </p:sp>
    </p:spTree>
    <p:extLst>
      <p:ext uri="{BB962C8B-B14F-4D97-AF65-F5344CB8AC3E}">
        <p14:creationId xmlns:p14="http://schemas.microsoft.com/office/powerpoint/2010/main" val="18371248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7000" y="86431"/>
            <a:ext cx="969264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a:r>
              <a:rPr kumimoji="1" lang="ja-JP" altLang="en-US" sz="2400" dirty="0" smtClean="0">
                <a:latin typeface="ＭＳ ゴシック" panose="020B0609070205080204" pitchFamily="49" charset="-128"/>
                <a:ea typeface="ＭＳ ゴシック" panose="020B0609070205080204" pitchFamily="49" charset="-128"/>
              </a:rPr>
              <a:t>長野県における第</a:t>
            </a:r>
            <a:r>
              <a:rPr kumimoji="1" lang="en-US" altLang="ja-JP" sz="2400" dirty="0" smtClean="0">
                <a:latin typeface="ＭＳ ゴシック" panose="020B0609070205080204" pitchFamily="49" charset="-128"/>
                <a:ea typeface="ＭＳ ゴシック" panose="020B0609070205080204" pitchFamily="49" charset="-128"/>
              </a:rPr>
              <a:t>14</a:t>
            </a:r>
            <a:r>
              <a:rPr kumimoji="1" lang="ja-JP" altLang="en-US" sz="2400" dirty="0" smtClean="0">
                <a:latin typeface="ＭＳ ゴシック" panose="020B0609070205080204" pitchFamily="49" charset="-128"/>
                <a:ea typeface="ＭＳ ゴシック" panose="020B0609070205080204" pitchFamily="49" charset="-128"/>
              </a:rPr>
              <a:t>次労働災害防止</a:t>
            </a:r>
            <a:r>
              <a:rPr kumimoji="1" lang="ja-JP" altLang="en-US" sz="2400" smtClean="0">
                <a:latin typeface="ＭＳ ゴシック" panose="020B0609070205080204" pitchFamily="49" charset="-128"/>
                <a:ea typeface="ＭＳ ゴシック" panose="020B0609070205080204" pitchFamily="49" charset="-128"/>
              </a:rPr>
              <a:t>推進計画の</a:t>
            </a:r>
            <a:r>
              <a:rPr kumimoji="1" lang="ja-JP" altLang="en-US" sz="2400" dirty="0" smtClean="0">
                <a:latin typeface="ＭＳ ゴシック" panose="020B0609070205080204" pitchFamily="49" charset="-128"/>
                <a:ea typeface="ＭＳ ゴシック" panose="020B0609070205080204" pitchFamily="49" charset="-128"/>
              </a:rPr>
              <a:t>概要</a:t>
            </a:r>
            <a:endParaRPr kumimoji="1" lang="ja-JP" altLang="en-US" sz="2400" dirty="0">
              <a:latin typeface="ＭＳ ゴシック" panose="020B0609070205080204" pitchFamily="49" charset="-128"/>
              <a:ea typeface="ＭＳ ゴシック" panose="020B0609070205080204" pitchFamily="49" charset="-128"/>
            </a:endParaRPr>
          </a:p>
        </p:txBody>
      </p:sp>
      <p:sp>
        <p:nvSpPr>
          <p:cNvPr id="40" name="正方形/長方形 39"/>
          <p:cNvSpPr/>
          <p:nvPr/>
        </p:nvSpPr>
        <p:spPr>
          <a:xfrm>
            <a:off x="223476" y="3160269"/>
            <a:ext cx="4807804" cy="620252"/>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ア　安全</a:t>
            </a:r>
            <a:r>
              <a:rPr lang="ja-JP" altLang="en-US" sz="1200" dirty="0">
                <a:solidFill>
                  <a:schemeClr val="tx1"/>
                </a:solidFill>
              </a:rPr>
              <a:t>衛生対策に取り組む事業者が社会的に評価される環境整備</a:t>
            </a:r>
          </a:p>
          <a:p>
            <a:r>
              <a:rPr lang="ja-JP" altLang="en-US" sz="1200" dirty="0" smtClean="0">
                <a:solidFill>
                  <a:schemeClr val="tx1"/>
                </a:solidFill>
              </a:rPr>
              <a:t>イ　災害情報の分析機能の強化及び分析結果の効果的な周知</a:t>
            </a:r>
          </a:p>
          <a:p>
            <a:r>
              <a:rPr lang="ja-JP" altLang="en-US" sz="1200" dirty="0" smtClean="0">
                <a:solidFill>
                  <a:schemeClr val="tx1"/>
                </a:solidFill>
              </a:rPr>
              <a:t>ウ　労働安全衛生におけるDXの推進</a:t>
            </a:r>
            <a:endParaRPr lang="ja-JP" altLang="en-US" sz="1200" dirty="0">
              <a:solidFill>
                <a:schemeClr val="tx1"/>
              </a:solidFill>
            </a:endParaRPr>
          </a:p>
        </p:txBody>
      </p:sp>
      <p:sp>
        <p:nvSpPr>
          <p:cNvPr id="41" name="正方形/長方形 40"/>
          <p:cNvSpPr/>
          <p:nvPr/>
        </p:nvSpPr>
        <p:spPr>
          <a:xfrm>
            <a:off x="207980" y="4185904"/>
            <a:ext cx="4823298" cy="247375"/>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ctr"/>
            <a:r>
              <a:rPr lang="ja-JP" altLang="en-US" sz="1200" dirty="0" smtClean="0">
                <a:solidFill>
                  <a:schemeClr val="tx1"/>
                </a:solidFill>
                <a:latin typeface="ＭＳ Ｐゴシック"/>
              </a:rPr>
              <a:t>転倒災害対策、介護作業等のノーリフトケア、冬季災害対策　等</a:t>
            </a:r>
            <a:endParaRPr lang="ja-JP" altLang="en-US" sz="1200" dirty="0">
              <a:solidFill>
                <a:schemeClr val="tx1"/>
              </a:solidFill>
              <a:latin typeface="ＭＳ Ｐゴシック"/>
            </a:endParaRPr>
          </a:p>
        </p:txBody>
      </p:sp>
      <p:sp>
        <p:nvSpPr>
          <p:cNvPr id="45" name="角丸四角形 44"/>
          <p:cNvSpPr/>
          <p:nvPr/>
        </p:nvSpPr>
        <p:spPr>
          <a:xfrm>
            <a:off x="207980" y="2883894"/>
            <a:ext cx="4775498" cy="253023"/>
          </a:xfrm>
          <a:prstGeom prst="roundRect">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b="1" dirty="0" smtClean="0">
                <a:solidFill>
                  <a:schemeClr val="tx1"/>
                </a:solidFill>
              </a:rPr>
              <a:t>１　自発的</a:t>
            </a:r>
            <a:r>
              <a:rPr lang="ja-JP" altLang="en-US" sz="1300" b="1" dirty="0">
                <a:solidFill>
                  <a:schemeClr val="tx1"/>
                </a:solidFill>
              </a:rPr>
              <a:t>に安全衛生対策に取り組むための意識啓発</a:t>
            </a:r>
            <a:endParaRPr kumimoji="1" lang="ja-JP" altLang="en-US" sz="1300" b="1" dirty="0">
              <a:solidFill>
                <a:schemeClr val="tx1"/>
              </a:solidFill>
            </a:endParaRPr>
          </a:p>
        </p:txBody>
      </p:sp>
      <p:sp>
        <p:nvSpPr>
          <p:cNvPr id="47" name="正方形/長方形 46"/>
          <p:cNvSpPr/>
          <p:nvPr/>
        </p:nvSpPr>
        <p:spPr>
          <a:xfrm>
            <a:off x="5139276" y="4616007"/>
            <a:ext cx="4630364" cy="828716"/>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indent="-457200"/>
            <a:r>
              <a:rPr lang="ja-JP" altLang="en-US" sz="1200" dirty="0">
                <a:solidFill>
                  <a:schemeClr val="tx1"/>
                </a:solidFill>
              </a:rPr>
              <a:t>ア　メンタルヘルス</a:t>
            </a:r>
            <a:r>
              <a:rPr lang="ja-JP" altLang="en-US" sz="1200" dirty="0" smtClean="0">
                <a:solidFill>
                  <a:schemeClr val="tx1"/>
                </a:solidFill>
              </a:rPr>
              <a:t>対策（小規模事業場を含むメンタルヘルス対策の一層の推進）</a:t>
            </a:r>
            <a:endParaRPr lang="ja-JP" altLang="en-US" sz="1200" dirty="0">
              <a:solidFill>
                <a:schemeClr val="tx1"/>
              </a:solidFill>
            </a:endParaRPr>
          </a:p>
          <a:p>
            <a:pPr marL="144000" indent="-457200"/>
            <a:r>
              <a:rPr lang="ja-JP" altLang="en-US" sz="1200" dirty="0">
                <a:solidFill>
                  <a:schemeClr val="tx1"/>
                </a:solidFill>
              </a:rPr>
              <a:t>イ　過重労働</a:t>
            </a:r>
            <a:r>
              <a:rPr lang="ja-JP" altLang="en-US" sz="1200" dirty="0" smtClean="0">
                <a:solidFill>
                  <a:schemeClr val="tx1"/>
                </a:solidFill>
              </a:rPr>
              <a:t>対策</a:t>
            </a:r>
            <a:endParaRPr lang="ja-JP" altLang="en-US" sz="1200" dirty="0">
              <a:solidFill>
                <a:schemeClr val="tx1"/>
              </a:solidFill>
            </a:endParaRPr>
          </a:p>
          <a:p>
            <a:pPr marL="144000" indent="-457200"/>
            <a:r>
              <a:rPr lang="ja-JP" altLang="en-US" sz="1200" dirty="0">
                <a:solidFill>
                  <a:schemeClr val="tx1"/>
                </a:solidFill>
              </a:rPr>
              <a:t>ウ　産業保健活動の</a:t>
            </a:r>
            <a:r>
              <a:rPr lang="ja-JP" altLang="en-US" sz="1200" dirty="0" smtClean="0">
                <a:solidFill>
                  <a:schemeClr val="tx1"/>
                </a:solidFill>
              </a:rPr>
              <a:t>推進（長野産業保健総合支援センター活用）</a:t>
            </a:r>
            <a:endParaRPr lang="ja-JP" altLang="en-US" sz="1200" dirty="0">
              <a:solidFill>
                <a:schemeClr val="tx1"/>
              </a:solidFill>
            </a:endParaRPr>
          </a:p>
        </p:txBody>
      </p:sp>
      <p:sp>
        <p:nvSpPr>
          <p:cNvPr id="49" name="正方形/長方形 48"/>
          <p:cNvSpPr/>
          <p:nvPr/>
        </p:nvSpPr>
        <p:spPr>
          <a:xfrm>
            <a:off x="5139275" y="2950569"/>
            <a:ext cx="4630365" cy="1226172"/>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indent="-457200"/>
            <a:r>
              <a:rPr lang="ja-JP" altLang="en-US" sz="1200" dirty="0" smtClean="0">
                <a:solidFill>
                  <a:schemeClr val="tx1"/>
                </a:solidFill>
              </a:rPr>
              <a:t>ウ　製造業対策（労使による動力機械の災害防止３原則の徹底、リスクアセスメントに基づく措置）</a:t>
            </a:r>
            <a:endParaRPr lang="en-US" altLang="ja-JP" sz="1200" dirty="0" smtClean="0">
              <a:solidFill>
                <a:schemeClr val="tx1"/>
              </a:solidFill>
            </a:endParaRPr>
          </a:p>
          <a:p>
            <a:pPr marL="180000" indent="-457200"/>
            <a:r>
              <a:rPr lang="ja-JP" altLang="en-US" sz="1200" dirty="0" smtClean="0">
                <a:solidFill>
                  <a:schemeClr val="tx1"/>
                </a:solidFill>
              </a:rPr>
              <a:t>エ</a:t>
            </a:r>
            <a:r>
              <a:rPr lang="ja-JP" altLang="en-US" sz="1200" dirty="0">
                <a:solidFill>
                  <a:schemeClr val="tx1"/>
                </a:solidFill>
              </a:rPr>
              <a:t>　林業</a:t>
            </a:r>
            <a:r>
              <a:rPr lang="ja-JP" altLang="en-US" sz="1200" dirty="0" smtClean="0">
                <a:solidFill>
                  <a:schemeClr val="tx1"/>
                </a:solidFill>
              </a:rPr>
              <a:t>対策（伐木</a:t>
            </a:r>
            <a:r>
              <a:rPr lang="ja-JP" altLang="en-US" sz="1200" dirty="0">
                <a:solidFill>
                  <a:schemeClr val="tx1"/>
                </a:solidFill>
              </a:rPr>
              <a:t>等作業の安全</a:t>
            </a:r>
            <a:r>
              <a:rPr lang="ja-JP" altLang="en-US" sz="1200" dirty="0" smtClean="0">
                <a:solidFill>
                  <a:schemeClr val="tx1"/>
                </a:solidFill>
              </a:rPr>
              <a:t>ガイドライン、長野局伐木作業チェックリスト）</a:t>
            </a:r>
            <a:endParaRPr lang="en-US" altLang="ja-JP" sz="1200" dirty="0" smtClean="0">
              <a:solidFill>
                <a:schemeClr val="tx1"/>
              </a:solidFill>
            </a:endParaRPr>
          </a:p>
          <a:p>
            <a:pPr marL="180000" indent="-457200"/>
            <a:r>
              <a:rPr lang="ja-JP" altLang="en-US" sz="1200" dirty="0" smtClean="0">
                <a:solidFill>
                  <a:schemeClr val="tx1"/>
                </a:solidFill>
              </a:rPr>
              <a:t>オ　その他の業種対策（飲食店、旅館業、スキー場、農業</a:t>
            </a:r>
            <a:r>
              <a:rPr lang="ja-JP" altLang="en-US" sz="1200" dirty="0">
                <a:solidFill>
                  <a:schemeClr val="tx1"/>
                </a:solidFill>
              </a:rPr>
              <a:t>、</a:t>
            </a:r>
            <a:r>
              <a:rPr lang="ja-JP" altLang="en-US" sz="1200" dirty="0" smtClean="0">
                <a:solidFill>
                  <a:schemeClr val="tx1"/>
                </a:solidFill>
              </a:rPr>
              <a:t>ビルメンテナンス業等）</a:t>
            </a:r>
            <a:endParaRPr lang="en-US" altLang="ja-JP" sz="1200" dirty="0" smtClean="0">
              <a:solidFill>
                <a:schemeClr val="tx1"/>
              </a:solidFill>
            </a:endParaRPr>
          </a:p>
        </p:txBody>
      </p:sp>
      <p:sp>
        <p:nvSpPr>
          <p:cNvPr id="50" name="角丸四角形 49"/>
          <p:cNvSpPr/>
          <p:nvPr/>
        </p:nvSpPr>
        <p:spPr>
          <a:xfrm>
            <a:off x="5139273" y="4247571"/>
            <a:ext cx="4394811" cy="309362"/>
          </a:xfrm>
          <a:prstGeom prst="round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ctr"/>
            <a:r>
              <a:rPr lang="ja-JP" altLang="en-US" sz="1300" b="1" dirty="0" smtClean="0">
                <a:solidFill>
                  <a:schemeClr val="tx1"/>
                </a:solidFill>
              </a:rPr>
              <a:t>６　労働者</a:t>
            </a:r>
            <a:r>
              <a:rPr lang="ja-JP" altLang="en-US" sz="1300" b="1" dirty="0">
                <a:solidFill>
                  <a:schemeClr val="tx1"/>
                </a:solidFill>
              </a:rPr>
              <a:t>の健康確保対策の推進</a:t>
            </a:r>
            <a:endParaRPr lang="ja-JP" altLang="en-US" sz="1300" b="1" dirty="0">
              <a:solidFill>
                <a:schemeClr val="tx1"/>
              </a:solidFill>
              <a:latin typeface="ＭＳ Ｐゴシック"/>
            </a:endParaRPr>
          </a:p>
        </p:txBody>
      </p:sp>
      <p:sp>
        <p:nvSpPr>
          <p:cNvPr id="51" name="正方形/長方形 50"/>
          <p:cNvSpPr/>
          <p:nvPr/>
        </p:nvSpPr>
        <p:spPr>
          <a:xfrm>
            <a:off x="5139275" y="5951695"/>
            <a:ext cx="4630365" cy="817467"/>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indent="-457200"/>
            <a:r>
              <a:rPr lang="ja-JP" altLang="en-US" sz="1200" dirty="0">
                <a:solidFill>
                  <a:schemeClr val="tx1"/>
                </a:solidFill>
              </a:rPr>
              <a:t>ア　</a:t>
            </a:r>
            <a:r>
              <a:rPr lang="ja-JP" altLang="en-US" sz="1200" dirty="0" smtClean="0">
                <a:solidFill>
                  <a:schemeClr val="tx1"/>
                </a:solidFill>
              </a:rPr>
              <a:t>化学物質対策（化学物質リスクアセスメントに基づく措置）</a:t>
            </a:r>
            <a:endParaRPr lang="en-US" altLang="ja-JP" sz="1200" dirty="0">
              <a:solidFill>
                <a:schemeClr val="tx1"/>
              </a:solidFill>
            </a:endParaRPr>
          </a:p>
          <a:p>
            <a:pPr marL="144000" indent="-457200"/>
            <a:r>
              <a:rPr lang="ja-JP" altLang="en-US" sz="1200" dirty="0">
                <a:solidFill>
                  <a:schemeClr val="tx1"/>
                </a:solidFill>
              </a:rPr>
              <a:t>イ　石綿、</a:t>
            </a:r>
            <a:r>
              <a:rPr lang="ja-JP" altLang="en-US" sz="1200" dirty="0" smtClean="0">
                <a:solidFill>
                  <a:schemeClr val="tx1"/>
                </a:solidFill>
              </a:rPr>
              <a:t>粉</a:t>
            </a:r>
            <a:r>
              <a:rPr lang="ja-JP" altLang="en-US" sz="1200" dirty="0" err="1" smtClean="0">
                <a:solidFill>
                  <a:schemeClr val="tx1"/>
                </a:solidFill>
              </a:rPr>
              <a:t>じん</a:t>
            </a:r>
            <a:r>
              <a:rPr lang="ja-JP" altLang="en-US" sz="1200" dirty="0" smtClean="0">
                <a:solidFill>
                  <a:schemeClr val="tx1"/>
                </a:solidFill>
              </a:rPr>
              <a:t>対策（石綿事前調査における把握漏れ防止）</a:t>
            </a:r>
            <a:endParaRPr lang="en-US" altLang="ja-JP" sz="1200" dirty="0">
              <a:solidFill>
                <a:schemeClr val="tx1"/>
              </a:solidFill>
            </a:endParaRPr>
          </a:p>
          <a:p>
            <a:pPr marL="144000" indent="-457200"/>
            <a:r>
              <a:rPr lang="ja-JP" altLang="en-US" sz="1200" dirty="0">
                <a:solidFill>
                  <a:schemeClr val="tx1"/>
                </a:solidFill>
              </a:rPr>
              <a:t>ウ　熱中症、</a:t>
            </a:r>
            <a:r>
              <a:rPr lang="ja-JP" altLang="en-US" sz="1200" dirty="0" smtClean="0">
                <a:solidFill>
                  <a:schemeClr val="tx1"/>
                </a:solidFill>
              </a:rPr>
              <a:t>騒音対策</a:t>
            </a:r>
            <a:endParaRPr lang="en-US" altLang="ja-JP" sz="1200" dirty="0">
              <a:solidFill>
                <a:schemeClr val="tx1"/>
              </a:solidFill>
            </a:endParaRPr>
          </a:p>
          <a:p>
            <a:pPr marL="144000" indent="-457200"/>
            <a:r>
              <a:rPr lang="ja-JP" altLang="en-US" sz="1200" dirty="0">
                <a:solidFill>
                  <a:schemeClr val="tx1"/>
                </a:solidFill>
              </a:rPr>
              <a:t>エ　電離放射</a:t>
            </a:r>
            <a:r>
              <a:rPr lang="ja-JP" altLang="en-US" sz="1200" dirty="0" smtClean="0">
                <a:solidFill>
                  <a:schemeClr val="tx1"/>
                </a:solidFill>
              </a:rPr>
              <a:t>線対策</a:t>
            </a:r>
            <a:endParaRPr lang="ja-JP" altLang="en-US" sz="1200" dirty="0">
              <a:solidFill>
                <a:schemeClr val="tx1"/>
              </a:solidFill>
            </a:endParaRPr>
          </a:p>
        </p:txBody>
      </p:sp>
      <p:sp>
        <p:nvSpPr>
          <p:cNvPr id="65" name="角丸四角形 64"/>
          <p:cNvSpPr/>
          <p:nvPr/>
        </p:nvSpPr>
        <p:spPr>
          <a:xfrm>
            <a:off x="2312200" y="1600717"/>
            <a:ext cx="4759160" cy="29982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solidFill>
                <a:schemeClr val="tx1"/>
              </a:solidFill>
            </a:endParaRPr>
          </a:p>
        </p:txBody>
      </p:sp>
      <p:sp>
        <p:nvSpPr>
          <p:cNvPr id="66" name="額縁 65"/>
          <p:cNvSpPr/>
          <p:nvPr/>
        </p:nvSpPr>
        <p:spPr>
          <a:xfrm>
            <a:off x="148119" y="2497034"/>
            <a:ext cx="2801558" cy="334442"/>
          </a:xfrm>
          <a:prstGeom prst="beve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重点</a:t>
            </a:r>
            <a:r>
              <a:rPr lang="ja-JP" altLang="en-US" sz="1400" b="1" dirty="0">
                <a:solidFill>
                  <a:schemeClr val="tx1"/>
                </a:solidFill>
              </a:rPr>
              <a:t>事項ごとの具体的取組</a:t>
            </a:r>
            <a:endParaRPr kumimoji="1" lang="ja-JP" altLang="en-US" sz="1400" b="1" dirty="0">
              <a:solidFill>
                <a:schemeClr val="tx1"/>
              </a:solidFill>
              <a:latin typeface="ＭＳ ゴシック" panose="020B0609070205080204" pitchFamily="49" charset="-128"/>
              <a:ea typeface="ＭＳ ゴシック" panose="020B0609070205080204" pitchFamily="49" charset="-128"/>
            </a:endParaRPr>
          </a:p>
        </p:txBody>
      </p:sp>
      <p:sp>
        <p:nvSpPr>
          <p:cNvPr id="71" name="角丸四角形 70"/>
          <p:cNvSpPr/>
          <p:nvPr/>
        </p:nvSpPr>
        <p:spPr>
          <a:xfrm>
            <a:off x="199425" y="3863139"/>
            <a:ext cx="4784053" cy="324000"/>
          </a:xfrm>
          <a:prstGeom prst="roundRect">
            <a:avLst/>
          </a:prstGeom>
          <a:solidFill>
            <a:schemeClr val="accent4">
              <a:lumMod val="60000"/>
              <a:lumOff val="4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ctr"/>
            <a:r>
              <a:rPr lang="ja-JP" altLang="en-US" sz="1300" b="1" dirty="0">
                <a:solidFill>
                  <a:schemeClr val="tx1"/>
                </a:solidFill>
              </a:rPr>
              <a:t>２　労働者の作業行動に起因する労働災害防止対策の推進</a:t>
            </a:r>
            <a:endParaRPr lang="ja-JP" altLang="en-US" sz="1300" b="1" dirty="0">
              <a:solidFill>
                <a:schemeClr val="tx1"/>
              </a:solidFill>
              <a:latin typeface="ＭＳ Ｐゴシック"/>
            </a:endParaRPr>
          </a:p>
        </p:txBody>
      </p:sp>
      <p:sp>
        <p:nvSpPr>
          <p:cNvPr id="72" name="角丸四角形 71"/>
          <p:cNvSpPr/>
          <p:nvPr/>
        </p:nvSpPr>
        <p:spPr>
          <a:xfrm>
            <a:off x="189900" y="5065885"/>
            <a:ext cx="4786267" cy="245109"/>
          </a:xfrm>
          <a:prstGeom prst="roundRect">
            <a:avLst>
              <a:gd name="adj" fmla="val 35710"/>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indent="-457200" fontAlgn="ctr"/>
            <a:r>
              <a:rPr lang="ja-JP" altLang="en-US" sz="1300" b="1" dirty="0" smtClean="0">
                <a:solidFill>
                  <a:schemeClr val="tx1"/>
                </a:solidFill>
              </a:rPr>
              <a:t>４　多様</a:t>
            </a:r>
            <a:r>
              <a:rPr lang="ja-JP" altLang="en-US" sz="1300" b="1" dirty="0">
                <a:solidFill>
                  <a:schemeClr val="tx1"/>
                </a:solidFill>
              </a:rPr>
              <a:t>な</a:t>
            </a:r>
            <a:r>
              <a:rPr lang="ja-JP" altLang="en-US" sz="1300" b="1" dirty="0" smtClean="0">
                <a:solidFill>
                  <a:schemeClr val="tx1"/>
                </a:solidFill>
              </a:rPr>
              <a:t>働き方等に対応した労働</a:t>
            </a:r>
            <a:r>
              <a:rPr lang="ja-JP" altLang="en-US" sz="1300" b="1" dirty="0">
                <a:solidFill>
                  <a:schemeClr val="tx1"/>
                </a:solidFill>
              </a:rPr>
              <a:t>災害防止対策の推進</a:t>
            </a:r>
            <a:endParaRPr lang="ja-JP" altLang="en-US" sz="1300" b="1" dirty="0">
              <a:solidFill>
                <a:schemeClr val="tx1"/>
              </a:solidFill>
              <a:latin typeface="ＭＳ Ｐゴシック"/>
            </a:endParaRPr>
          </a:p>
        </p:txBody>
      </p:sp>
      <p:sp>
        <p:nvSpPr>
          <p:cNvPr id="52" name="角丸四角形 51"/>
          <p:cNvSpPr/>
          <p:nvPr/>
        </p:nvSpPr>
        <p:spPr>
          <a:xfrm>
            <a:off x="5139274" y="5573755"/>
            <a:ext cx="4394811" cy="324135"/>
          </a:xfrm>
          <a:prstGeom prst="round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ctr"/>
            <a:r>
              <a:rPr lang="ja-JP" altLang="en-US" sz="1300" b="1" dirty="0" smtClean="0">
                <a:solidFill>
                  <a:schemeClr val="tx1"/>
                </a:solidFill>
              </a:rPr>
              <a:t>７　化学物</a:t>
            </a:r>
            <a:r>
              <a:rPr lang="ja-JP" altLang="en-US" sz="1300" b="1" dirty="0">
                <a:solidFill>
                  <a:schemeClr val="tx1"/>
                </a:solidFill>
              </a:rPr>
              <a:t>質等による健康障害防止対策の推進</a:t>
            </a:r>
            <a:endParaRPr lang="ja-JP" altLang="en-US" sz="1300" b="1" dirty="0">
              <a:solidFill>
                <a:schemeClr val="tx1"/>
              </a:solidFill>
              <a:latin typeface="ＭＳ Ｐゴシック"/>
            </a:endParaRPr>
          </a:p>
        </p:txBody>
      </p:sp>
      <p:sp>
        <p:nvSpPr>
          <p:cNvPr id="23" name="テキスト ボックス 22"/>
          <p:cNvSpPr txBox="1"/>
          <p:nvPr/>
        </p:nvSpPr>
        <p:spPr>
          <a:xfrm>
            <a:off x="223475" y="578077"/>
            <a:ext cx="9397840" cy="1015663"/>
          </a:xfrm>
          <a:prstGeom prst="rect">
            <a:avLst/>
          </a:prstGeom>
          <a:noFill/>
          <a:ln cmpd="thickThin">
            <a:noFill/>
            <a:prstDash val="dash"/>
          </a:ln>
        </p:spPr>
        <p:txBody>
          <a:bodyPr wrap="square" rtlCol="0" anchor="ctr">
            <a:spAutoFit/>
          </a:bodyPr>
          <a:lstStyle/>
          <a:p>
            <a:pPr marL="108000" indent="-457200" fontAlgn="base" hangingPunct="0"/>
            <a:r>
              <a:rPr lang="ja-JP" altLang="en-US" sz="1200" dirty="0" smtClean="0"/>
              <a:t>○</a:t>
            </a:r>
            <a:r>
              <a:rPr lang="ja-JP" altLang="ja-JP" sz="1200" dirty="0" smtClean="0"/>
              <a:t>戦後</a:t>
            </a:r>
            <a:r>
              <a:rPr lang="ja-JP" altLang="ja-JP" sz="1200" dirty="0"/>
              <a:t>の高度成長期</a:t>
            </a:r>
            <a:r>
              <a:rPr lang="ja-JP" altLang="ja-JP" sz="1200" dirty="0" smtClean="0"/>
              <a:t>に産業</a:t>
            </a:r>
            <a:r>
              <a:rPr lang="ja-JP" altLang="ja-JP" sz="1200" dirty="0"/>
              <a:t>災害や職業性</a:t>
            </a:r>
            <a:r>
              <a:rPr lang="ja-JP" altLang="ja-JP" sz="1200" dirty="0" smtClean="0"/>
              <a:t>疾病</a:t>
            </a:r>
            <a:r>
              <a:rPr lang="ja-JP" altLang="en-US" sz="1200" dirty="0" smtClean="0"/>
              <a:t>が</a:t>
            </a:r>
            <a:r>
              <a:rPr lang="ja-JP" altLang="ja-JP" sz="1200" dirty="0" smtClean="0"/>
              <a:t>急増</a:t>
            </a:r>
            <a:r>
              <a:rPr lang="ja-JP" altLang="en-US" sz="1200" dirty="0" smtClean="0"/>
              <a:t>。長期にわたる労働災害防止推進の結果、</a:t>
            </a:r>
            <a:r>
              <a:rPr lang="ja-JP" altLang="ja-JP" sz="1200" dirty="0" smtClean="0"/>
              <a:t>県内の安全衛生の水準は大幅に改善。</a:t>
            </a:r>
          </a:p>
          <a:p>
            <a:pPr marL="108000" indent="-457200" fontAlgn="base" hangingPunct="0"/>
            <a:r>
              <a:rPr lang="ja-JP" altLang="en-US" sz="1200" dirty="0" smtClean="0"/>
              <a:t>○しかしながら、今なお、労働災害により</a:t>
            </a:r>
            <a:r>
              <a:rPr lang="ja-JP" altLang="ja-JP" sz="1200" dirty="0" smtClean="0"/>
              <a:t>毎年</a:t>
            </a:r>
            <a:r>
              <a:rPr lang="ja-JP" altLang="ja-JP" sz="1200" dirty="0"/>
              <a:t>多くの尊い命が</a:t>
            </a:r>
            <a:r>
              <a:rPr lang="ja-JP" altLang="ja-JP" sz="1200" dirty="0" smtClean="0"/>
              <a:t>失われ</a:t>
            </a:r>
            <a:r>
              <a:rPr lang="ja-JP" altLang="en-US" sz="1200" dirty="0" smtClean="0"/>
              <a:t>、休業４日以上の死傷者数は中期的に増加傾向となっているほか、石</a:t>
            </a:r>
            <a:r>
              <a:rPr lang="ja-JP" altLang="ja-JP" sz="1200" dirty="0" smtClean="0"/>
              <a:t>綿に</a:t>
            </a:r>
            <a:r>
              <a:rPr lang="ja-JP" altLang="ja-JP" sz="1200" dirty="0"/>
              <a:t>よるがん等の遅発性</a:t>
            </a:r>
            <a:r>
              <a:rPr lang="ja-JP" altLang="ja-JP" sz="1200" dirty="0" smtClean="0"/>
              <a:t>の</a:t>
            </a:r>
            <a:r>
              <a:rPr lang="ja-JP" altLang="en-US" sz="1200" dirty="0" smtClean="0"/>
              <a:t>重篤な</a:t>
            </a:r>
            <a:r>
              <a:rPr lang="ja-JP" altLang="ja-JP" sz="1200" dirty="0" smtClean="0"/>
              <a:t>健康障害</a:t>
            </a:r>
            <a:r>
              <a:rPr lang="ja-JP" altLang="en-US" sz="1200" dirty="0" smtClean="0"/>
              <a:t>や過労死等も発生。</a:t>
            </a:r>
            <a:endParaRPr lang="en-US" altLang="ja-JP" sz="1200" dirty="0" smtClean="0"/>
          </a:p>
          <a:p>
            <a:pPr marL="108000" indent="-457200" fontAlgn="base" hangingPunct="0"/>
            <a:r>
              <a:rPr lang="ja-JP" altLang="en-US" sz="1200" b="1" dirty="0"/>
              <a:t>○</a:t>
            </a:r>
            <a:r>
              <a:rPr lang="ja-JP" altLang="ja-JP" sz="1200" b="1" dirty="0"/>
              <a:t>こうした状況を重く受け止め</a:t>
            </a:r>
            <a:r>
              <a:rPr lang="ja-JP" altLang="ja-JP" sz="1200" b="1" dirty="0" smtClean="0"/>
              <a:t>、１日</a:t>
            </a:r>
            <a:r>
              <a:rPr lang="ja-JP" altLang="ja-JP" sz="1200" b="1" dirty="0"/>
              <a:t>も</a:t>
            </a:r>
            <a:r>
              <a:rPr lang="ja-JP" altLang="ja-JP" sz="1200" b="1" dirty="0" smtClean="0"/>
              <a:t>早く労災</a:t>
            </a:r>
            <a:r>
              <a:rPr lang="ja-JP" altLang="ja-JP" sz="1200" b="1" dirty="0"/>
              <a:t>による死亡者を、悲しみをゼロ</a:t>
            </a:r>
            <a:r>
              <a:rPr lang="ja-JP" altLang="ja-JP" sz="1200" b="1" dirty="0" smtClean="0"/>
              <a:t>にし</a:t>
            </a:r>
            <a:r>
              <a:rPr lang="ja-JP" altLang="ja-JP" sz="1200" b="1" dirty="0"/>
              <a:t>、働く人一人ひとりが安全で健康に働くことができる職場環境の実現に向け、</a:t>
            </a:r>
            <a:r>
              <a:rPr lang="ja-JP" altLang="ja-JP" sz="1200" b="1" dirty="0" smtClean="0"/>
              <a:t>「</a:t>
            </a:r>
            <a:r>
              <a:rPr lang="ja-JP" altLang="en-US" sz="1200" b="1" dirty="0" smtClean="0"/>
              <a:t>長野県における</a:t>
            </a:r>
            <a:r>
              <a:rPr lang="ja-JP" altLang="ja-JP" sz="1200" b="1" dirty="0" smtClean="0"/>
              <a:t>第</a:t>
            </a:r>
            <a:r>
              <a:rPr lang="en-US" altLang="ja-JP" sz="1200" b="1" dirty="0" smtClean="0"/>
              <a:t>14</a:t>
            </a:r>
            <a:r>
              <a:rPr lang="ja-JP" altLang="ja-JP" sz="1200" b="1" dirty="0"/>
              <a:t>次労働災害</a:t>
            </a:r>
            <a:r>
              <a:rPr lang="ja-JP" altLang="ja-JP" sz="1200" b="1" dirty="0" smtClean="0"/>
              <a:t>防止</a:t>
            </a:r>
            <a:r>
              <a:rPr lang="ja-JP" altLang="en-US" sz="1200" b="1" dirty="0" smtClean="0"/>
              <a:t>推進</a:t>
            </a:r>
            <a:r>
              <a:rPr lang="ja-JP" altLang="ja-JP" sz="1200" b="1" dirty="0" smtClean="0"/>
              <a:t>計画</a:t>
            </a:r>
            <a:r>
              <a:rPr lang="ja-JP" altLang="ja-JP" sz="1200" b="1" dirty="0"/>
              <a:t>」を策定</a:t>
            </a:r>
            <a:r>
              <a:rPr lang="ja-JP" altLang="ja-JP" sz="1200" b="1" dirty="0" smtClean="0"/>
              <a:t>。</a:t>
            </a:r>
            <a:endParaRPr lang="en-US" altLang="ja-JP" sz="1200" b="1" dirty="0" smtClean="0"/>
          </a:p>
        </p:txBody>
      </p:sp>
      <p:sp>
        <p:nvSpPr>
          <p:cNvPr id="24" name="正方形/長方形 23"/>
          <p:cNvSpPr/>
          <p:nvPr/>
        </p:nvSpPr>
        <p:spPr>
          <a:xfrm>
            <a:off x="230473" y="5323695"/>
            <a:ext cx="4800805" cy="269004"/>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ctr"/>
            <a:r>
              <a:rPr lang="ja-JP" altLang="en-US" sz="1200" dirty="0">
                <a:solidFill>
                  <a:schemeClr val="tx1"/>
                </a:solidFill>
                <a:latin typeface="ＭＳ Ｐゴシック"/>
              </a:rPr>
              <a:t>外国人労働者に</a:t>
            </a:r>
            <a:r>
              <a:rPr lang="ja-JP" altLang="en-US" sz="1200" dirty="0" smtClean="0">
                <a:solidFill>
                  <a:schemeClr val="tx1"/>
                </a:solidFill>
                <a:latin typeface="ＭＳ Ｐゴシック"/>
              </a:rPr>
              <a:t>対する母国語等による安全</a:t>
            </a:r>
            <a:r>
              <a:rPr lang="ja-JP" altLang="en-US" sz="1200" dirty="0">
                <a:solidFill>
                  <a:schemeClr val="tx1"/>
                </a:solidFill>
                <a:latin typeface="ＭＳ Ｐゴシック"/>
              </a:rPr>
              <a:t>衛生</a:t>
            </a:r>
            <a:r>
              <a:rPr lang="ja-JP" altLang="en-US" sz="1200" dirty="0" smtClean="0">
                <a:solidFill>
                  <a:schemeClr val="tx1"/>
                </a:solidFill>
                <a:latin typeface="ＭＳ Ｐゴシック"/>
              </a:rPr>
              <a:t>教育の実施　等</a:t>
            </a:r>
            <a:endParaRPr lang="ja-JP" altLang="en-US" sz="1200" dirty="0">
              <a:solidFill>
                <a:schemeClr val="tx1"/>
              </a:solidFill>
              <a:latin typeface="ＭＳ Ｐゴシック"/>
            </a:endParaRPr>
          </a:p>
        </p:txBody>
      </p:sp>
      <p:sp>
        <p:nvSpPr>
          <p:cNvPr id="25" name="角丸四角形 24"/>
          <p:cNvSpPr/>
          <p:nvPr/>
        </p:nvSpPr>
        <p:spPr>
          <a:xfrm>
            <a:off x="189900" y="5661990"/>
            <a:ext cx="4394810" cy="316279"/>
          </a:xfrm>
          <a:prstGeom prst="round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ctr"/>
            <a:r>
              <a:rPr lang="ja-JP" altLang="en-US" sz="1300" b="1" dirty="0" smtClean="0">
                <a:solidFill>
                  <a:schemeClr val="tx1"/>
                </a:solidFill>
              </a:rPr>
              <a:t>５　業種</a:t>
            </a:r>
            <a:r>
              <a:rPr lang="ja-JP" altLang="en-US" sz="1300" b="1" dirty="0">
                <a:solidFill>
                  <a:schemeClr val="tx1"/>
                </a:solidFill>
              </a:rPr>
              <a:t>別の労働災害防止対策の推進</a:t>
            </a:r>
            <a:endParaRPr lang="ja-JP" altLang="en-US" sz="1300" b="1" dirty="0">
              <a:solidFill>
                <a:schemeClr val="tx1"/>
              </a:solidFill>
              <a:latin typeface="ＭＳ Ｐゴシック"/>
            </a:endParaRPr>
          </a:p>
        </p:txBody>
      </p:sp>
      <p:sp>
        <p:nvSpPr>
          <p:cNvPr id="26" name="正方形/長方形 25"/>
          <p:cNvSpPr/>
          <p:nvPr/>
        </p:nvSpPr>
        <p:spPr>
          <a:xfrm>
            <a:off x="230473" y="5981139"/>
            <a:ext cx="4800805" cy="783453"/>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indent="-457200"/>
            <a:r>
              <a:rPr lang="ja-JP" altLang="en-US" sz="1200" dirty="0">
                <a:solidFill>
                  <a:schemeClr val="tx1"/>
                </a:solidFill>
              </a:rPr>
              <a:t>ア　陸上貨物運送業</a:t>
            </a:r>
            <a:r>
              <a:rPr lang="ja-JP" altLang="en-US" sz="1200" dirty="0" smtClean="0">
                <a:solidFill>
                  <a:schemeClr val="tx1"/>
                </a:solidFill>
              </a:rPr>
              <a:t>対策（運送業者及び荷主・配送先等による荷役作業安全対策ガイドラインに基づく措置（特に５大災害防止））</a:t>
            </a:r>
          </a:p>
          <a:p>
            <a:pPr marL="144000" indent="-457200"/>
            <a:r>
              <a:rPr lang="ja-JP" altLang="en-US" sz="1200" dirty="0" smtClean="0">
                <a:solidFill>
                  <a:schemeClr val="tx1"/>
                </a:solidFill>
              </a:rPr>
              <a:t>イ　建設業対策（労使による基本的安全措置の徹底、リスクアセスメントに基づく措置）</a:t>
            </a:r>
            <a:endParaRPr lang="en-US" altLang="ja-JP" sz="1200" dirty="0">
              <a:solidFill>
                <a:schemeClr val="tx1"/>
              </a:solidFill>
            </a:endParaRPr>
          </a:p>
        </p:txBody>
      </p:sp>
      <p:sp>
        <p:nvSpPr>
          <p:cNvPr id="3" name="テキスト ボックス 2"/>
          <p:cNvSpPr txBox="1"/>
          <p:nvPr/>
        </p:nvSpPr>
        <p:spPr>
          <a:xfrm>
            <a:off x="223475" y="1579906"/>
            <a:ext cx="9345690" cy="907941"/>
          </a:xfrm>
          <a:prstGeom prst="rect">
            <a:avLst/>
          </a:prstGeom>
          <a:noFill/>
        </p:spPr>
        <p:txBody>
          <a:bodyPr wrap="square" rtlCol="0">
            <a:spAutoFit/>
          </a:bodyPr>
          <a:lstStyle/>
          <a:p>
            <a:pPr marL="360000" indent="-457200" fontAlgn="base" hangingPunct="0">
              <a:spcBef>
                <a:spcPts val="300"/>
              </a:spcBef>
            </a:pPr>
            <a:r>
              <a:rPr lang="en-US" altLang="ja-JP" sz="1200" dirty="0" smtClean="0"/>
              <a:t>【</a:t>
            </a:r>
            <a:r>
              <a:rPr lang="ja-JP" altLang="en-US" sz="1200" dirty="0"/>
              <a:t>計画が目指す社会</a:t>
            </a:r>
            <a:r>
              <a:rPr lang="en-US" altLang="ja-JP" sz="1200" dirty="0"/>
              <a:t>】</a:t>
            </a:r>
            <a:r>
              <a:rPr lang="ja-JP" altLang="ja-JP" sz="1200" dirty="0"/>
              <a:t>一人の被災者も出さないという基本理念の下、事業者や労働者に限らず、様々な関係者が安全衛生の重要性を認識し</a:t>
            </a:r>
            <a:r>
              <a:rPr lang="ja-JP" altLang="ja-JP" sz="1200" dirty="0" smtClean="0"/>
              <a:t>、事業場</a:t>
            </a:r>
            <a:r>
              <a:rPr lang="ja-JP" altLang="ja-JP" sz="1200" dirty="0"/>
              <a:t>の規模、雇用形態や年齢等によらず、誰もが安全で健康に働くことができる</a:t>
            </a:r>
            <a:r>
              <a:rPr lang="ja-JP" altLang="ja-JP" sz="1200" dirty="0" smtClean="0"/>
              <a:t>社会</a:t>
            </a:r>
            <a:r>
              <a:rPr lang="ja-JP" altLang="en-US" sz="1200" dirty="0" smtClean="0"/>
              <a:t>の</a:t>
            </a:r>
            <a:r>
              <a:rPr lang="ja-JP" altLang="ja-JP" sz="1200" dirty="0" smtClean="0"/>
              <a:t>実現</a:t>
            </a:r>
            <a:r>
              <a:rPr lang="ja-JP" altLang="en-US" sz="1200" dirty="0"/>
              <a:t>を目指す</a:t>
            </a:r>
            <a:r>
              <a:rPr lang="ja-JP" altLang="en-US" sz="1200" dirty="0" smtClean="0"/>
              <a:t>。</a:t>
            </a:r>
            <a:endParaRPr lang="en-US" altLang="ja-JP" sz="1200" dirty="0" smtClean="0"/>
          </a:p>
          <a:p>
            <a:pPr marL="360000" indent="-457200" fontAlgn="base" hangingPunct="0">
              <a:spcBef>
                <a:spcPts val="300"/>
              </a:spcBef>
            </a:pPr>
            <a:r>
              <a:rPr lang="en-US" altLang="ja-JP" sz="1200" dirty="0"/>
              <a:t>【</a:t>
            </a:r>
            <a:r>
              <a:rPr lang="ja-JP" altLang="en-US" sz="1200" dirty="0"/>
              <a:t>計画期間</a:t>
            </a:r>
            <a:r>
              <a:rPr lang="en-US" altLang="ja-JP" sz="1200" dirty="0"/>
              <a:t>】2023</a:t>
            </a:r>
            <a:r>
              <a:rPr lang="ja-JP" altLang="en-US" sz="1200" dirty="0"/>
              <a:t>年度から</a:t>
            </a:r>
            <a:r>
              <a:rPr lang="en-US" altLang="ja-JP" sz="1200" dirty="0"/>
              <a:t>2027</a:t>
            </a:r>
            <a:r>
              <a:rPr lang="ja-JP" altLang="en-US" sz="1200" dirty="0"/>
              <a:t>年度までの</a:t>
            </a:r>
            <a:r>
              <a:rPr lang="en-US" altLang="ja-JP" sz="1200" dirty="0"/>
              <a:t>5</a:t>
            </a:r>
            <a:r>
              <a:rPr lang="ja-JP" altLang="en-US" sz="1200" dirty="0"/>
              <a:t>か年</a:t>
            </a:r>
            <a:endParaRPr kumimoji="1" lang="ja-JP" altLang="en-US" sz="1200" dirty="0"/>
          </a:p>
          <a:p>
            <a:pPr marL="360000" indent="-457200" fontAlgn="base" hangingPunct="0">
              <a:spcBef>
                <a:spcPts val="300"/>
              </a:spcBef>
            </a:pPr>
            <a:r>
              <a:rPr lang="en-US" altLang="ja-JP" sz="1200" kern="100" dirty="0" smtClean="0">
                <a:latin typeface="+mn-ea"/>
                <a:cs typeface="Times New Roman" panose="02020603050405020304" pitchFamily="18" charset="0"/>
              </a:rPr>
              <a:t>【</a:t>
            </a:r>
            <a:r>
              <a:rPr lang="ja-JP" altLang="en-US" sz="1200" kern="100" dirty="0" smtClean="0">
                <a:latin typeface="+mn-ea"/>
                <a:cs typeface="Times New Roman" panose="02020603050405020304" pitchFamily="18" charset="0"/>
              </a:rPr>
              <a:t>計画の評価等</a:t>
            </a:r>
            <a:r>
              <a:rPr lang="en-US" altLang="ja-JP" sz="1200" kern="100" dirty="0" smtClean="0">
                <a:latin typeface="+mn-ea"/>
                <a:cs typeface="Times New Roman" panose="02020603050405020304" pitchFamily="18" charset="0"/>
              </a:rPr>
              <a:t>】</a:t>
            </a:r>
            <a:r>
              <a:rPr lang="ja-JP" altLang="en-US" sz="1200" kern="100" dirty="0" smtClean="0">
                <a:latin typeface="+mn-ea"/>
                <a:cs typeface="Times New Roman" panose="02020603050405020304" pitchFamily="18" charset="0"/>
              </a:rPr>
              <a:t>アウトプット指標及びアウトカム指標を定め、計画の実施状況を確認・評価する。</a:t>
            </a:r>
            <a:endParaRPr lang="ja-JP" altLang="ja-JP" sz="1200" kern="100" dirty="0">
              <a:latin typeface="+mn-ea"/>
              <a:cs typeface="Times New Roman" panose="02020603050405020304" pitchFamily="18" charset="0"/>
            </a:endParaRPr>
          </a:p>
        </p:txBody>
      </p:sp>
      <p:sp>
        <p:nvSpPr>
          <p:cNvPr id="22" name="正方形/長方形 21"/>
          <p:cNvSpPr/>
          <p:nvPr/>
        </p:nvSpPr>
        <p:spPr>
          <a:xfrm>
            <a:off x="219226" y="4759391"/>
            <a:ext cx="4800805" cy="269004"/>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ctr"/>
            <a:r>
              <a:rPr lang="ja-JP" altLang="en-US" sz="1200" dirty="0" smtClean="0">
                <a:solidFill>
                  <a:schemeClr val="tx1"/>
                </a:solidFill>
                <a:latin typeface="ＭＳ Ｐゴシック"/>
              </a:rPr>
              <a:t>エイジフレンドリーガイドラインを踏まえた措置</a:t>
            </a:r>
            <a:endParaRPr lang="ja-JP" altLang="en-US" sz="1200" dirty="0">
              <a:solidFill>
                <a:schemeClr val="tx1"/>
              </a:solidFill>
              <a:latin typeface="ＭＳ Ｐゴシック"/>
            </a:endParaRPr>
          </a:p>
        </p:txBody>
      </p:sp>
      <p:sp>
        <p:nvSpPr>
          <p:cNvPr id="44" name="角丸四角形 43"/>
          <p:cNvSpPr/>
          <p:nvPr/>
        </p:nvSpPr>
        <p:spPr>
          <a:xfrm>
            <a:off x="189900" y="4480849"/>
            <a:ext cx="4784053" cy="267540"/>
          </a:xfrm>
          <a:prstGeom prst="roundRect">
            <a:avLst>
              <a:gd name="adj" fmla="val 30908"/>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ctr"/>
            <a:r>
              <a:rPr lang="ja-JP" altLang="en-US" sz="1300" b="1" dirty="0" smtClean="0">
                <a:solidFill>
                  <a:schemeClr val="tx1"/>
                </a:solidFill>
              </a:rPr>
              <a:t>３　高年齢</a:t>
            </a:r>
            <a:r>
              <a:rPr lang="ja-JP" altLang="en-US" sz="1300" b="1" dirty="0">
                <a:solidFill>
                  <a:schemeClr val="tx1"/>
                </a:solidFill>
              </a:rPr>
              <a:t>労働者の労働災害防止対策の推進</a:t>
            </a:r>
            <a:endParaRPr lang="ja-JP" altLang="en-US" sz="1300" b="1" dirty="0">
              <a:solidFill>
                <a:schemeClr val="tx1"/>
              </a:solidFill>
              <a:latin typeface="ＭＳ Ｐゴシック"/>
            </a:endParaRPr>
          </a:p>
        </p:txBody>
      </p:sp>
    </p:spTree>
    <p:extLst>
      <p:ext uri="{BB962C8B-B14F-4D97-AF65-F5344CB8AC3E}">
        <p14:creationId xmlns:p14="http://schemas.microsoft.com/office/powerpoint/2010/main" val="251908999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3438</TotalTime>
  <Words>614</Words>
  <PresentationFormat>A4 210 x 297 mm</PresentationFormat>
  <Paragraphs>33</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ＭＳ Ｐゴシック</vt:lpstr>
      <vt:lpstr>ＭＳ ゴシック</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2023-01-31T02:55:19Z</cp:lastPrinted>
  <dcterms:created xsi:type="dcterms:W3CDTF">2019-04-05T04:18:22Z</dcterms:created>
  <dcterms:modified xsi:type="dcterms:W3CDTF">2023-03-29T05:43:06Z</dcterms:modified>
</cp:coreProperties>
</file>