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6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1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7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8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76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95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2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18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97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8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4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6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3774-1598-4EBD-A6E7-AD99A596282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F836-49E5-4DD9-8BC6-2346497CD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00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site.mhlw.go.jp/nagano-roudoukyoku/hourei_seido_tetsuzuki/anzen_eisei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site.mhlw.go.jp/nagano-roudoukyoku/hourei_seido_tetsuzuki/anzen_eisei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86304" y="8769424"/>
            <a:ext cx="6381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186304" y="9513019"/>
            <a:ext cx="59058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※</a:t>
            </a: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この資料様式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は </a:t>
            </a: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長野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労働局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ＨＰからダウンロードし どなた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でもお使いいただけます</a:t>
            </a:r>
            <a:endParaRPr lang="en-US" altLang="ja-JP" sz="800" kern="100" dirty="0" smtClean="0">
              <a:solidFill>
                <a:srgbClr val="000000"/>
              </a:solidFill>
              <a:effectLst/>
              <a:latin typeface="Century"/>
              <a:ea typeface="メイリオ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　</a:t>
            </a:r>
            <a:r>
              <a:rPr lang="en-US" altLang="ja-JP" sz="1000" kern="100" dirty="0" smtClean="0">
                <a:latin typeface="Century"/>
                <a:ea typeface="ＭＳ 明朝"/>
                <a:cs typeface="Times New Roman"/>
                <a:hlinkClick r:id="rId2"/>
              </a:rPr>
              <a:t>https</a:t>
            </a:r>
            <a:r>
              <a:rPr lang="en-US" altLang="ja-JP" sz="1000" kern="100" dirty="0">
                <a:latin typeface="Century"/>
                <a:ea typeface="ＭＳ 明朝"/>
                <a:cs typeface="Times New Roman"/>
                <a:hlinkClick r:id="rId2"/>
              </a:rPr>
              <a:t>://</a:t>
            </a:r>
            <a:r>
              <a:rPr lang="en-US" altLang="ja-JP" sz="1000" kern="100" dirty="0" smtClean="0">
                <a:latin typeface="Century"/>
                <a:ea typeface="ＭＳ 明朝"/>
                <a:cs typeface="Times New Roman"/>
                <a:hlinkClick r:id="rId2"/>
              </a:rPr>
              <a:t>jsite.mhlw.go.jp/nagano-roudoukyoku/hourei_seido_tetsuzuki/anzen_eisei.html</a:t>
            </a:r>
            <a:endParaRPr lang="en-US" altLang="ja-JP" sz="1000" kern="100" dirty="0" smtClean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04204" y="8937199"/>
            <a:ext cx="3842745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ts val="360"/>
              </a:spcBef>
              <a:spcAft>
                <a:spcPts val="0"/>
              </a:spcAft>
            </a:pPr>
            <a:r>
              <a:rPr lang="ja-JP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“</a:t>
            </a:r>
            <a:r>
              <a:rPr lang="ja-JP" altLang="ja-JP" sz="1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労災による死亡者を、悲しみをゼロに</a:t>
            </a:r>
            <a:r>
              <a:rPr lang="ja-JP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”</a:t>
            </a:r>
            <a:endParaRPr lang="ja-JP" altLang="ja-JP" sz="1400" dirty="0">
              <a:latin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ctr">
              <a:lnSpc>
                <a:spcPts val="1500"/>
              </a:lnSpc>
              <a:spcBef>
                <a:spcPts val="360"/>
              </a:spcBef>
              <a:spcAft>
                <a:spcPts val="0"/>
              </a:spcAft>
            </a:pPr>
            <a:r>
              <a:rPr lang="ja-JP" altLang="ja-JP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長野労働局　各労働基準監督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署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2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2022.7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作成）</a:t>
            </a:r>
            <a:endParaRPr lang="ja-JP" altLang="ja-JP" sz="1400" dirty="0">
              <a:latin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0626"/>
            <a:ext cx="1904204" cy="62511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6950" y="8874269"/>
            <a:ext cx="914502" cy="910543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86304" y="4458755"/>
            <a:ext cx="2723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長野労働局からのお願い</a:t>
            </a:r>
            <a:endParaRPr kumimoji="1" lang="ja-JP" altLang="en-US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8069" y="986001"/>
            <a:ext cx="46374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からのお願い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446079" y="1476331"/>
            <a:ext cx="6069496" cy="27564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42195" y="4969288"/>
            <a:ext cx="6173380" cy="35190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9899" y="5125150"/>
            <a:ext cx="601567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b="1" dirty="0" smtClean="0"/>
              <a:t>国民・県民、各企業の皆様へ</a:t>
            </a:r>
            <a:endParaRPr kumimoji="1" lang="en-US" altLang="ja-JP" sz="1600" b="1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b="1" dirty="0" smtClean="0"/>
              <a:t>　熱中症</a:t>
            </a:r>
            <a:r>
              <a:rPr kumimoji="1" lang="ja-JP" altLang="en-US" sz="1600" dirty="0"/>
              <a:t>は重症化すると</a:t>
            </a:r>
            <a:r>
              <a:rPr kumimoji="1" lang="ja-JP" altLang="en-US" sz="1600" b="1" dirty="0"/>
              <a:t>命を落とすことの</a:t>
            </a:r>
            <a:r>
              <a:rPr kumimoji="1" lang="ja-JP" altLang="en-US" sz="1600" b="1" dirty="0" smtClean="0"/>
              <a:t>ある危険な</a:t>
            </a:r>
            <a:r>
              <a:rPr kumimoji="1" lang="ja-JP" altLang="en-US" sz="1600" b="1" dirty="0"/>
              <a:t>疾病</a:t>
            </a:r>
            <a:r>
              <a:rPr kumimoji="1" lang="ja-JP" altLang="en-US" sz="1600" dirty="0"/>
              <a:t>です。長野県内では</a:t>
            </a:r>
            <a:r>
              <a:rPr kumimoji="1" lang="ja-JP" altLang="en-US" sz="1600" dirty="0" smtClean="0"/>
              <a:t>、</a:t>
            </a:r>
            <a:r>
              <a:rPr kumimoji="1" lang="en-US" altLang="ja-JP" sz="1600" dirty="0" smtClean="0"/>
              <a:t>2012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2021</a:t>
            </a:r>
            <a:r>
              <a:rPr kumimoji="1" lang="ja-JP" altLang="en-US" sz="1600" dirty="0" smtClean="0"/>
              <a:t>年の</a:t>
            </a:r>
            <a:r>
              <a:rPr kumimoji="1" lang="en-US" altLang="ja-JP" sz="1600" dirty="0" smtClean="0"/>
              <a:t>10</a:t>
            </a:r>
            <a:r>
              <a:rPr kumimoji="1" lang="ja-JP" altLang="en-US" sz="1600" dirty="0"/>
              <a:t>年間で、熱中症による労働災害により</a:t>
            </a:r>
            <a:r>
              <a:rPr kumimoji="1" lang="en-US" altLang="ja-JP" sz="1600" b="1" dirty="0"/>
              <a:t>85</a:t>
            </a:r>
            <a:r>
              <a:rPr kumimoji="1" lang="ja-JP" altLang="en-US" sz="1600" b="1" dirty="0"/>
              <a:t>人が休業</a:t>
            </a:r>
            <a:r>
              <a:rPr kumimoji="1" lang="en-US" altLang="ja-JP" sz="1600" b="1" dirty="0"/>
              <a:t>4</a:t>
            </a:r>
            <a:r>
              <a:rPr kumimoji="1" lang="ja-JP" altLang="en-US" sz="1600" b="1" dirty="0"/>
              <a:t>日以上に至り、うち</a:t>
            </a:r>
            <a:r>
              <a:rPr kumimoji="1" lang="en-US" altLang="ja-JP" sz="1600" b="1" dirty="0"/>
              <a:t>4</a:t>
            </a:r>
            <a:r>
              <a:rPr kumimoji="1" lang="ja-JP" altLang="en-US" sz="1600" b="1" dirty="0"/>
              <a:t>人が亡くなっています</a:t>
            </a:r>
            <a:r>
              <a:rPr kumimoji="1" lang="ja-JP" altLang="en-US" sz="1600" dirty="0" smtClean="0"/>
              <a:t>。</a:t>
            </a:r>
            <a:endParaRPr kumimoji="1" lang="en-US" altLang="ja-JP" sz="1600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dirty="0" smtClean="0"/>
              <a:t>　このため、長野労働局では、県内各事業者に対し、温度・湿度・日射等の気象状況等に応じ、</a:t>
            </a:r>
            <a:r>
              <a:rPr kumimoji="1" lang="ja-JP" altLang="en-US" sz="1600" b="1" dirty="0" smtClean="0"/>
              <a:t>必要があれば作業時間を見直し</a:t>
            </a:r>
            <a:r>
              <a:rPr kumimoji="1" lang="ja-JP" altLang="en-US" sz="1600" dirty="0" smtClean="0"/>
              <a:t>、また、作業者の健康状況が悪化した場合は、</a:t>
            </a:r>
            <a:r>
              <a:rPr kumimoji="1" lang="ja-JP" altLang="en-US" sz="1600" b="1" dirty="0" smtClean="0"/>
              <a:t>ためらう</a:t>
            </a:r>
            <a:r>
              <a:rPr kumimoji="1" lang="ja-JP" altLang="en-US" sz="1600" b="1" dirty="0"/>
              <a:t>ことなく病院に</a:t>
            </a:r>
            <a:r>
              <a:rPr kumimoji="1" lang="ja-JP" altLang="en-US" sz="1600" b="1" dirty="0" smtClean="0"/>
              <a:t>搬送</a:t>
            </a:r>
            <a:r>
              <a:rPr kumimoji="1" lang="ja-JP" altLang="en-US" sz="1600" dirty="0" smtClean="0"/>
              <a:t>するよう指導・啓発を行っています。</a:t>
            </a:r>
            <a:endParaRPr kumimoji="1" lang="en-US" altLang="ja-JP" sz="1600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dirty="0" smtClean="0"/>
              <a:t>　県内から</a:t>
            </a:r>
            <a:r>
              <a:rPr kumimoji="1" lang="ja-JP" altLang="en-US" sz="1600" b="1" dirty="0" smtClean="0"/>
              <a:t>熱中症による死亡災害を根絶するため</a:t>
            </a:r>
            <a:r>
              <a:rPr kumimoji="1" lang="ja-JP" altLang="en-US" sz="1600" dirty="0" smtClean="0"/>
              <a:t>、お客様の皆様には、熱中症リスクのある作業を行う</a:t>
            </a:r>
            <a:r>
              <a:rPr kumimoji="1" lang="ja-JP" altLang="en-US" sz="1600" b="1" dirty="0" smtClean="0"/>
              <a:t>事業者の納期・工期の柔軟な取扱いについて御配慮をお願い申し上げます</a:t>
            </a:r>
            <a:r>
              <a:rPr kumimoji="1" lang="ja-JP" altLang="en-US" sz="1600" dirty="0" smtClean="0"/>
              <a:t>。</a:t>
            </a:r>
            <a:endParaRPr kumimoji="1" lang="en-US" altLang="ja-JP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8133" y="201536"/>
            <a:ext cx="6121503" cy="46166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作業員の熱中症予防への御協力のお願い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001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186304" y="4458755"/>
            <a:ext cx="2723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長野労働局からのお願い</a:t>
            </a:r>
            <a:endParaRPr kumimoji="1" lang="ja-JP" altLang="en-US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8069" y="986001"/>
            <a:ext cx="3992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長野労働建設（株）</a:t>
            </a:r>
            <a:r>
              <a:rPr kumimoji="1" lang="ja-JP" altLang="en-US" dirty="0" smtClean="0"/>
              <a:t>からのお願い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446079" y="1476331"/>
            <a:ext cx="6069496" cy="27564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42195" y="4969288"/>
            <a:ext cx="6173380" cy="35190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9899" y="5125150"/>
            <a:ext cx="601567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b="1" dirty="0" smtClean="0"/>
              <a:t>国民・県民、各企業の皆様へ</a:t>
            </a:r>
            <a:endParaRPr kumimoji="1" lang="en-US" altLang="ja-JP" sz="1600" b="1" dirty="0" smtClean="0"/>
          </a:p>
          <a:p>
            <a:pPr>
              <a:spcBef>
                <a:spcPts val="600"/>
              </a:spcBef>
            </a:pPr>
            <a:r>
              <a:rPr kumimoji="1" lang="ja-JP" altLang="en-US" sz="1600" b="1" dirty="0" smtClean="0"/>
              <a:t>　</a:t>
            </a:r>
            <a:r>
              <a:rPr kumimoji="1" lang="ja-JP" altLang="en-US" sz="1600" b="1" dirty="0"/>
              <a:t>熱中症</a:t>
            </a:r>
            <a:r>
              <a:rPr kumimoji="1" lang="ja-JP" altLang="en-US" sz="1600" dirty="0"/>
              <a:t>は重症化すると</a:t>
            </a:r>
            <a:r>
              <a:rPr kumimoji="1" lang="ja-JP" altLang="en-US" sz="1600" b="1" dirty="0"/>
              <a:t>命を落とすことのある危険な疾病</a:t>
            </a:r>
            <a:r>
              <a:rPr kumimoji="1" lang="ja-JP" altLang="en-US" sz="1600" dirty="0"/>
              <a:t>です。長野県内では、</a:t>
            </a:r>
            <a:r>
              <a:rPr kumimoji="1" lang="en-US" altLang="ja-JP" sz="1600" dirty="0"/>
              <a:t>2012</a:t>
            </a:r>
            <a:r>
              <a:rPr kumimoji="1" lang="ja-JP" altLang="en-US" sz="1600" dirty="0"/>
              <a:t>～</a:t>
            </a:r>
            <a:r>
              <a:rPr kumimoji="1" lang="en-US" altLang="ja-JP" sz="1600" dirty="0"/>
              <a:t>2021</a:t>
            </a:r>
            <a:r>
              <a:rPr kumimoji="1" lang="ja-JP" altLang="en-US" sz="1600" dirty="0"/>
              <a:t>年の</a:t>
            </a:r>
            <a:r>
              <a:rPr kumimoji="1" lang="en-US" altLang="ja-JP" sz="1600" dirty="0"/>
              <a:t>10</a:t>
            </a:r>
            <a:r>
              <a:rPr kumimoji="1" lang="ja-JP" altLang="en-US" sz="1600" dirty="0"/>
              <a:t>年間で、熱中症による労働災害により</a:t>
            </a:r>
            <a:r>
              <a:rPr kumimoji="1" lang="en-US" altLang="ja-JP" sz="1600" b="1" dirty="0"/>
              <a:t>85</a:t>
            </a:r>
            <a:r>
              <a:rPr kumimoji="1" lang="ja-JP" altLang="en-US" sz="1600" b="1" dirty="0"/>
              <a:t>人が休業</a:t>
            </a:r>
            <a:r>
              <a:rPr kumimoji="1" lang="en-US" altLang="ja-JP" sz="1600" b="1" dirty="0"/>
              <a:t>4</a:t>
            </a:r>
            <a:r>
              <a:rPr kumimoji="1" lang="ja-JP" altLang="en-US" sz="1600" b="1" dirty="0"/>
              <a:t>日以上に至り、うち</a:t>
            </a:r>
            <a:r>
              <a:rPr kumimoji="1" lang="en-US" altLang="ja-JP" sz="1600" b="1" dirty="0"/>
              <a:t>4</a:t>
            </a:r>
            <a:r>
              <a:rPr kumimoji="1" lang="ja-JP" altLang="en-US" sz="1600" b="1" dirty="0"/>
              <a:t>人が亡くなっています</a:t>
            </a:r>
            <a:r>
              <a:rPr kumimoji="1" lang="ja-JP" altLang="en-US" sz="1600" dirty="0"/>
              <a:t>。</a:t>
            </a:r>
            <a:endParaRPr kumimoji="1" lang="en-US" altLang="ja-JP" sz="1600" dirty="0"/>
          </a:p>
          <a:p>
            <a:pPr>
              <a:spcBef>
                <a:spcPts val="600"/>
              </a:spcBef>
            </a:pPr>
            <a:r>
              <a:rPr kumimoji="1" lang="ja-JP" altLang="en-US" sz="1600" dirty="0"/>
              <a:t>　このため、長野労働局では、県内各事業者に対し、温度・湿度・日射等の気象状況等に応じ、</a:t>
            </a:r>
            <a:r>
              <a:rPr kumimoji="1" lang="ja-JP" altLang="en-US" sz="1600" b="1" dirty="0"/>
              <a:t>必要があれば作業時間を見直し</a:t>
            </a:r>
            <a:r>
              <a:rPr kumimoji="1" lang="ja-JP" altLang="en-US" sz="1600" dirty="0"/>
              <a:t>、また、作業者の健康状況が悪化した場合は、</a:t>
            </a:r>
            <a:r>
              <a:rPr kumimoji="1" lang="ja-JP" altLang="en-US" sz="1600" b="1" dirty="0"/>
              <a:t>ためらうことなく病院に搬送</a:t>
            </a:r>
            <a:r>
              <a:rPr kumimoji="1" lang="ja-JP" altLang="en-US" sz="1600" dirty="0"/>
              <a:t>するよう指導・啓発を行っています。</a:t>
            </a:r>
            <a:endParaRPr kumimoji="1" lang="en-US" altLang="ja-JP" sz="1600" dirty="0"/>
          </a:p>
          <a:p>
            <a:pPr>
              <a:spcBef>
                <a:spcPts val="600"/>
              </a:spcBef>
            </a:pPr>
            <a:r>
              <a:rPr kumimoji="1" lang="ja-JP" altLang="en-US" sz="1600" dirty="0"/>
              <a:t>　県内から</a:t>
            </a:r>
            <a:r>
              <a:rPr kumimoji="1" lang="ja-JP" altLang="en-US" sz="1600" b="1" dirty="0"/>
              <a:t>熱中症による死亡災害を根絶するため</a:t>
            </a:r>
            <a:r>
              <a:rPr kumimoji="1" lang="ja-JP" altLang="en-US" sz="1600" dirty="0"/>
              <a:t>、お客様の皆様には、熱中症リスクのある作業を行う</a:t>
            </a:r>
            <a:r>
              <a:rPr kumimoji="1" lang="ja-JP" altLang="en-US" sz="1600" b="1" dirty="0"/>
              <a:t>事業者の納期・工期の柔軟な取扱いについて御配慮をお願い申し上げます</a:t>
            </a:r>
            <a:r>
              <a:rPr kumimoji="1" lang="ja-JP" altLang="en-US" sz="1600" dirty="0"/>
              <a:t>。</a:t>
            </a:r>
            <a:endParaRPr kumimoji="1" lang="en-US" altLang="ja-JP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8133" y="201536"/>
            <a:ext cx="6121503" cy="46166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作業員の熱中症予防への御協力のお願い</a:t>
            </a:r>
            <a:endParaRPr kumimoji="1" lang="ja-JP" altLang="en-US" sz="24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09842" y="42510"/>
            <a:ext cx="80021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記入例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7265" y="1636387"/>
            <a:ext cx="56209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取引先の皆様へ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　平素は格別のご高配を賜り、厚く御礼申し上げます。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　さて、弊社では、当局からの指導を踏まえ、厚生労働省の定める「職場における熱中症予防基本対策要綱」に準拠し、従業員の熱中症予防対策を講じております。このため、気象状況等よっては、受託しました業務の実施時間等の変更が生じることがございます。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　お客様の皆様には、ご不便をおかけすることがありますが、何卒御理解・御協力を賜りますようよろしくお願い申し上げます。</a:t>
            </a:r>
            <a:endParaRPr kumimoji="1" lang="en-US" altLang="ja-JP" sz="1600" dirty="0">
              <a:solidFill>
                <a:srgbClr val="FF0000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186304" y="8769424"/>
            <a:ext cx="6381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186304" y="9513019"/>
            <a:ext cx="59058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※</a:t>
            </a: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この資料様式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は </a:t>
            </a: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長野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労働局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ＨＰからダウンロードし どなた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でもお使いいただけます</a:t>
            </a:r>
            <a:endParaRPr lang="en-US" altLang="ja-JP" sz="800" kern="100" dirty="0" smtClean="0">
              <a:solidFill>
                <a:srgbClr val="000000"/>
              </a:solidFill>
              <a:effectLst/>
              <a:latin typeface="Century"/>
              <a:ea typeface="メイリオ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　</a:t>
            </a:r>
            <a:r>
              <a:rPr lang="en-US" altLang="ja-JP" sz="1000" kern="100" dirty="0" smtClean="0">
                <a:latin typeface="Century"/>
                <a:ea typeface="ＭＳ 明朝"/>
                <a:cs typeface="Times New Roman"/>
                <a:hlinkClick r:id="rId2"/>
              </a:rPr>
              <a:t>https</a:t>
            </a:r>
            <a:r>
              <a:rPr lang="en-US" altLang="ja-JP" sz="1000" kern="100" dirty="0">
                <a:latin typeface="Century"/>
                <a:ea typeface="ＭＳ 明朝"/>
                <a:cs typeface="Times New Roman"/>
                <a:hlinkClick r:id="rId2"/>
              </a:rPr>
              <a:t>://</a:t>
            </a:r>
            <a:r>
              <a:rPr lang="en-US" altLang="ja-JP" sz="1000" kern="100" dirty="0" smtClean="0">
                <a:latin typeface="Century"/>
                <a:ea typeface="ＭＳ 明朝"/>
                <a:cs typeface="Times New Roman"/>
                <a:hlinkClick r:id="rId2"/>
              </a:rPr>
              <a:t>jsite.mhlw.go.jp/nagano-roudoukyoku/hourei_seido_tetsuzuki/anzen_eisei.html</a:t>
            </a:r>
            <a:endParaRPr lang="en-US" altLang="ja-JP" sz="1000" kern="100" dirty="0" smtClean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904204" y="8937199"/>
            <a:ext cx="3842745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ts val="360"/>
              </a:spcBef>
              <a:spcAft>
                <a:spcPts val="0"/>
              </a:spcAft>
            </a:pPr>
            <a:r>
              <a:rPr lang="ja-JP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“</a:t>
            </a:r>
            <a:r>
              <a:rPr lang="ja-JP" altLang="ja-JP" sz="1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労災による死亡者を、悲しみをゼロに</a:t>
            </a:r>
            <a:r>
              <a:rPr lang="ja-JP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”</a:t>
            </a:r>
            <a:endParaRPr lang="ja-JP" altLang="ja-JP" sz="1400" dirty="0">
              <a:latin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ctr">
              <a:lnSpc>
                <a:spcPts val="1500"/>
              </a:lnSpc>
              <a:spcBef>
                <a:spcPts val="360"/>
              </a:spcBef>
              <a:spcAft>
                <a:spcPts val="0"/>
              </a:spcAft>
            </a:pPr>
            <a:r>
              <a:rPr lang="ja-JP" altLang="ja-JP" sz="1400" dirty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長野労働局　各労働基準監督</a:t>
            </a:r>
            <a:r>
              <a:rPr lang="ja-JP" altLang="ja-JP" sz="14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署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2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2022.7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作成）</a:t>
            </a:r>
            <a:endParaRPr lang="ja-JP" altLang="ja-JP" sz="1400" dirty="0">
              <a:latin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0626"/>
            <a:ext cx="1904204" cy="62511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6950" y="8874269"/>
            <a:ext cx="914502" cy="91054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4553183" y="819063"/>
            <a:ext cx="2236510" cy="830997"/>
          </a:xfrm>
          <a:prstGeom prst="wedgeRectCallout">
            <a:avLst>
              <a:gd name="adj1" fmla="val -38151"/>
              <a:gd name="adj2" fmla="val 80553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/>
              <a:t>次ページ掲載の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使用規程を遵守の上、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お使いください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982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5531" y="1005444"/>
            <a:ext cx="644055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/>
              <a:t>「</a:t>
            </a:r>
            <a:r>
              <a:rPr kumimoji="1" lang="ja-JP" altLang="en-US" sz="1400" dirty="0"/>
              <a:t>作業員の熱中症予防への御協力の</a:t>
            </a:r>
            <a:r>
              <a:rPr kumimoji="1" lang="ja-JP" altLang="en-US" sz="1400" dirty="0" smtClean="0"/>
              <a:t>お願い</a:t>
            </a:r>
            <a:r>
              <a:rPr kumimoji="1" lang="ja-JP" altLang="en-US" sz="1400" b="1" dirty="0" smtClean="0"/>
              <a:t>」</a:t>
            </a:r>
            <a:r>
              <a:rPr lang="ja-JP" altLang="en-US" sz="1400" dirty="0" smtClean="0"/>
              <a:t>使用規程</a:t>
            </a:r>
            <a:endParaRPr lang="ja-JP" altLang="en-US" sz="1400" dirty="0"/>
          </a:p>
          <a:p>
            <a:endParaRPr lang="en-US" altLang="ja-JP" sz="1400" dirty="0" smtClean="0"/>
          </a:p>
          <a:p>
            <a:pPr algn="r"/>
            <a:r>
              <a:rPr lang="ja-JP" altLang="en-US" sz="1400" dirty="0" smtClean="0"/>
              <a:t>令和４年７月策定</a:t>
            </a:r>
            <a:endParaRPr lang="en-US" altLang="ja-JP" sz="1400" dirty="0" smtClean="0"/>
          </a:p>
          <a:p>
            <a:endParaRPr lang="ja-JP" altLang="en-US" sz="1400" dirty="0"/>
          </a:p>
          <a:p>
            <a:pPr marL="144000" indent="-457200"/>
            <a:r>
              <a:rPr lang="ja-JP" altLang="en-US" sz="1400" dirty="0" smtClean="0"/>
              <a:t>　（</a:t>
            </a:r>
            <a:r>
              <a:rPr lang="ja-JP" altLang="en-US" sz="1400" dirty="0"/>
              <a:t>趣旨）</a:t>
            </a:r>
          </a:p>
          <a:p>
            <a:pPr marL="144000" indent="-457200"/>
            <a:r>
              <a:rPr lang="ja-JP" altLang="en-US" sz="1400" dirty="0" smtClean="0"/>
              <a:t>第１条　この</a:t>
            </a:r>
            <a:r>
              <a:rPr lang="ja-JP" altLang="en-US" sz="1400" dirty="0"/>
              <a:t>規程は</a:t>
            </a:r>
            <a:r>
              <a:rPr lang="ja-JP" altLang="en-US" sz="1400" dirty="0" smtClean="0"/>
              <a:t>、資料「作業員の熱中症予防への御協力のお願い」 （</a:t>
            </a:r>
            <a:r>
              <a:rPr lang="ja-JP" altLang="en-US" sz="1400" dirty="0"/>
              <a:t>以下</a:t>
            </a:r>
            <a:r>
              <a:rPr lang="ja-JP" altLang="en-US" sz="1400" dirty="0" smtClean="0"/>
              <a:t>「本</a:t>
            </a:r>
            <a:r>
              <a:rPr lang="ja-JP" altLang="en-US" sz="1400" dirty="0"/>
              <a:t>資料</a:t>
            </a:r>
            <a:r>
              <a:rPr lang="ja-JP" altLang="en-US" sz="1400" dirty="0" smtClean="0"/>
              <a:t>」</a:t>
            </a:r>
            <a:r>
              <a:rPr lang="ja-JP" altLang="en-US" sz="1400" dirty="0"/>
              <a:t>という。</a:t>
            </a:r>
            <a:r>
              <a:rPr lang="ja-JP" altLang="en-US" sz="1400" dirty="0" smtClean="0"/>
              <a:t>）を</a:t>
            </a:r>
            <a:r>
              <a:rPr lang="ja-JP" altLang="en-US" sz="1400" dirty="0"/>
              <a:t>使用する場合の取扱いに関し、必要な事項を定める。</a:t>
            </a:r>
          </a:p>
          <a:p>
            <a:pPr marL="144000" indent="-457200"/>
            <a:endParaRPr lang="en-US" altLang="ja-JP" sz="1400" dirty="0" smtClean="0"/>
          </a:p>
          <a:p>
            <a:pPr marL="144000" indent="-457200"/>
            <a:r>
              <a:rPr lang="ja-JP" altLang="en-US" sz="1400" dirty="0" smtClean="0"/>
              <a:t>　（</a:t>
            </a:r>
            <a:r>
              <a:rPr lang="ja-JP" altLang="en-US" sz="1400" dirty="0"/>
              <a:t>使用</a:t>
            </a:r>
            <a:r>
              <a:rPr lang="ja-JP" altLang="en-US" sz="1400" dirty="0" smtClean="0"/>
              <a:t>できる場合）</a:t>
            </a:r>
            <a:endParaRPr lang="ja-JP" altLang="en-US" sz="1400" dirty="0"/>
          </a:p>
          <a:p>
            <a:pPr marL="144000" indent="-457200"/>
            <a:r>
              <a:rPr lang="ja-JP" altLang="en-US" sz="1400" dirty="0" smtClean="0"/>
              <a:t>第２条　業務上の熱中症予防を目的とし、取引先その他の関係者に対してその協力、配慮等を求める場合において、本資料を</a:t>
            </a:r>
            <a:r>
              <a:rPr lang="ja-JP" altLang="en-US" sz="1400" dirty="0"/>
              <a:t>使用することができる。ただし、次の各号の</a:t>
            </a:r>
            <a:r>
              <a:rPr lang="ja-JP" altLang="en-US" sz="1400" dirty="0" smtClean="0"/>
              <a:t>いずれ</a:t>
            </a:r>
            <a:r>
              <a:rPr lang="ja-JP" altLang="en-US" sz="1400" dirty="0"/>
              <a:t>かに該当する場合を除く。</a:t>
            </a:r>
          </a:p>
          <a:p>
            <a:pPr marL="360000" indent="-457200"/>
            <a:r>
              <a:rPr lang="ja-JP" altLang="en-US" sz="1400" dirty="0" smtClean="0"/>
              <a:t>　一　長野労働局の</a:t>
            </a:r>
            <a:r>
              <a:rPr lang="ja-JP" altLang="en-US" sz="1400" dirty="0"/>
              <a:t>品位を傷つけ又は傷つける</a:t>
            </a:r>
            <a:r>
              <a:rPr lang="ja-JP" altLang="en-US" sz="1400" dirty="0" smtClean="0"/>
              <a:t>おそれがあると</a:t>
            </a:r>
            <a:r>
              <a:rPr lang="ja-JP" altLang="en-US" sz="1400" dirty="0"/>
              <a:t>認められる場合 </a:t>
            </a:r>
            <a:r>
              <a:rPr lang="ja-JP" altLang="en-US" sz="1400" dirty="0" smtClean="0"/>
              <a:t>。</a:t>
            </a:r>
            <a:endParaRPr lang="ja-JP" altLang="en-US" sz="1400" dirty="0"/>
          </a:p>
          <a:p>
            <a:pPr marL="360000" indent="-457200"/>
            <a:r>
              <a:rPr lang="ja-JP" altLang="en-US" sz="1400" dirty="0" smtClean="0"/>
              <a:t>　二　法令</a:t>
            </a:r>
            <a:r>
              <a:rPr lang="ja-JP" altLang="en-US" sz="1400" dirty="0"/>
              <a:t>又は公序良俗に反し又は反する</a:t>
            </a:r>
            <a:r>
              <a:rPr lang="ja-JP" altLang="en-US" sz="1400" dirty="0" smtClean="0"/>
              <a:t>おそれがあると</a:t>
            </a:r>
            <a:r>
              <a:rPr lang="ja-JP" altLang="en-US" sz="1400" dirty="0"/>
              <a:t>認められる場合 。</a:t>
            </a:r>
          </a:p>
          <a:p>
            <a:pPr marL="360000" indent="-457200"/>
            <a:r>
              <a:rPr lang="ja-JP" altLang="en-US" sz="1400" dirty="0" smtClean="0"/>
              <a:t>　三　その他</a:t>
            </a:r>
            <a:r>
              <a:rPr lang="ja-JP" altLang="en-US" sz="1400" dirty="0"/>
              <a:t>その使用が著しく不適当で</a:t>
            </a:r>
            <a:r>
              <a:rPr lang="ja-JP" altLang="en-US" sz="1400" dirty="0" smtClean="0"/>
              <a:t>あると</a:t>
            </a:r>
            <a:r>
              <a:rPr lang="ja-JP" altLang="en-US" sz="1400" dirty="0"/>
              <a:t>認められる場合 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144000" indent="-457200"/>
            <a:endParaRPr lang="en-US" altLang="ja-JP" sz="1400" dirty="0"/>
          </a:p>
          <a:p>
            <a:pPr marL="144000" indent="-457200"/>
            <a:r>
              <a:rPr lang="ja-JP" altLang="en-US" sz="1400" dirty="0" smtClean="0"/>
              <a:t>　（使用</a:t>
            </a:r>
            <a:r>
              <a:rPr lang="ja-JP" altLang="en-US" sz="1400" dirty="0"/>
              <a:t>の中止</a:t>
            </a:r>
            <a:r>
              <a:rPr lang="ja-JP" altLang="en-US" sz="1400" dirty="0" smtClean="0"/>
              <a:t>等）</a:t>
            </a:r>
            <a:endParaRPr lang="ja-JP" altLang="en-US" sz="1400" dirty="0"/>
          </a:p>
          <a:p>
            <a:pPr marL="144000" indent="-457200"/>
            <a:r>
              <a:rPr lang="ja-JP" altLang="en-US" sz="1400" dirty="0" smtClean="0"/>
              <a:t>第３条　ロゴマーク</a:t>
            </a:r>
            <a:r>
              <a:rPr lang="ja-JP" altLang="en-US" sz="1400" dirty="0"/>
              <a:t>の使用に関し前条各号に該当すると認められるとき又はその</a:t>
            </a:r>
            <a:r>
              <a:rPr lang="ja-JP" altLang="en-US" sz="1400" dirty="0" smtClean="0"/>
              <a:t>使用</a:t>
            </a:r>
            <a:r>
              <a:rPr lang="ja-JP" altLang="en-US" sz="1400" dirty="0"/>
              <a:t>が不適切であると認められるときは 、 </a:t>
            </a:r>
            <a:r>
              <a:rPr lang="ja-JP" altLang="en-US" sz="1400" dirty="0" smtClean="0"/>
              <a:t>長野労働局（管下労働基準監督署を含む。）は</a:t>
            </a:r>
            <a:r>
              <a:rPr lang="ja-JP" altLang="en-US" sz="1400" dirty="0"/>
              <a:t>その使用を差止める</a:t>
            </a:r>
            <a:r>
              <a:rPr lang="ja-JP" altLang="en-US" sz="1400" dirty="0" smtClean="0"/>
              <a:t>こと</a:t>
            </a:r>
            <a:r>
              <a:rPr lang="ja-JP" altLang="en-US" sz="1400" dirty="0"/>
              <a:t>ができる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144000" indent="-457200"/>
            <a:endParaRPr lang="ja-JP" altLang="en-US" sz="1400" dirty="0"/>
          </a:p>
          <a:p>
            <a:pPr marL="144000" indent="-457200"/>
            <a:r>
              <a:rPr lang="ja-JP" altLang="en-US" sz="1400" dirty="0" smtClean="0"/>
              <a:t>　（</a:t>
            </a:r>
            <a:r>
              <a:rPr lang="ja-JP" altLang="en-US" sz="1400" dirty="0"/>
              <a:t>補則）</a:t>
            </a:r>
          </a:p>
          <a:p>
            <a:pPr marL="144000" indent="-457200"/>
            <a:r>
              <a:rPr lang="ja-JP" altLang="en-US" sz="1400" dirty="0" smtClean="0"/>
              <a:t>第４条　この</a:t>
            </a:r>
            <a:r>
              <a:rPr lang="ja-JP" altLang="en-US" sz="1400" dirty="0"/>
              <a:t>規程に定めるもの</a:t>
            </a:r>
            <a:r>
              <a:rPr lang="ja-JP" altLang="en-US" sz="1400" dirty="0" smtClean="0"/>
              <a:t>のほか、本資料の</a:t>
            </a:r>
            <a:r>
              <a:rPr lang="ja-JP" altLang="en-US" sz="1400" dirty="0"/>
              <a:t>取扱いに係る必要な事項は、 </a:t>
            </a:r>
            <a:r>
              <a:rPr lang="ja-JP" altLang="en-US" sz="1400" dirty="0" smtClean="0"/>
              <a:t>長野労働局労働基準部健康安全課長が別</a:t>
            </a:r>
            <a:r>
              <a:rPr lang="ja-JP" altLang="en-US" sz="1400" dirty="0"/>
              <a:t>に</a:t>
            </a:r>
            <a:r>
              <a:rPr lang="ja-JP" altLang="en-US" sz="1400" dirty="0" smtClean="0"/>
              <a:t>定めることができる。</a:t>
            </a:r>
            <a:endParaRPr lang="ja-JP" altLang="en-US" sz="1400" dirty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附則　この</a:t>
            </a:r>
            <a:r>
              <a:rPr lang="ja-JP" altLang="en-US" sz="1400" dirty="0"/>
              <a:t>規程は</a:t>
            </a:r>
            <a:r>
              <a:rPr lang="ja-JP" altLang="en-US" sz="1400" dirty="0" smtClean="0"/>
              <a:t>、令和４年７月２</a:t>
            </a:r>
            <a:r>
              <a:rPr lang="ja-JP" altLang="en-US" sz="1400" dirty="0"/>
              <a:t>７</a:t>
            </a:r>
            <a:r>
              <a:rPr lang="ja-JP" altLang="en-US" sz="1400" dirty="0" smtClean="0"/>
              <a:t>日</a:t>
            </a:r>
            <a:r>
              <a:rPr lang="ja-JP" altLang="en-US" sz="1400" dirty="0"/>
              <a:t>より施行する。</a:t>
            </a:r>
          </a:p>
          <a:p>
            <a:endParaRPr lang="en-US" altLang="ja-JP" sz="1400" dirty="0" smtClean="0"/>
          </a:p>
          <a:p>
            <a:pPr algn="r"/>
            <a:r>
              <a:rPr lang="ja-JP" altLang="en-US" sz="1400" dirty="0" smtClean="0"/>
              <a:t>長野労働局労働基準部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68024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879</Words>
  <Application>Microsoft Office PowerPoint</Application>
  <PresentationFormat>A4 210 x 297 mm</PresentationFormat>
  <Paragraphs>52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5" baseType="lpstr">
      <vt:lpstr>HG丸ｺﾞｼｯｸM-PRO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10</cp:revision>
  <cp:lastPrinted>2022-07-27T02:58:48Z</cp:lastPrinted>
  <dcterms:created xsi:type="dcterms:W3CDTF">2022-07-26T05:02:10Z</dcterms:created>
  <dcterms:modified xsi:type="dcterms:W3CDTF">2022-07-27T02:59:31Z</dcterms:modified>
</cp:coreProperties>
</file>