
<file path=[Content_Types].xml><?xml version="1.0" encoding="utf-8"?>
<Types xmlns="http://schemas.openxmlformats.org/package/2006/content-types">
  <Default Extension="tmp"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62" r:id="rId2"/>
    <p:sldId id="263"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0FF"/>
    <a:srgbClr val="53ADFF"/>
    <a:srgbClr val="005CAF"/>
    <a:srgbClr val="103185"/>
    <a:srgbClr val="FEDFE1"/>
    <a:srgbClr val="DB4D6D"/>
    <a:srgbClr val="66BAB7"/>
    <a:srgbClr val="C9E7E7"/>
    <a:srgbClr val="FFE1E1"/>
    <a:srgbClr val="F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4660"/>
  </p:normalViewPr>
  <p:slideViewPr>
    <p:cSldViewPr snapToGrid="0">
      <p:cViewPr varScale="1">
        <p:scale>
          <a:sx n="44" d="100"/>
          <a:sy n="44" d="100"/>
        </p:scale>
        <p:origin x="24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4172"/>
  <ax:ocxPr ax:name="_cy" ax:value="1817"/>
  <ax:ocxPr ax:name="Style" ax:value="11"/>
  <ax:ocxPr ax:name="SubStyle" ax:value="-1"/>
  <ax:ocxPr ax:name="Validation" ax:value="2"/>
  <ax:ocxPr ax:name="LineWeight" ax:value="3"/>
  <ax:ocxPr ax:name="Direction" ax:value="0"/>
  <ax:ocxPr ax:name="ShowData" ax:value="1"/>
  <ax:ocxPr ax:name="Value" ax:value="https://www.mhlw.go.jp/content/11600000/001061978.pdf"/>
  <ax:ocxPr ax:name="ForeColor" ax:value="0"/>
  <ax:ocxPr ax:name="BackColor" ax:value="16777215"/>
</ax:ocx>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32" cy="497969"/>
          </a:xfrm>
          <a:prstGeom prst="rect">
            <a:avLst/>
          </a:prstGeom>
        </p:spPr>
        <p:txBody>
          <a:bodyPr vert="horz" lIns="88296" tIns="44149" rIns="88296" bIns="441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8" y="2"/>
            <a:ext cx="2949531" cy="497969"/>
          </a:xfrm>
          <a:prstGeom prst="rect">
            <a:avLst/>
          </a:prstGeom>
        </p:spPr>
        <p:txBody>
          <a:bodyPr vert="horz" lIns="88296" tIns="44149" rIns="88296" bIns="44149" rtlCol="0"/>
          <a:lstStyle>
            <a:lvl1pPr algn="r">
              <a:defRPr sz="1200"/>
            </a:lvl1pPr>
          </a:lstStyle>
          <a:p>
            <a:fld id="{BA2641FA-B060-41FD-BD0F-A71D15F92EA9}" type="datetimeFigureOut">
              <a:rPr kumimoji="1" lang="ja-JP" altLang="en-US" smtClean="0"/>
              <a:t>2023/3/6</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70138" cy="3354387"/>
          </a:xfrm>
          <a:prstGeom prst="rect">
            <a:avLst/>
          </a:prstGeom>
          <a:noFill/>
          <a:ln w="12700">
            <a:solidFill>
              <a:prstClr val="black"/>
            </a:solidFill>
          </a:ln>
        </p:spPr>
        <p:txBody>
          <a:bodyPr vert="horz" lIns="88296" tIns="44149" rIns="88296" bIns="44149" rtlCol="0" anchor="ctr"/>
          <a:lstStyle/>
          <a:p>
            <a:endParaRPr lang="ja-JP" altLang="en-US"/>
          </a:p>
        </p:txBody>
      </p:sp>
      <p:sp>
        <p:nvSpPr>
          <p:cNvPr id="5" name="ノート プレースホルダー 4"/>
          <p:cNvSpPr>
            <a:spLocks noGrp="1"/>
          </p:cNvSpPr>
          <p:nvPr>
            <p:ph type="body" sz="quarter" idx="3"/>
          </p:nvPr>
        </p:nvSpPr>
        <p:spPr>
          <a:xfrm>
            <a:off x="681480" y="4783896"/>
            <a:ext cx="5445760" cy="3912834"/>
          </a:xfrm>
          <a:prstGeom prst="rect">
            <a:avLst/>
          </a:prstGeom>
        </p:spPr>
        <p:txBody>
          <a:bodyPr vert="horz" lIns="88296" tIns="44149" rIns="88296" bIns="441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1370"/>
            <a:ext cx="2949532" cy="497969"/>
          </a:xfrm>
          <a:prstGeom prst="rect">
            <a:avLst/>
          </a:prstGeom>
        </p:spPr>
        <p:txBody>
          <a:bodyPr vert="horz" lIns="88296" tIns="44149" rIns="88296" bIns="441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8" y="9441370"/>
            <a:ext cx="2949531" cy="497969"/>
          </a:xfrm>
          <a:prstGeom prst="rect">
            <a:avLst/>
          </a:prstGeom>
        </p:spPr>
        <p:txBody>
          <a:bodyPr vert="horz" lIns="88296" tIns="44149" rIns="88296" bIns="44149" rtlCol="0" anchor="b"/>
          <a:lstStyle>
            <a:lvl1pPr algn="r">
              <a:defRPr sz="1200"/>
            </a:lvl1pPr>
          </a:lstStyle>
          <a:p>
            <a:fld id="{199B6669-9918-48AC-837D-4B8A511703CF}" type="slidenum">
              <a:rPr kumimoji="1" lang="ja-JP" altLang="en-US" smtClean="0"/>
              <a:t>‹#›</a:t>
            </a:fld>
            <a:endParaRPr kumimoji="1" lang="ja-JP" altLang="en-US"/>
          </a:p>
        </p:txBody>
      </p:sp>
    </p:spTree>
    <p:extLst>
      <p:ext uri="{BB962C8B-B14F-4D97-AF65-F5344CB8AC3E}">
        <p14:creationId xmlns:p14="http://schemas.microsoft.com/office/powerpoint/2010/main" val="3341504053"/>
      </p:ext>
    </p:extLst>
  </p:cSld>
  <p:clrMap bg1="lt1" tx1="dk1" bg2="lt2" tx2="dk2" accent1="accent1" accent2="accent2" accent3="accent3" accent4="accent4" accent5="accent5" accent6="accent6" hlink="hlink" folHlink="folHlink"/>
  <p:notesStyle>
    <a:lvl1pPr marL="0" algn="l" defTabSz="1004937" rtl="0" eaLnBrk="1" latinLnBrk="0" hangingPunct="1">
      <a:defRPr kumimoji="1" sz="1320" kern="1200">
        <a:solidFill>
          <a:schemeClr val="tx1"/>
        </a:solidFill>
        <a:latin typeface="+mn-lt"/>
        <a:ea typeface="+mn-ea"/>
        <a:cs typeface="+mn-cs"/>
      </a:defRPr>
    </a:lvl1pPr>
    <a:lvl2pPr marL="502469" algn="l" defTabSz="1004937" rtl="0" eaLnBrk="1" latinLnBrk="0" hangingPunct="1">
      <a:defRPr kumimoji="1" sz="1320" kern="1200">
        <a:solidFill>
          <a:schemeClr val="tx1"/>
        </a:solidFill>
        <a:latin typeface="+mn-lt"/>
        <a:ea typeface="+mn-ea"/>
        <a:cs typeface="+mn-cs"/>
      </a:defRPr>
    </a:lvl2pPr>
    <a:lvl3pPr marL="1004937" algn="l" defTabSz="1004937" rtl="0" eaLnBrk="1" latinLnBrk="0" hangingPunct="1">
      <a:defRPr kumimoji="1" sz="1320" kern="1200">
        <a:solidFill>
          <a:schemeClr val="tx1"/>
        </a:solidFill>
        <a:latin typeface="+mn-lt"/>
        <a:ea typeface="+mn-ea"/>
        <a:cs typeface="+mn-cs"/>
      </a:defRPr>
    </a:lvl3pPr>
    <a:lvl4pPr marL="1507403" algn="l" defTabSz="1004937" rtl="0" eaLnBrk="1" latinLnBrk="0" hangingPunct="1">
      <a:defRPr kumimoji="1" sz="1320" kern="1200">
        <a:solidFill>
          <a:schemeClr val="tx1"/>
        </a:solidFill>
        <a:latin typeface="+mn-lt"/>
        <a:ea typeface="+mn-ea"/>
        <a:cs typeface="+mn-cs"/>
      </a:defRPr>
    </a:lvl4pPr>
    <a:lvl5pPr marL="2009871" algn="l" defTabSz="1004937" rtl="0" eaLnBrk="1" latinLnBrk="0" hangingPunct="1">
      <a:defRPr kumimoji="1" sz="1320" kern="1200">
        <a:solidFill>
          <a:schemeClr val="tx1"/>
        </a:solidFill>
        <a:latin typeface="+mn-lt"/>
        <a:ea typeface="+mn-ea"/>
        <a:cs typeface="+mn-cs"/>
      </a:defRPr>
    </a:lvl5pPr>
    <a:lvl6pPr marL="2512340" algn="l" defTabSz="1004937" rtl="0" eaLnBrk="1" latinLnBrk="0" hangingPunct="1">
      <a:defRPr kumimoji="1" sz="1320" kern="1200">
        <a:solidFill>
          <a:schemeClr val="tx1"/>
        </a:solidFill>
        <a:latin typeface="+mn-lt"/>
        <a:ea typeface="+mn-ea"/>
        <a:cs typeface="+mn-cs"/>
      </a:defRPr>
    </a:lvl6pPr>
    <a:lvl7pPr marL="3014807" algn="l" defTabSz="1004937" rtl="0" eaLnBrk="1" latinLnBrk="0" hangingPunct="1">
      <a:defRPr kumimoji="1" sz="1320" kern="1200">
        <a:solidFill>
          <a:schemeClr val="tx1"/>
        </a:solidFill>
        <a:latin typeface="+mn-lt"/>
        <a:ea typeface="+mn-ea"/>
        <a:cs typeface="+mn-cs"/>
      </a:defRPr>
    </a:lvl7pPr>
    <a:lvl8pPr marL="3517274" algn="l" defTabSz="1004937" rtl="0" eaLnBrk="1" latinLnBrk="0" hangingPunct="1">
      <a:defRPr kumimoji="1" sz="1320" kern="1200">
        <a:solidFill>
          <a:schemeClr val="tx1"/>
        </a:solidFill>
        <a:latin typeface="+mn-lt"/>
        <a:ea typeface="+mn-ea"/>
        <a:cs typeface="+mn-cs"/>
      </a:defRPr>
    </a:lvl8pPr>
    <a:lvl9pPr marL="4019742" algn="l" defTabSz="1004937" rtl="0" eaLnBrk="1" latinLnBrk="0" hangingPunct="1">
      <a:defRPr kumimoji="1" sz="132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80472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36199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1697306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15910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233278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175710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492192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281022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1875120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1724731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32289F-BEF4-48F5-B624-6BDE7DE1F903}" type="datetimeFigureOut">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1582717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232289F-BEF4-48F5-B624-6BDE7DE1F903}" type="datetimeFigureOut">
              <a:rPr kumimoji="1" lang="ja-JP" altLang="en-US" smtClean="0"/>
              <a:t>2023/3/6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F46482B-CED9-4312-A572-6C535CB11CE5}" type="slidenum">
              <a:rPr kumimoji="1" lang="ja-JP" altLang="en-US" smtClean="0"/>
              <a:t>‹#›</a:t>
            </a:fld>
            <a:endParaRPr kumimoji="1" lang="ja-JP" altLang="en-US"/>
          </a:p>
        </p:txBody>
      </p:sp>
    </p:spTree>
    <p:extLst>
      <p:ext uri="{BB962C8B-B14F-4D97-AF65-F5344CB8AC3E}">
        <p14:creationId xmlns:p14="http://schemas.microsoft.com/office/powerpoint/2010/main" val="67440314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hlw.go.jp/content/000656127.pdf" TargetMode="External"/><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slideLayout" Target="../slideLayouts/slideLayout1.xml"/><Relationship Id="rId7" Type="http://schemas.openxmlformats.org/officeDocument/2006/relationships/image" Target="../media/image4.tmp"/><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hyperlink" Target="https://www.mhlw.go.jp/stf/seisakunitsuite/bunya/koyou_roudou/koyou/kyufukin/pageL07_20200515.html" TargetMode="Externa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11"/>
          <p:cNvGrpSpPr>
            <a:grpSpLocks/>
          </p:cNvGrpSpPr>
          <p:nvPr/>
        </p:nvGrpSpPr>
        <p:grpSpPr bwMode="auto">
          <a:xfrm>
            <a:off x="-24615" y="-241222"/>
            <a:ext cx="7629912" cy="465354"/>
            <a:chOff x="-339932" y="-357214"/>
            <a:chExt cx="10229316" cy="852200"/>
          </a:xfrm>
        </p:grpSpPr>
        <p:grpSp>
          <p:nvGrpSpPr>
            <p:cNvPr id="53" name="Group 6"/>
            <p:cNvGrpSpPr>
              <a:grpSpLocks/>
            </p:cNvGrpSpPr>
            <p:nvPr/>
          </p:nvGrpSpPr>
          <p:grpSpPr bwMode="auto">
            <a:xfrm>
              <a:off x="-339932" y="-357214"/>
              <a:ext cx="10229316" cy="852200"/>
              <a:chOff x="-397" y="-397"/>
              <a:chExt cx="13176" cy="794"/>
            </a:xfrm>
          </p:grpSpPr>
          <p:sp>
            <p:nvSpPr>
              <p:cNvPr id="55" name="AutoShape 7"/>
              <p:cNvSpPr>
                <a:spLocks noChangeArrowheads="1"/>
              </p:cNvSpPr>
              <p:nvPr/>
            </p:nvSpPr>
            <p:spPr bwMode="auto">
              <a:xfrm>
                <a:off x="-397" y="-397"/>
                <a:ext cx="1019"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sp>
            <p:nvSpPr>
              <p:cNvPr id="56" name="Oval 8"/>
              <p:cNvSpPr>
                <a:spLocks noChangeArrowheads="1"/>
              </p:cNvSpPr>
              <p:nvPr/>
            </p:nvSpPr>
            <p:spPr bwMode="auto">
              <a:xfrm>
                <a:off x="624" y="-397"/>
                <a:ext cx="793" cy="794"/>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sp>
            <p:nvSpPr>
              <p:cNvPr id="57" name="AutoShape 9"/>
              <p:cNvSpPr>
                <a:spLocks noChangeArrowheads="1"/>
              </p:cNvSpPr>
              <p:nvPr/>
            </p:nvSpPr>
            <p:spPr bwMode="auto">
              <a:xfrm>
                <a:off x="1418" y="-397"/>
                <a:ext cx="11361"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grpSp>
        <p:pic>
          <p:nvPicPr>
            <p:cNvPr id="54" name="図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354" y="-226809"/>
              <a:ext cx="700268" cy="72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角丸四角形 20"/>
          <p:cNvSpPr/>
          <p:nvPr/>
        </p:nvSpPr>
        <p:spPr>
          <a:xfrm>
            <a:off x="331054" y="527416"/>
            <a:ext cx="6891187" cy="587026"/>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sp>
        <p:nvSpPr>
          <p:cNvPr id="4" name="テキスト ボックス 3"/>
          <p:cNvSpPr txBox="1"/>
          <p:nvPr/>
        </p:nvSpPr>
        <p:spPr>
          <a:xfrm>
            <a:off x="258083" y="301591"/>
            <a:ext cx="1627369" cy="285591"/>
          </a:xfrm>
          <a:prstGeom prst="rect">
            <a:avLst/>
          </a:prstGeom>
          <a:noFill/>
        </p:spPr>
        <p:txBody>
          <a:bodyPr wrap="none" rtlCol="0">
            <a:spAutoFit/>
          </a:bodyPr>
          <a:lstStyle/>
          <a:p>
            <a:r>
              <a:rPr kumimoji="1" lang="ja-JP" altLang="en-US" sz="1256" b="1" dirty="0">
                <a:solidFill>
                  <a:srgbClr val="0070C0"/>
                </a:solidFill>
              </a:rPr>
              <a:t>事業主のみなさまへ</a:t>
            </a:r>
          </a:p>
        </p:txBody>
      </p:sp>
      <p:sp>
        <p:nvSpPr>
          <p:cNvPr id="5" name="正方形/長方形 4"/>
          <p:cNvSpPr/>
          <p:nvPr/>
        </p:nvSpPr>
        <p:spPr>
          <a:xfrm>
            <a:off x="331054" y="564871"/>
            <a:ext cx="6891187" cy="510268"/>
          </a:xfrm>
          <a:prstGeom prst="rect">
            <a:avLst/>
          </a:prstGeom>
        </p:spPr>
        <p:txBody>
          <a:bodyPr wrap="square">
            <a:spAutoFit/>
          </a:bodyPr>
          <a:lstStyle/>
          <a:p>
            <a:pPr algn="just"/>
            <a:r>
              <a:rPr lang="ja-JP" altLang="en-US" sz="1358"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雇用調整助成金の特例措置（コロナ特例）の経過措置については、令和５年３月</a:t>
            </a:r>
            <a:r>
              <a:rPr lang="en-US" altLang="ja-JP" sz="1358"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31</a:t>
            </a:r>
            <a:r>
              <a:rPr lang="ja-JP" altLang="en-US" sz="1358"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日をもって終了することとなっています。</a:t>
            </a:r>
            <a:endParaRPr lang="ja-JP" altLang="ja-JP" sz="1358"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7" name="正方形/長方形 6"/>
          <p:cNvSpPr/>
          <p:nvPr/>
        </p:nvSpPr>
        <p:spPr>
          <a:xfrm>
            <a:off x="314925" y="1189174"/>
            <a:ext cx="6961023" cy="1390124"/>
          </a:xfrm>
          <a:prstGeom prst="rect">
            <a:avLst/>
          </a:prstGeom>
        </p:spPr>
        <p:txBody>
          <a:bodyPr wrap="square">
            <a:spAutoFit/>
          </a:bodyPr>
          <a:lstStyle/>
          <a:p>
            <a:pPr algn="just"/>
            <a:r>
              <a:rPr lang="ja-JP" altLang="en-US" sz="1300" kern="100" dirty="0">
                <a:latin typeface="+mn-ea"/>
                <a:cs typeface="Times New Roman" panose="02020603050405020304" pitchFamily="18" charset="0"/>
              </a:rPr>
              <a:t>　雇用調整助成金は令和４年</a:t>
            </a:r>
            <a:r>
              <a:rPr lang="en-US" altLang="ja-JP" sz="1300" kern="100" dirty="0">
                <a:latin typeface="+mn-ea"/>
                <a:cs typeface="Times New Roman" panose="02020603050405020304" pitchFamily="18" charset="0"/>
              </a:rPr>
              <a:t>12</a:t>
            </a:r>
            <a:r>
              <a:rPr lang="ja-JP" altLang="en-US" sz="1300" kern="100" dirty="0">
                <a:latin typeface="+mn-ea"/>
                <a:cs typeface="Times New Roman" panose="02020603050405020304" pitchFamily="18" charset="0"/>
              </a:rPr>
              <a:t>月以降は通常制度とし、一定の経過措置を講じてきたところですが、</a:t>
            </a:r>
            <a:r>
              <a:rPr lang="ja-JP" altLang="en-US" sz="1300" kern="100" dirty="0">
                <a:solidFill>
                  <a:srgbClr val="FF0000"/>
                </a:solidFill>
                <a:latin typeface="+mn-ea"/>
                <a:cs typeface="Times New Roman" panose="02020603050405020304" pitchFamily="18" charset="0"/>
              </a:rPr>
              <a:t>令和５年３月</a:t>
            </a:r>
            <a:r>
              <a:rPr lang="en-US" altLang="ja-JP" sz="1300" kern="100" dirty="0">
                <a:solidFill>
                  <a:srgbClr val="FF0000"/>
                </a:solidFill>
                <a:latin typeface="+mn-ea"/>
                <a:cs typeface="Times New Roman" panose="02020603050405020304" pitchFamily="18" charset="0"/>
              </a:rPr>
              <a:t>31</a:t>
            </a:r>
            <a:r>
              <a:rPr lang="ja-JP" altLang="en-US" sz="1300" kern="100" dirty="0">
                <a:solidFill>
                  <a:srgbClr val="FF0000"/>
                </a:solidFill>
                <a:latin typeface="+mn-ea"/>
                <a:cs typeface="Times New Roman" panose="02020603050405020304" pitchFamily="18" charset="0"/>
              </a:rPr>
              <a:t>日をもって経過措置を終了することとなっています</a:t>
            </a:r>
            <a:r>
              <a:rPr lang="ja-JP" altLang="en-US" sz="1300" kern="100" dirty="0">
                <a:latin typeface="+mn-ea"/>
                <a:cs typeface="Times New Roman" panose="02020603050405020304" pitchFamily="18" charset="0"/>
              </a:rPr>
              <a:t>。</a:t>
            </a:r>
            <a:endParaRPr lang="en-US" altLang="ja-JP" sz="1300" kern="100" dirty="0">
              <a:latin typeface="+mn-ea"/>
              <a:cs typeface="Times New Roman" panose="02020603050405020304" pitchFamily="18" charset="0"/>
            </a:endParaRPr>
          </a:p>
          <a:p>
            <a:pPr algn="just"/>
            <a:r>
              <a:rPr lang="ja-JP" altLang="en-US" sz="1300" kern="100" dirty="0">
                <a:latin typeface="+mn-ea"/>
                <a:cs typeface="Times New Roman" panose="02020603050405020304" pitchFamily="18" charset="0"/>
              </a:rPr>
              <a:t>　令和５年４月１日以降の休業等（</a:t>
            </a:r>
            <a:r>
              <a:rPr lang="en-US" altLang="ja-JP" sz="1300" kern="100" dirty="0">
                <a:latin typeface="+mn-ea"/>
                <a:cs typeface="Times New Roman" panose="02020603050405020304" pitchFamily="18" charset="0"/>
              </a:rPr>
              <a:t>※</a:t>
            </a:r>
            <a:r>
              <a:rPr lang="ja-JP" altLang="en-US" sz="1300" kern="100" dirty="0">
                <a:latin typeface="+mn-ea"/>
                <a:cs typeface="Times New Roman" panose="02020603050405020304" pitchFamily="18" charset="0"/>
              </a:rPr>
              <a:t>）については支給要件を満たせば通常制度をご利用いただけます。主な支給要件は以下のとおりですが、</a:t>
            </a:r>
            <a:r>
              <a:rPr lang="ja-JP" altLang="en-US" sz="1300" u="sng" kern="100" dirty="0">
                <a:latin typeface="+mn-ea"/>
                <a:cs typeface="Times New Roman" panose="02020603050405020304" pitchFamily="18" charset="0"/>
              </a:rPr>
              <a:t>検討中の案であり、厚生労働省令の改正等が必要です。決まり次第お知らせします。</a:t>
            </a:r>
            <a:endParaRPr lang="en-US" altLang="ja-JP" sz="1300" u="sng" kern="100" dirty="0">
              <a:latin typeface="+mn-ea"/>
              <a:cs typeface="Times New Roman" panose="02020603050405020304" pitchFamily="18" charset="0"/>
            </a:endParaRPr>
          </a:p>
          <a:p>
            <a:pPr algn="just">
              <a:lnSpc>
                <a:spcPts val="1000"/>
              </a:lnSpc>
            </a:pPr>
            <a:endParaRPr lang="en-US" altLang="ja-JP" sz="1100" kern="100" dirty="0">
              <a:latin typeface="+mn-ea"/>
              <a:cs typeface="Times New Roman" panose="02020603050405020304" pitchFamily="18" charset="0"/>
            </a:endParaRPr>
          </a:p>
          <a:p>
            <a:pPr algn="just"/>
            <a:r>
              <a:rPr lang="ja-JP" altLang="en-US" sz="1100" kern="100" dirty="0">
                <a:latin typeface="+mn-ea"/>
                <a:cs typeface="Times New Roman" panose="02020603050405020304" pitchFamily="18" charset="0"/>
              </a:rPr>
              <a:t>（</a:t>
            </a:r>
            <a:r>
              <a:rPr lang="en-US" altLang="ja-JP" sz="1100" kern="100" dirty="0">
                <a:latin typeface="+mn-ea"/>
                <a:cs typeface="Times New Roman" panose="02020603050405020304" pitchFamily="18" charset="0"/>
              </a:rPr>
              <a:t>※</a:t>
            </a:r>
            <a:r>
              <a:rPr lang="ja-JP" altLang="en-US" sz="1100" kern="100" dirty="0">
                <a:latin typeface="+mn-ea"/>
                <a:cs typeface="Times New Roman" panose="02020603050405020304" pitchFamily="18" charset="0"/>
              </a:rPr>
              <a:t>）令和５年４月１日以降に判定基礎期間の初日がある休業等。以下同じ。</a:t>
            </a:r>
            <a:endParaRPr lang="en-US" altLang="ja-JP" sz="1100" kern="100" dirty="0">
              <a:latin typeface="+mn-ea"/>
              <a:cs typeface="Times New Roman" panose="02020603050405020304" pitchFamily="18" charset="0"/>
            </a:endParaRPr>
          </a:p>
        </p:txBody>
      </p:sp>
      <p:sp>
        <p:nvSpPr>
          <p:cNvPr id="19" name="正方形/長方形 18"/>
          <p:cNvSpPr/>
          <p:nvPr/>
        </p:nvSpPr>
        <p:spPr>
          <a:xfrm>
            <a:off x="110228" y="8750236"/>
            <a:ext cx="7388824" cy="808170"/>
          </a:xfrm>
          <a:prstGeom prst="rect">
            <a:avLst/>
          </a:prstGeom>
        </p:spPr>
        <p:txBody>
          <a:bodyPr wrap="square">
            <a:spAutoFit/>
          </a:bodyPr>
          <a:lstStyle/>
          <a:p>
            <a:pPr algn="just"/>
            <a:r>
              <a:rPr lang="ja-JP" altLang="en-US" sz="1163" b="1" kern="100" dirty="0">
                <a:latin typeface="游ゴシック" panose="020B0400000000000000" pitchFamily="50" charset="-128"/>
                <a:ea typeface="游ゴシック" panose="020B0400000000000000" pitchFamily="50" charset="-128"/>
                <a:cs typeface="Times New Roman" panose="02020603050405020304" pitchFamily="18" charset="0"/>
              </a:rPr>
              <a:t>上記の他にも、コロナ特例とは異なる要件があります。対象労働者の被保険者期間など、詳細については雇用調整助成金の通常版ガイドブックをご確認ください。</a:t>
            </a:r>
            <a:endParaRPr lang="en-US" altLang="ja-JP" sz="1163"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r>
              <a:rPr lang="en-US" altLang="ja-JP" sz="1163" kern="100" dirty="0">
                <a:latin typeface="游ゴシック" panose="020B0400000000000000" pitchFamily="50" charset="-128"/>
                <a:cs typeface="Times New Roman" panose="02020603050405020304" pitchFamily="18" charset="0"/>
                <a:hlinkClick r:id="rId3"/>
              </a:rPr>
              <a:t>https://www.mhlw.go.jp/content/000656127.pdf</a:t>
            </a:r>
            <a:endParaRPr lang="en-US" altLang="ja-JP" sz="1163" kern="100" dirty="0">
              <a:latin typeface="游ゴシック" panose="020B0400000000000000" pitchFamily="50" charset="-128"/>
              <a:cs typeface="Times New Roman" panose="02020603050405020304" pitchFamily="18" charset="0"/>
            </a:endParaRPr>
          </a:p>
          <a:p>
            <a:pPr algn="just"/>
            <a:endParaRPr lang="ja-JP" altLang="ja-JP" sz="1163" b="1"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0" name="正方形/長方形 19"/>
          <p:cNvSpPr/>
          <p:nvPr/>
        </p:nvSpPr>
        <p:spPr>
          <a:xfrm>
            <a:off x="6238733" y="9839998"/>
            <a:ext cx="1366639" cy="301301"/>
          </a:xfrm>
          <a:prstGeom prst="rect">
            <a:avLst/>
          </a:prstGeom>
        </p:spPr>
        <p:txBody>
          <a:bodyPr wrap="square">
            <a:spAutoFit/>
          </a:bodyPr>
          <a:lstStyle/>
          <a:p>
            <a:pPr algn="just"/>
            <a:r>
              <a:rPr lang="ja-JP" altLang="en-US" sz="1358" kern="100" dirty="0">
                <a:latin typeface="游ゴシック" panose="020B0400000000000000" pitchFamily="50" charset="-128"/>
                <a:ea typeface="游ゴシック" panose="020B0400000000000000" pitchFamily="50" charset="-128"/>
                <a:cs typeface="Times New Roman" panose="02020603050405020304" pitchFamily="18" charset="0"/>
              </a:rPr>
              <a:t>＞裏面に続く</a:t>
            </a:r>
            <a:endParaRPr lang="ja-JP" altLang="ja-JP" sz="1358" kern="100" dirty="0">
              <a:latin typeface="游ゴシック" panose="020B0400000000000000" pitchFamily="50" charset="-128"/>
              <a:ea typeface="游ゴシック" panose="020B0400000000000000" pitchFamily="50" charset="-128"/>
              <a:cs typeface="Times New Roman" panose="02020603050405020304" pitchFamily="18" charset="0"/>
            </a:endParaRPr>
          </a:p>
        </p:txBody>
      </p:sp>
      <p:grpSp>
        <p:nvGrpSpPr>
          <p:cNvPr id="6" name="グループ化 5">
            <a:extLst>
              <a:ext uri="{FF2B5EF4-FFF2-40B4-BE49-F238E27FC236}">
                <a16:creationId xmlns:a16="http://schemas.microsoft.com/office/drawing/2014/main" id="{ADB03942-D242-4696-98DA-60A038D1C10C}"/>
              </a:ext>
            </a:extLst>
          </p:cNvPr>
          <p:cNvGrpSpPr/>
          <p:nvPr/>
        </p:nvGrpSpPr>
        <p:grpSpPr>
          <a:xfrm>
            <a:off x="270424" y="5848993"/>
            <a:ext cx="7005333" cy="783282"/>
            <a:chOff x="331055" y="2811343"/>
            <a:chExt cx="7005333" cy="783282"/>
          </a:xfrm>
        </p:grpSpPr>
        <p:grpSp>
          <p:nvGrpSpPr>
            <p:cNvPr id="30" name="グループ化 29"/>
            <p:cNvGrpSpPr/>
            <p:nvPr/>
          </p:nvGrpSpPr>
          <p:grpSpPr>
            <a:xfrm>
              <a:off x="331055" y="2811343"/>
              <a:ext cx="6981306" cy="731672"/>
              <a:chOff x="134112" y="2839227"/>
              <a:chExt cx="6669778" cy="699022"/>
            </a:xfrm>
          </p:grpSpPr>
          <p:sp>
            <p:nvSpPr>
              <p:cNvPr id="25" name="角丸四角形 24"/>
              <p:cNvSpPr/>
              <p:nvPr/>
            </p:nvSpPr>
            <p:spPr>
              <a:xfrm>
                <a:off x="134112" y="2850379"/>
                <a:ext cx="6583680" cy="687870"/>
              </a:xfrm>
              <a:prstGeom prst="roundRect">
                <a:avLst/>
              </a:prstGeom>
              <a:solidFill>
                <a:srgbClr val="DD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dirty="0"/>
              </a:p>
            </p:txBody>
          </p:sp>
          <p:sp>
            <p:nvSpPr>
              <p:cNvPr id="22" name="角丸四角形 21"/>
              <p:cNvSpPr/>
              <p:nvPr/>
            </p:nvSpPr>
            <p:spPr>
              <a:xfrm>
                <a:off x="134112" y="2839227"/>
                <a:ext cx="6583680" cy="307777"/>
              </a:xfrm>
              <a:prstGeom prst="round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sp>
            <p:nvSpPr>
              <p:cNvPr id="9" name="正方形/長方形 8"/>
              <p:cNvSpPr/>
              <p:nvPr/>
            </p:nvSpPr>
            <p:spPr>
              <a:xfrm>
                <a:off x="152400" y="2850379"/>
                <a:ext cx="6651490" cy="304334"/>
              </a:xfrm>
              <a:prstGeom prst="rect">
                <a:avLst/>
              </a:prstGeom>
            </p:spPr>
            <p:txBody>
              <a:bodyPr wrap="square">
                <a:spAutoFit/>
              </a:bodyPr>
              <a:lstStyle/>
              <a:p>
                <a:pPr algn="just"/>
                <a:r>
                  <a:rPr lang="ja-JP" altLang="en-US" sz="1470" b="1" kern="100" dirty="0">
                    <a:solidFill>
                      <a:schemeClr val="bg1">
                        <a:lumMod val="95000"/>
                      </a:schemeClr>
                    </a:solidFill>
                    <a:latin typeface="游ゴシック" panose="020B0400000000000000" pitchFamily="50" charset="-128"/>
                    <a:ea typeface="游ゴシック" panose="020B0400000000000000" pitchFamily="50" charset="-128"/>
                    <a:cs typeface="Times New Roman" panose="02020603050405020304" pitchFamily="18" charset="0"/>
                  </a:rPr>
                  <a:t>４．計画届の提出は不要です。　</a:t>
                </a:r>
                <a:endParaRPr lang="ja-JP" altLang="ja-JP" sz="1470"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grpSp>
        <p:sp>
          <p:nvSpPr>
            <p:cNvPr id="31" name="テキスト ボックス 30"/>
            <p:cNvSpPr txBox="1"/>
            <p:nvPr/>
          </p:nvSpPr>
          <p:spPr>
            <a:xfrm>
              <a:off x="394155" y="3147708"/>
              <a:ext cx="6942233" cy="446917"/>
            </a:xfrm>
            <a:prstGeom prst="rect">
              <a:avLst/>
            </a:prstGeom>
            <a:noFill/>
          </p:spPr>
          <p:txBody>
            <a:bodyPr wrap="square" rtlCol="0">
              <a:spAutoFit/>
            </a:bodyPr>
            <a:lstStyle/>
            <a:p>
              <a:r>
                <a:rPr kumimoji="1" lang="ja-JP" altLang="en-US" sz="1152" dirty="0"/>
                <a:t>令和５年４月１日以降の休業等については、令和５年６月頃までの間、計画届の提出を不要とします。</a:t>
              </a:r>
              <a:endParaRPr kumimoji="1" lang="en-US" altLang="ja-JP" sz="1152" dirty="0"/>
            </a:p>
            <a:p>
              <a:r>
                <a:rPr kumimoji="1" lang="ja-JP" altLang="en-US" sz="1152" dirty="0"/>
                <a:t>＊従前（コロナ前）は、休業等の実施前に計画届その他の書類の提出が必要。</a:t>
              </a:r>
            </a:p>
          </p:txBody>
        </p:sp>
      </p:grpSp>
      <p:grpSp>
        <p:nvGrpSpPr>
          <p:cNvPr id="8" name="グループ化 7">
            <a:extLst>
              <a:ext uri="{FF2B5EF4-FFF2-40B4-BE49-F238E27FC236}">
                <a16:creationId xmlns:a16="http://schemas.microsoft.com/office/drawing/2014/main" id="{2D309D49-4951-4B16-99FD-69D2A2F6D4BD}"/>
              </a:ext>
            </a:extLst>
          </p:cNvPr>
          <p:cNvGrpSpPr/>
          <p:nvPr/>
        </p:nvGrpSpPr>
        <p:grpSpPr>
          <a:xfrm>
            <a:off x="258083" y="6745287"/>
            <a:ext cx="6967058" cy="921493"/>
            <a:chOff x="331055" y="3929520"/>
            <a:chExt cx="6967058" cy="921493"/>
          </a:xfrm>
        </p:grpSpPr>
        <p:grpSp>
          <p:nvGrpSpPr>
            <p:cNvPr id="29" name="グループ化 28"/>
            <p:cNvGrpSpPr/>
            <p:nvPr/>
          </p:nvGrpSpPr>
          <p:grpSpPr>
            <a:xfrm>
              <a:off x="331055" y="3929520"/>
              <a:ext cx="6891187" cy="921493"/>
              <a:chOff x="134112" y="3806385"/>
              <a:chExt cx="6583680" cy="880373"/>
            </a:xfrm>
          </p:grpSpPr>
          <p:sp>
            <p:nvSpPr>
              <p:cNvPr id="26" name="角丸四角形 25"/>
              <p:cNvSpPr/>
              <p:nvPr/>
            </p:nvSpPr>
            <p:spPr>
              <a:xfrm>
                <a:off x="134112" y="3806385"/>
                <a:ext cx="6583680" cy="880373"/>
              </a:xfrm>
              <a:prstGeom prst="roundRect">
                <a:avLst/>
              </a:prstGeom>
              <a:solidFill>
                <a:srgbClr val="DD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sp>
            <p:nvSpPr>
              <p:cNvPr id="23" name="角丸四角形 22"/>
              <p:cNvSpPr/>
              <p:nvPr/>
            </p:nvSpPr>
            <p:spPr>
              <a:xfrm>
                <a:off x="134112" y="3818305"/>
                <a:ext cx="6583680" cy="307777"/>
              </a:xfrm>
              <a:prstGeom prst="round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sp>
            <p:nvSpPr>
              <p:cNvPr id="11" name="正方形/長方形 10"/>
              <p:cNvSpPr/>
              <p:nvPr/>
            </p:nvSpPr>
            <p:spPr>
              <a:xfrm>
                <a:off x="170351" y="3829457"/>
                <a:ext cx="6541988" cy="303722"/>
              </a:xfrm>
              <a:prstGeom prst="rect">
                <a:avLst/>
              </a:prstGeom>
            </p:spPr>
            <p:txBody>
              <a:bodyPr wrap="square">
                <a:spAutoFit/>
              </a:bodyPr>
              <a:lstStyle/>
              <a:p>
                <a:pPr algn="just"/>
                <a:r>
                  <a:rPr lang="ja-JP" altLang="en-US" sz="1466" b="1" kern="100" dirty="0">
                    <a:solidFill>
                      <a:schemeClr val="bg1">
                        <a:lumMod val="95000"/>
                      </a:schemeClr>
                    </a:solidFill>
                    <a:latin typeface="+mn-ea"/>
                    <a:cs typeface="Times New Roman" panose="02020603050405020304" pitchFamily="18" charset="0"/>
                  </a:rPr>
                  <a:t>５．残業相殺は行いません。　　</a:t>
                </a:r>
                <a:endParaRPr lang="ja-JP" altLang="ja-JP" sz="1470" b="1" kern="100" dirty="0">
                  <a:solidFill>
                    <a:schemeClr val="bg1">
                      <a:lumMod val="95000"/>
                    </a:schemeClr>
                  </a:solidFill>
                  <a:latin typeface="+mn-ea"/>
                  <a:cs typeface="Times New Roman" panose="02020603050405020304" pitchFamily="18" charset="0"/>
                </a:endParaRPr>
              </a:p>
            </p:txBody>
          </p:sp>
        </p:grpSp>
        <p:sp>
          <p:nvSpPr>
            <p:cNvPr id="32" name="テキスト ボックス 31"/>
            <p:cNvSpPr txBox="1"/>
            <p:nvPr/>
          </p:nvSpPr>
          <p:spPr>
            <a:xfrm>
              <a:off x="355880" y="4250680"/>
              <a:ext cx="6942233" cy="540000"/>
            </a:xfrm>
            <a:prstGeom prst="rect">
              <a:avLst/>
            </a:prstGeom>
            <a:noFill/>
          </p:spPr>
          <p:txBody>
            <a:bodyPr wrap="square" rtlCol="0">
              <a:spAutoFit/>
            </a:bodyPr>
            <a:lstStyle/>
            <a:p>
              <a:r>
                <a:rPr kumimoji="1" lang="ja-JP" altLang="en-US" sz="1152" dirty="0"/>
                <a:t>令和５年４月１日以降の休業等については、令和５年６月頃までの間、残業相殺は行いません。</a:t>
              </a:r>
              <a:endParaRPr kumimoji="1" lang="en-US" altLang="ja-JP" sz="1152" dirty="0"/>
            </a:p>
            <a:p>
              <a:pPr marL="88900" indent="-88900"/>
              <a:r>
                <a:rPr kumimoji="1" lang="ja-JP" altLang="en-US" sz="1152" dirty="0"/>
                <a:t>＊従前（コロナ前）は、判定基礎期間中に実施した休業等の延べ日数から所定時間外労働日数の差引が必要。</a:t>
              </a:r>
            </a:p>
          </p:txBody>
        </p:sp>
      </p:grpSp>
      <p:grpSp>
        <p:nvGrpSpPr>
          <p:cNvPr id="10" name="グループ化 9">
            <a:extLst>
              <a:ext uri="{FF2B5EF4-FFF2-40B4-BE49-F238E27FC236}">
                <a16:creationId xmlns:a16="http://schemas.microsoft.com/office/drawing/2014/main" id="{E4EE6D70-27B3-4B90-9E64-41E1A9FFC9C9}"/>
              </a:ext>
            </a:extLst>
          </p:cNvPr>
          <p:cNvGrpSpPr/>
          <p:nvPr/>
        </p:nvGrpSpPr>
        <p:grpSpPr>
          <a:xfrm>
            <a:off x="270424" y="7841672"/>
            <a:ext cx="6891187" cy="786101"/>
            <a:chOff x="331054" y="5061746"/>
            <a:chExt cx="6891187" cy="786101"/>
          </a:xfrm>
        </p:grpSpPr>
        <p:grpSp>
          <p:nvGrpSpPr>
            <p:cNvPr id="28" name="グループ化 27"/>
            <p:cNvGrpSpPr/>
            <p:nvPr/>
          </p:nvGrpSpPr>
          <p:grpSpPr>
            <a:xfrm>
              <a:off x="331054" y="5061746"/>
              <a:ext cx="6891187" cy="747297"/>
              <a:chOff x="134112" y="4868685"/>
              <a:chExt cx="6583680" cy="713949"/>
            </a:xfrm>
          </p:grpSpPr>
          <p:sp>
            <p:nvSpPr>
              <p:cNvPr id="27" name="角丸四角形 26"/>
              <p:cNvSpPr/>
              <p:nvPr/>
            </p:nvSpPr>
            <p:spPr>
              <a:xfrm>
                <a:off x="134112" y="4894763"/>
                <a:ext cx="6583680" cy="687871"/>
              </a:xfrm>
              <a:prstGeom prst="roundRect">
                <a:avLst/>
              </a:prstGeom>
              <a:solidFill>
                <a:srgbClr val="DD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sp>
            <p:nvSpPr>
              <p:cNvPr id="24" name="角丸四角形 23"/>
              <p:cNvSpPr/>
              <p:nvPr/>
            </p:nvSpPr>
            <p:spPr>
              <a:xfrm>
                <a:off x="134112" y="4868685"/>
                <a:ext cx="6583680" cy="307777"/>
              </a:xfrm>
              <a:prstGeom prst="round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sp>
            <p:nvSpPr>
              <p:cNvPr id="12" name="正方形/長方形 11"/>
              <p:cNvSpPr/>
              <p:nvPr/>
            </p:nvSpPr>
            <p:spPr>
              <a:xfrm>
                <a:off x="170351" y="4883896"/>
                <a:ext cx="3273552" cy="303722"/>
              </a:xfrm>
              <a:prstGeom prst="rect">
                <a:avLst/>
              </a:prstGeom>
            </p:spPr>
            <p:txBody>
              <a:bodyPr wrap="square">
                <a:spAutoFit/>
              </a:bodyPr>
              <a:lstStyle/>
              <a:p>
                <a:pPr algn="just"/>
                <a:r>
                  <a:rPr lang="ja-JP" altLang="en-US" sz="1466" b="1" kern="100" dirty="0">
                    <a:solidFill>
                      <a:schemeClr val="bg1">
                        <a:lumMod val="95000"/>
                      </a:schemeClr>
                    </a:solidFill>
                    <a:latin typeface="+mn-ea"/>
                    <a:cs typeface="Times New Roman" panose="02020603050405020304" pitchFamily="18" charset="0"/>
                  </a:rPr>
                  <a:t>６．短時間休業の要件を緩和します。</a:t>
                </a:r>
                <a:endParaRPr lang="ja-JP" altLang="ja-JP" sz="1466" b="1" kern="100" dirty="0">
                  <a:solidFill>
                    <a:schemeClr val="bg1">
                      <a:lumMod val="95000"/>
                    </a:schemeClr>
                  </a:solidFill>
                  <a:latin typeface="+mn-ea"/>
                  <a:cs typeface="Times New Roman" panose="02020603050405020304" pitchFamily="18" charset="0"/>
                </a:endParaRPr>
              </a:p>
            </p:txBody>
          </p:sp>
        </p:grpSp>
        <p:sp>
          <p:nvSpPr>
            <p:cNvPr id="33" name="テキスト ボックス 32"/>
            <p:cNvSpPr txBox="1"/>
            <p:nvPr/>
          </p:nvSpPr>
          <p:spPr>
            <a:xfrm>
              <a:off x="350193" y="5400930"/>
              <a:ext cx="6728289" cy="446917"/>
            </a:xfrm>
            <a:prstGeom prst="rect">
              <a:avLst/>
            </a:prstGeom>
            <a:noFill/>
          </p:spPr>
          <p:txBody>
            <a:bodyPr wrap="square" rtlCol="0">
              <a:spAutoFit/>
            </a:bodyPr>
            <a:lstStyle/>
            <a:p>
              <a:r>
                <a:rPr kumimoji="1" lang="ja-JP" altLang="en-US" sz="1152" dirty="0"/>
                <a:t>一部の労働者を対象とした短時間休業も助成対象とします。</a:t>
              </a:r>
              <a:endParaRPr kumimoji="1" lang="en-US" altLang="ja-JP" sz="1152" dirty="0"/>
            </a:p>
            <a:p>
              <a:r>
                <a:rPr kumimoji="1" lang="ja-JP" altLang="en-US" sz="1152" dirty="0"/>
                <a:t>＊従前（コロナ前）は、助成金の対象となる労働者全員に対し、一斉に休業を実施することが必要。</a:t>
              </a:r>
            </a:p>
          </p:txBody>
        </p:sp>
      </p:grpSp>
      <p:grpSp>
        <p:nvGrpSpPr>
          <p:cNvPr id="13" name="グループ化 12">
            <a:extLst>
              <a:ext uri="{FF2B5EF4-FFF2-40B4-BE49-F238E27FC236}">
                <a16:creationId xmlns:a16="http://schemas.microsoft.com/office/drawing/2014/main" id="{BE23ADC2-2F9D-4493-B1BE-B15D0967ECFB}"/>
              </a:ext>
            </a:extLst>
          </p:cNvPr>
          <p:cNvGrpSpPr/>
          <p:nvPr/>
        </p:nvGrpSpPr>
        <p:grpSpPr>
          <a:xfrm>
            <a:off x="314925" y="2668878"/>
            <a:ext cx="6891187" cy="833153"/>
            <a:chOff x="331055" y="6156721"/>
            <a:chExt cx="6891187" cy="833153"/>
          </a:xfrm>
        </p:grpSpPr>
        <p:grpSp>
          <p:nvGrpSpPr>
            <p:cNvPr id="44" name="グループ化 43"/>
            <p:cNvGrpSpPr/>
            <p:nvPr/>
          </p:nvGrpSpPr>
          <p:grpSpPr>
            <a:xfrm>
              <a:off x="331055" y="6156721"/>
              <a:ext cx="6891187" cy="833153"/>
              <a:chOff x="134112" y="6291216"/>
              <a:chExt cx="6583680" cy="795974"/>
            </a:xfrm>
          </p:grpSpPr>
          <p:grpSp>
            <p:nvGrpSpPr>
              <p:cNvPr id="34" name="グループ化 33"/>
              <p:cNvGrpSpPr/>
              <p:nvPr/>
            </p:nvGrpSpPr>
            <p:grpSpPr>
              <a:xfrm>
                <a:off x="134112" y="6291216"/>
                <a:ext cx="6583680" cy="795974"/>
                <a:chOff x="134112" y="2839227"/>
                <a:chExt cx="6583680" cy="795974"/>
              </a:xfrm>
            </p:grpSpPr>
            <p:sp>
              <p:nvSpPr>
                <p:cNvPr id="35" name="角丸四角形 34"/>
                <p:cNvSpPr/>
                <p:nvPr/>
              </p:nvSpPr>
              <p:spPr>
                <a:xfrm>
                  <a:off x="149521" y="2841279"/>
                  <a:ext cx="6563291" cy="793922"/>
                </a:xfrm>
                <a:prstGeom prst="roundRect">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dirty="0"/>
                </a:p>
              </p:txBody>
            </p:sp>
            <p:sp>
              <p:nvSpPr>
                <p:cNvPr id="36" name="角丸四角形 35"/>
                <p:cNvSpPr/>
                <p:nvPr/>
              </p:nvSpPr>
              <p:spPr>
                <a:xfrm>
                  <a:off x="134112" y="2839227"/>
                  <a:ext cx="6583680" cy="307777"/>
                </a:xfrm>
                <a:prstGeom prst="roundRect">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grpSp>
          <p:sp>
            <p:nvSpPr>
              <p:cNvPr id="15" name="正方形/長方形 14"/>
              <p:cNvSpPr/>
              <p:nvPr/>
            </p:nvSpPr>
            <p:spPr>
              <a:xfrm>
                <a:off x="134112" y="6300655"/>
                <a:ext cx="5738991" cy="303722"/>
              </a:xfrm>
              <a:prstGeom prst="rect">
                <a:avLst/>
              </a:prstGeom>
            </p:spPr>
            <p:txBody>
              <a:bodyPr wrap="square">
                <a:spAutoFit/>
              </a:bodyPr>
              <a:lstStyle/>
              <a:p>
                <a:pPr algn="just"/>
                <a:r>
                  <a:rPr lang="ja-JP" altLang="en-US" sz="1466" b="1" kern="100" dirty="0">
                    <a:solidFill>
                      <a:schemeClr val="bg1"/>
                    </a:solidFill>
                    <a:latin typeface="+mn-ea"/>
                    <a:cs typeface="Times New Roman" panose="02020603050405020304" pitchFamily="18" charset="0"/>
                  </a:rPr>
                  <a:t>１．生産指標の確認は、直近３か月と前年同期との比較となります。</a:t>
                </a:r>
                <a:endParaRPr lang="ja-JP" altLang="ja-JP" sz="1466" b="1" kern="100" dirty="0">
                  <a:solidFill>
                    <a:schemeClr val="bg1"/>
                  </a:solidFill>
                  <a:latin typeface="+mn-ea"/>
                  <a:cs typeface="Times New Roman" panose="02020603050405020304" pitchFamily="18" charset="0"/>
                </a:endParaRPr>
              </a:p>
            </p:txBody>
          </p:sp>
        </p:grpSp>
        <p:sp>
          <p:nvSpPr>
            <p:cNvPr id="45" name="テキスト ボックス 44"/>
            <p:cNvSpPr txBox="1"/>
            <p:nvPr/>
          </p:nvSpPr>
          <p:spPr>
            <a:xfrm>
              <a:off x="368985" y="6489658"/>
              <a:ext cx="6848046" cy="446917"/>
            </a:xfrm>
            <a:prstGeom prst="rect">
              <a:avLst/>
            </a:prstGeom>
            <a:noFill/>
          </p:spPr>
          <p:txBody>
            <a:bodyPr wrap="square" rtlCol="0">
              <a:spAutoFit/>
            </a:bodyPr>
            <a:lstStyle/>
            <a:p>
              <a:r>
                <a:rPr kumimoji="1" lang="ja-JP" altLang="en-US" sz="1152" b="1" dirty="0"/>
                <a:t>直近</a:t>
              </a:r>
              <a:r>
                <a:rPr kumimoji="1" lang="ja-JP" altLang="en-US" sz="1152" b="1" dirty="0">
                  <a:latin typeface="+mn-ea"/>
                </a:rPr>
                <a:t>３</a:t>
              </a:r>
              <a:r>
                <a:rPr kumimoji="1" lang="ja-JP" altLang="en-US" sz="1152" b="1" dirty="0"/>
                <a:t>ヶ月</a:t>
              </a:r>
              <a:r>
                <a:rPr kumimoji="1" lang="ja-JP" altLang="en-US" sz="1152" dirty="0"/>
                <a:t>の生産指標（売上高など）が</a:t>
              </a:r>
              <a:r>
                <a:rPr kumimoji="1" lang="ja-JP" altLang="en-US" sz="1152" b="1" dirty="0"/>
                <a:t>前年同期</a:t>
              </a:r>
              <a:r>
                <a:rPr kumimoji="1" lang="ja-JP" altLang="en-US" sz="1152" dirty="0"/>
                <a:t>と比較して</a:t>
              </a:r>
              <a:r>
                <a:rPr kumimoji="1" lang="en-US" altLang="ja-JP" sz="1152" b="1" dirty="0">
                  <a:latin typeface="+mn-ea"/>
                </a:rPr>
                <a:t>10</a:t>
              </a:r>
              <a:r>
                <a:rPr kumimoji="1" lang="ja-JP" altLang="en-US" sz="1152" b="1" dirty="0"/>
                <a:t>％以上</a:t>
              </a:r>
              <a:r>
                <a:rPr kumimoji="1" lang="ja-JP" altLang="en-US" sz="1152" dirty="0"/>
                <a:t>低下していることが要件となります。起業して間もない事業主の休業など、比較可能な前年同期が無い場合は助成対象となりません。</a:t>
              </a:r>
            </a:p>
          </p:txBody>
        </p:sp>
      </p:grpSp>
      <p:grpSp>
        <p:nvGrpSpPr>
          <p:cNvPr id="17" name="グループ化 16">
            <a:extLst>
              <a:ext uri="{FF2B5EF4-FFF2-40B4-BE49-F238E27FC236}">
                <a16:creationId xmlns:a16="http://schemas.microsoft.com/office/drawing/2014/main" id="{5C76B638-829B-4D5B-BFE4-79A7944E01CC}"/>
              </a:ext>
            </a:extLst>
          </p:cNvPr>
          <p:cNvGrpSpPr/>
          <p:nvPr/>
        </p:nvGrpSpPr>
        <p:grpSpPr>
          <a:xfrm>
            <a:off x="293503" y="3636212"/>
            <a:ext cx="6891187" cy="933778"/>
            <a:chOff x="331054" y="7260972"/>
            <a:chExt cx="6891187" cy="933778"/>
          </a:xfrm>
        </p:grpSpPr>
        <p:grpSp>
          <p:nvGrpSpPr>
            <p:cNvPr id="38" name="グループ化 37"/>
            <p:cNvGrpSpPr/>
            <p:nvPr/>
          </p:nvGrpSpPr>
          <p:grpSpPr>
            <a:xfrm>
              <a:off x="331054" y="7260972"/>
              <a:ext cx="6891187" cy="933166"/>
              <a:chOff x="134112" y="2839227"/>
              <a:chExt cx="6583680" cy="891525"/>
            </a:xfrm>
          </p:grpSpPr>
          <p:sp>
            <p:nvSpPr>
              <p:cNvPr id="39" name="角丸四角形 38"/>
              <p:cNvSpPr/>
              <p:nvPr/>
            </p:nvSpPr>
            <p:spPr>
              <a:xfrm>
                <a:off x="134112" y="2850379"/>
                <a:ext cx="6583680" cy="880373"/>
              </a:xfrm>
              <a:prstGeom prst="roundRect">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dirty="0"/>
              </a:p>
            </p:txBody>
          </p:sp>
          <p:sp>
            <p:nvSpPr>
              <p:cNvPr id="40" name="角丸四角形 39"/>
              <p:cNvSpPr/>
              <p:nvPr/>
            </p:nvSpPr>
            <p:spPr>
              <a:xfrm>
                <a:off x="134112" y="2839227"/>
                <a:ext cx="6583680" cy="307777"/>
              </a:xfrm>
              <a:prstGeom prst="roundRect">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grpSp>
        <p:grpSp>
          <p:nvGrpSpPr>
            <p:cNvPr id="14" name="グループ化 13">
              <a:extLst>
                <a:ext uri="{FF2B5EF4-FFF2-40B4-BE49-F238E27FC236}">
                  <a16:creationId xmlns:a16="http://schemas.microsoft.com/office/drawing/2014/main" id="{5E7E8DB6-F455-4630-B428-ECAA1DADD290}"/>
                </a:ext>
              </a:extLst>
            </p:cNvPr>
            <p:cNvGrpSpPr/>
            <p:nvPr/>
          </p:nvGrpSpPr>
          <p:grpSpPr>
            <a:xfrm>
              <a:off x="331054" y="7301684"/>
              <a:ext cx="6891187" cy="893066"/>
              <a:chOff x="331054" y="7272644"/>
              <a:chExt cx="6891187" cy="893066"/>
            </a:xfrm>
          </p:grpSpPr>
          <p:sp>
            <p:nvSpPr>
              <p:cNvPr id="16" name="正方形/長方形 15"/>
              <p:cNvSpPr/>
              <p:nvPr/>
            </p:nvSpPr>
            <p:spPr>
              <a:xfrm>
                <a:off x="331054" y="7272644"/>
                <a:ext cx="6891187" cy="317908"/>
              </a:xfrm>
              <a:prstGeom prst="rect">
                <a:avLst/>
              </a:prstGeom>
            </p:spPr>
            <p:txBody>
              <a:bodyPr wrap="square">
                <a:spAutoFit/>
              </a:bodyPr>
              <a:lstStyle/>
              <a:p>
                <a:pPr algn="just"/>
                <a:r>
                  <a:rPr lang="ja-JP" altLang="en-US" sz="1466"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２．雇用量要件を満たす必要があります。</a:t>
                </a:r>
                <a:endParaRPr lang="ja-JP" altLang="ja-JP" sz="1466"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47" name="テキスト ボックス 46"/>
              <p:cNvSpPr txBox="1"/>
              <p:nvPr/>
            </p:nvSpPr>
            <p:spPr>
              <a:xfrm>
                <a:off x="351331" y="7541500"/>
                <a:ext cx="6829783" cy="624210"/>
              </a:xfrm>
              <a:prstGeom prst="rect">
                <a:avLst/>
              </a:prstGeom>
              <a:noFill/>
            </p:spPr>
            <p:txBody>
              <a:bodyPr wrap="square" rtlCol="0">
                <a:spAutoFit/>
              </a:bodyPr>
              <a:lstStyle/>
              <a:p>
                <a:r>
                  <a:rPr kumimoji="1" lang="ja-JP" altLang="en-US" sz="1152" dirty="0"/>
                  <a:t>休業等を実施する事業所における雇用保険被保険者や受け入れている派遣労働者数の直近３か月の平均値が、前年同期に比べ５％を超えかつ</a:t>
                </a:r>
                <a:r>
                  <a:rPr kumimoji="1" lang="en-US" altLang="ja-JP" sz="1152" dirty="0">
                    <a:latin typeface="+mn-ea"/>
                  </a:rPr>
                  <a:t>6</a:t>
                </a:r>
                <a:r>
                  <a:rPr kumimoji="1" lang="ja-JP" altLang="en-US" sz="1152" dirty="0"/>
                  <a:t>名以上（中小企業事業主の場合は</a:t>
                </a:r>
                <a:r>
                  <a:rPr kumimoji="1" lang="en-US" altLang="ja-JP" sz="1152" dirty="0">
                    <a:latin typeface="+mn-ea"/>
                  </a:rPr>
                  <a:t>10</a:t>
                </a:r>
                <a:r>
                  <a:rPr kumimoji="1" lang="ja-JP" altLang="en-US" sz="1152" dirty="0"/>
                  <a:t>％を超えかつ</a:t>
                </a:r>
                <a:r>
                  <a:rPr kumimoji="1" lang="en-US" altLang="ja-JP" sz="1152" dirty="0">
                    <a:latin typeface="+mn-ea"/>
                  </a:rPr>
                  <a:t>4</a:t>
                </a:r>
                <a:r>
                  <a:rPr kumimoji="1" lang="ja-JP" altLang="en-US" sz="1152" dirty="0"/>
                  <a:t>名以上）増加していないことが必要です。</a:t>
                </a:r>
              </a:p>
            </p:txBody>
          </p:sp>
        </p:grpSp>
      </p:grpSp>
      <p:grpSp>
        <p:nvGrpSpPr>
          <p:cNvPr id="3" name="グループ化 2"/>
          <p:cNvGrpSpPr/>
          <p:nvPr/>
        </p:nvGrpSpPr>
        <p:grpSpPr>
          <a:xfrm>
            <a:off x="1534933" y="9997764"/>
            <a:ext cx="4803168" cy="368005"/>
            <a:chOff x="1537202" y="10128127"/>
            <a:chExt cx="4952853" cy="379473"/>
          </a:xfrm>
        </p:grpSpPr>
        <p:sp>
          <p:nvSpPr>
            <p:cNvPr id="46" name="テキスト ボックス 45"/>
            <p:cNvSpPr txBox="1"/>
            <p:nvPr/>
          </p:nvSpPr>
          <p:spPr>
            <a:xfrm>
              <a:off x="1677306" y="10128127"/>
              <a:ext cx="4812749" cy="379473"/>
            </a:xfrm>
            <a:prstGeom prst="rect">
              <a:avLst/>
            </a:prstGeom>
            <a:noFill/>
          </p:spPr>
          <p:txBody>
            <a:bodyPr wrap="square" lIns="109176" tIns="54588" rIns="109176" bIns="54588" rtlCol="0">
              <a:spAutoFit/>
            </a:bodyPr>
            <a:lstStyle/>
            <a:p>
              <a:pPr algn="ctr"/>
              <a:r>
                <a:rPr kumimoji="1" lang="ja-JP" altLang="en-US" sz="1675" b="1" dirty="0">
                  <a:latin typeface="メイリオ" panose="020B0604030504040204" pitchFamily="50" charset="-128"/>
                  <a:ea typeface="メイリオ" panose="020B0604030504040204" pitchFamily="50" charset="-128"/>
                </a:rPr>
                <a:t>  厚生労働省・都道府県労働局・ハローワーク</a:t>
              </a:r>
            </a:p>
          </p:txBody>
        </p:sp>
        <p:pic>
          <p:nvPicPr>
            <p:cNvPr id="49" name="図 48" descr="マーク小.jpg"/>
            <p:cNvPicPr>
              <a:picLocks noChangeAspect="1"/>
            </p:cNvPicPr>
            <p:nvPr/>
          </p:nvPicPr>
          <p:blipFill>
            <a:blip r:embed="rId4" cstate="print">
              <a:clrChange>
                <a:clrFrom>
                  <a:srgbClr val="FFFFFF"/>
                </a:clrFrom>
                <a:clrTo>
                  <a:srgbClr val="FFFFFF">
                    <a:alpha val="0"/>
                  </a:srgbClr>
                </a:clrTo>
              </a:clrChange>
            </a:blip>
            <a:stretch>
              <a:fillRect/>
            </a:stretch>
          </p:blipFill>
          <p:spPr>
            <a:xfrm>
              <a:off x="1537202" y="10128127"/>
              <a:ext cx="280207" cy="278002"/>
            </a:xfrm>
            <a:prstGeom prst="rect">
              <a:avLst/>
            </a:prstGeom>
          </p:spPr>
        </p:pic>
      </p:grpSp>
      <p:sp>
        <p:nvSpPr>
          <p:cNvPr id="58" name="テキスト ボックス 26"/>
          <p:cNvSpPr txBox="1">
            <a:spLocks noChangeArrowheads="1"/>
          </p:cNvSpPr>
          <p:nvPr/>
        </p:nvSpPr>
        <p:spPr bwMode="auto">
          <a:xfrm>
            <a:off x="6185342" y="10108420"/>
            <a:ext cx="1330147" cy="24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7" tIns="46373" rIns="92747" bIns="46373">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970" dirty="0">
                <a:latin typeface="Arial" panose="020B0604020202020204" pitchFamily="34" charset="0"/>
              </a:rPr>
              <a:t>LL050228</a:t>
            </a:r>
            <a:r>
              <a:rPr lang="ja-JP" altLang="en-US" sz="970" dirty="0">
                <a:latin typeface="Arial" panose="020B0604020202020204" pitchFamily="34" charset="0"/>
              </a:rPr>
              <a:t>企</a:t>
            </a:r>
            <a:r>
              <a:rPr lang="en-US" altLang="ja-JP" sz="970">
                <a:latin typeface="Arial" panose="020B0604020202020204" pitchFamily="34" charset="0"/>
              </a:rPr>
              <a:t>01</a:t>
            </a:r>
            <a:endParaRPr lang="en-US" altLang="ja-JP" sz="970" dirty="0">
              <a:latin typeface="Arial" panose="020B0604020202020204" pitchFamily="34" charset="0"/>
            </a:endParaRPr>
          </a:p>
        </p:txBody>
      </p:sp>
      <p:grpSp>
        <p:nvGrpSpPr>
          <p:cNvPr id="59" name="グループ化 17"/>
          <p:cNvGrpSpPr>
            <a:grpSpLocks/>
          </p:cNvGrpSpPr>
          <p:nvPr/>
        </p:nvGrpSpPr>
        <p:grpSpPr bwMode="auto">
          <a:xfrm>
            <a:off x="-64393" y="10410729"/>
            <a:ext cx="7652804" cy="358937"/>
            <a:chOff x="-2121851" y="10199851"/>
            <a:chExt cx="9672824" cy="823348"/>
          </a:xfrm>
        </p:grpSpPr>
        <p:grpSp>
          <p:nvGrpSpPr>
            <p:cNvPr id="60" name="Group 11"/>
            <p:cNvGrpSpPr>
              <a:grpSpLocks/>
            </p:cNvGrpSpPr>
            <p:nvPr/>
          </p:nvGrpSpPr>
          <p:grpSpPr bwMode="auto">
            <a:xfrm>
              <a:off x="-2121851" y="10236125"/>
              <a:ext cx="9672824" cy="733249"/>
              <a:chOff x="-589" y="16443"/>
              <a:chExt cx="12531" cy="807"/>
            </a:xfrm>
          </p:grpSpPr>
          <p:sp>
            <p:nvSpPr>
              <p:cNvPr id="62" name="AutoShape 12"/>
              <p:cNvSpPr>
                <a:spLocks noChangeArrowheads="1"/>
              </p:cNvSpPr>
              <p:nvPr/>
            </p:nvSpPr>
            <p:spPr bwMode="auto">
              <a:xfrm>
                <a:off x="-589" y="16456"/>
                <a:ext cx="11078"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sp>
            <p:nvSpPr>
              <p:cNvPr id="63" name="Oval 13"/>
              <p:cNvSpPr>
                <a:spLocks noChangeArrowheads="1"/>
              </p:cNvSpPr>
              <p:nvPr/>
            </p:nvSpPr>
            <p:spPr bwMode="auto">
              <a:xfrm>
                <a:off x="10491" y="16443"/>
                <a:ext cx="794" cy="794"/>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sp>
            <p:nvSpPr>
              <p:cNvPr id="64" name="AutoShape 14"/>
              <p:cNvSpPr>
                <a:spLocks noChangeArrowheads="1"/>
              </p:cNvSpPr>
              <p:nvPr/>
            </p:nvSpPr>
            <p:spPr bwMode="auto">
              <a:xfrm>
                <a:off x="11283" y="16456"/>
                <a:ext cx="659"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grpSp>
        <p:pic>
          <p:nvPicPr>
            <p:cNvPr id="61" name="図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6364961" y="10199851"/>
              <a:ext cx="700268" cy="823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グループ化 17">
            <a:extLst>
              <a:ext uri="{FF2B5EF4-FFF2-40B4-BE49-F238E27FC236}">
                <a16:creationId xmlns:a16="http://schemas.microsoft.com/office/drawing/2014/main" id="{0680A294-3CBF-43D0-9F9F-34D8E2F38CB9}"/>
              </a:ext>
            </a:extLst>
          </p:cNvPr>
          <p:cNvGrpSpPr/>
          <p:nvPr/>
        </p:nvGrpSpPr>
        <p:grpSpPr>
          <a:xfrm>
            <a:off x="615902" y="9365861"/>
            <a:ext cx="7006491" cy="689591"/>
            <a:chOff x="830029" y="7255012"/>
            <a:chExt cx="5860640" cy="689591"/>
          </a:xfrm>
        </p:grpSpPr>
        <p:sp>
          <p:nvSpPr>
            <p:cNvPr id="73" name="テキスト ボックス 72">
              <a:extLst>
                <a:ext uri="{FF2B5EF4-FFF2-40B4-BE49-F238E27FC236}">
                  <a16:creationId xmlns:a16="http://schemas.microsoft.com/office/drawing/2014/main" id="{6CF4C71A-794B-455B-AA21-B66339D8DFF9}"/>
                </a:ext>
              </a:extLst>
            </p:cNvPr>
            <p:cNvSpPr txBox="1"/>
            <p:nvPr/>
          </p:nvSpPr>
          <p:spPr>
            <a:xfrm>
              <a:off x="1576099" y="7255012"/>
              <a:ext cx="4608896" cy="271869"/>
            </a:xfrm>
            <a:prstGeom prst="rect">
              <a:avLst/>
            </a:prstGeom>
            <a:noFill/>
          </p:spPr>
          <p:txBody>
            <a:bodyPr wrap="square" rtlCol="0">
              <a:spAutoFit/>
            </a:bodyPr>
            <a:lstStyle/>
            <a:p>
              <a:pPr algn="ctr">
                <a:lnSpc>
                  <a:spcPts val="1358"/>
                </a:lnSpc>
              </a:pPr>
              <a:r>
                <a:rPr lang="ja-JP" altLang="en-US" sz="1163" b="1" dirty="0">
                  <a:solidFill>
                    <a:prstClr val="black"/>
                  </a:solidFill>
                  <a:latin typeface="メイリオ" panose="020B0604030504040204" pitchFamily="50" charset="-128"/>
                  <a:ea typeface="メイリオ" panose="020B0604030504040204" pitchFamily="50" charset="-128"/>
                </a:rPr>
                <a:t>ご不明な点は、以下のコールセンターまでお問い合わせください。</a:t>
              </a:r>
              <a:endParaRPr lang="en-US" altLang="ja-JP" sz="1163" b="1" dirty="0">
                <a:solidFill>
                  <a:prstClr val="black"/>
                </a:solidFill>
                <a:latin typeface="メイリオ" panose="020B0604030504040204" pitchFamily="50" charset="-128"/>
                <a:ea typeface="メイリオ" panose="020B0604030504040204" pitchFamily="50" charset="-128"/>
              </a:endParaRPr>
            </a:p>
          </p:txBody>
        </p:sp>
        <p:sp>
          <p:nvSpPr>
            <p:cNvPr id="74" name="テキスト ボックス 73">
              <a:extLst>
                <a:ext uri="{FF2B5EF4-FFF2-40B4-BE49-F238E27FC236}">
                  <a16:creationId xmlns:a16="http://schemas.microsoft.com/office/drawing/2014/main" id="{DB3CB2D8-EDD7-4C89-85D4-22614CADD990}"/>
                </a:ext>
              </a:extLst>
            </p:cNvPr>
            <p:cNvSpPr txBox="1"/>
            <p:nvPr/>
          </p:nvSpPr>
          <p:spPr>
            <a:xfrm>
              <a:off x="830029" y="7493197"/>
              <a:ext cx="5860640" cy="451406"/>
            </a:xfrm>
            <a:prstGeom prst="rect">
              <a:avLst/>
            </a:prstGeom>
            <a:noFill/>
          </p:spPr>
          <p:txBody>
            <a:bodyPr wrap="square" rtlCol="0">
              <a:spAutoFit/>
            </a:bodyPr>
            <a:lstStyle/>
            <a:p>
              <a:pPr algn="ctr">
                <a:lnSpc>
                  <a:spcPts val="1358"/>
                </a:lnSpc>
              </a:pPr>
              <a:r>
                <a:rPr lang="ja-JP" altLang="en-US" sz="1066" b="1" dirty="0">
                  <a:solidFill>
                    <a:prstClr val="black"/>
                  </a:solidFill>
                  <a:latin typeface="メイリオ" panose="020B0604030504040204" pitchFamily="50" charset="-128"/>
                  <a:ea typeface="メイリオ" panose="020B0604030504040204" pitchFamily="50" charset="-128"/>
                </a:rPr>
                <a:t>雇用調整助成金、産業雇用安定助成金コールセンター</a:t>
              </a:r>
              <a:endParaRPr lang="en-US" altLang="ja-JP" sz="1066" b="1" dirty="0">
                <a:solidFill>
                  <a:prstClr val="black"/>
                </a:solidFill>
                <a:latin typeface="メイリオ" panose="020B0604030504040204" pitchFamily="50" charset="-128"/>
                <a:ea typeface="メイリオ" panose="020B0604030504040204" pitchFamily="50" charset="-128"/>
              </a:endParaRPr>
            </a:p>
            <a:p>
              <a:pPr algn="ctr">
                <a:lnSpc>
                  <a:spcPts val="1358"/>
                </a:lnSpc>
              </a:pPr>
              <a:r>
                <a:rPr lang="en-US" altLang="ja-JP" sz="1066" b="1" dirty="0">
                  <a:solidFill>
                    <a:prstClr val="black"/>
                  </a:solidFill>
                  <a:latin typeface="メイリオ" panose="020B0604030504040204" pitchFamily="50" charset="-128"/>
                  <a:ea typeface="メイリオ" panose="020B0604030504040204" pitchFamily="50" charset="-128"/>
                </a:rPr>
                <a:t>0120-603-999</a:t>
              </a:r>
              <a:r>
                <a:rPr lang="ja-JP" altLang="en-US" sz="1066" b="1" dirty="0">
                  <a:solidFill>
                    <a:prstClr val="black"/>
                  </a:solidFill>
                  <a:latin typeface="メイリオ" panose="020B0604030504040204" pitchFamily="50" charset="-128"/>
                  <a:ea typeface="メイリオ" panose="020B0604030504040204" pitchFamily="50" charset="-128"/>
                </a:rPr>
                <a:t>　受付時間　</a:t>
              </a:r>
              <a:r>
                <a:rPr lang="en-US" altLang="ja-JP" sz="1066" b="1" dirty="0">
                  <a:solidFill>
                    <a:prstClr val="black"/>
                  </a:solidFill>
                  <a:latin typeface="メイリオ" panose="020B0604030504040204" pitchFamily="50" charset="-128"/>
                  <a:ea typeface="メイリオ" panose="020B0604030504040204" pitchFamily="50" charset="-128"/>
                </a:rPr>
                <a:t>9</a:t>
              </a:r>
              <a:r>
                <a:rPr lang="ja-JP" altLang="en-US" sz="1066" b="1" dirty="0">
                  <a:solidFill>
                    <a:prstClr val="black"/>
                  </a:solidFill>
                  <a:latin typeface="メイリオ" panose="020B0604030504040204" pitchFamily="50" charset="-128"/>
                  <a:ea typeface="メイリオ" panose="020B0604030504040204" pitchFamily="50" charset="-128"/>
                </a:rPr>
                <a:t>：</a:t>
              </a:r>
              <a:r>
                <a:rPr lang="en-US" altLang="ja-JP" sz="1066" b="1" dirty="0">
                  <a:solidFill>
                    <a:prstClr val="black"/>
                  </a:solidFill>
                  <a:latin typeface="メイリオ" panose="020B0604030504040204" pitchFamily="50" charset="-128"/>
                  <a:ea typeface="メイリオ" panose="020B0604030504040204" pitchFamily="50" charset="-128"/>
                </a:rPr>
                <a:t>00</a:t>
              </a:r>
              <a:r>
                <a:rPr lang="ja-JP" altLang="en-US" sz="1066" b="1" dirty="0">
                  <a:solidFill>
                    <a:prstClr val="black"/>
                  </a:solidFill>
                  <a:latin typeface="メイリオ" panose="020B0604030504040204" pitchFamily="50" charset="-128"/>
                  <a:ea typeface="メイリオ" panose="020B0604030504040204" pitchFamily="50" charset="-128"/>
                </a:rPr>
                <a:t>～</a:t>
              </a:r>
              <a:r>
                <a:rPr lang="en-US" altLang="ja-JP" sz="1066" b="1" dirty="0">
                  <a:solidFill>
                    <a:prstClr val="black"/>
                  </a:solidFill>
                  <a:latin typeface="メイリオ" panose="020B0604030504040204" pitchFamily="50" charset="-128"/>
                  <a:ea typeface="メイリオ" panose="020B0604030504040204" pitchFamily="50" charset="-128"/>
                </a:rPr>
                <a:t>21</a:t>
              </a:r>
              <a:r>
                <a:rPr lang="ja-JP" altLang="en-US" sz="1066" b="1" dirty="0">
                  <a:solidFill>
                    <a:prstClr val="black"/>
                  </a:solidFill>
                  <a:latin typeface="メイリオ" panose="020B0604030504040204" pitchFamily="50" charset="-128"/>
                  <a:ea typeface="メイリオ" panose="020B0604030504040204" pitchFamily="50" charset="-128"/>
                </a:rPr>
                <a:t>：</a:t>
              </a:r>
              <a:r>
                <a:rPr lang="en-US" altLang="ja-JP" sz="1066" b="1" dirty="0">
                  <a:solidFill>
                    <a:prstClr val="black"/>
                  </a:solidFill>
                  <a:latin typeface="メイリオ" panose="020B0604030504040204" pitchFamily="50" charset="-128"/>
                  <a:ea typeface="メイリオ" panose="020B0604030504040204" pitchFamily="50" charset="-128"/>
                </a:rPr>
                <a:t>00</a:t>
              </a:r>
              <a:r>
                <a:rPr lang="ja-JP" altLang="en-US" sz="1066" b="1" dirty="0">
                  <a:solidFill>
                    <a:prstClr val="black"/>
                  </a:solidFill>
                  <a:latin typeface="メイリオ" panose="020B0604030504040204" pitchFamily="50" charset="-128"/>
                  <a:ea typeface="メイリオ" panose="020B0604030504040204" pitchFamily="50" charset="-128"/>
                </a:rPr>
                <a:t>　土日・祝日含む</a:t>
              </a:r>
              <a:endParaRPr lang="en-US" altLang="ja-JP" sz="1066" b="1" dirty="0">
                <a:solidFill>
                  <a:prstClr val="black"/>
                </a:solidFill>
                <a:latin typeface="メイリオ" panose="020B0604030504040204" pitchFamily="50" charset="-128"/>
                <a:ea typeface="メイリオ" panose="020B0604030504040204" pitchFamily="50" charset="-128"/>
              </a:endParaRPr>
            </a:p>
          </p:txBody>
        </p:sp>
      </p:grpSp>
      <p:grpSp>
        <p:nvGrpSpPr>
          <p:cNvPr id="79" name="グループ化 78">
            <a:extLst>
              <a:ext uri="{FF2B5EF4-FFF2-40B4-BE49-F238E27FC236}">
                <a16:creationId xmlns:a16="http://schemas.microsoft.com/office/drawing/2014/main" id="{2DECB57A-8F6B-46C8-8772-DECDC7EB7E40}"/>
              </a:ext>
            </a:extLst>
          </p:cNvPr>
          <p:cNvGrpSpPr/>
          <p:nvPr/>
        </p:nvGrpSpPr>
        <p:grpSpPr>
          <a:xfrm>
            <a:off x="290244" y="4778891"/>
            <a:ext cx="6981306" cy="955879"/>
            <a:chOff x="331055" y="2811341"/>
            <a:chExt cx="6981306" cy="955879"/>
          </a:xfrm>
        </p:grpSpPr>
        <p:grpSp>
          <p:nvGrpSpPr>
            <p:cNvPr id="80" name="グループ化 79">
              <a:extLst>
                <a:ext uri="{FF2B5EF4-FFF2-40B4-BE49-F238E27FC236}">
                  <a16:creationId xmlns:a16="http://schemas.microsoft.com/office/drawing/2014/main" id="{EDAC1A5A-B766-4793-8BC8-CF4BF44331B9}"/>
                </a:ext>
              </a:extLst>
            </p:cNvPr>
            <p:cNvGrpSpPr/>
            <p:nvPr/>
          </p:nvGrpSpPr>
          <p:grpSpPr>
            <a:xfrm>
              <a:off x="331055" y="2811341"/>
              <a:ext cx="6981306" cy="911670"/>
              <a:chOff x="134112" y="2839227"/>
              <a:chExt cx="6669778" cy="870988"/>
            </a:xfrm>
          </p:grpSpPr>
          <p:sp>
            <p:nvSpPr>
              <p:cNvPr id="82" name="角丸四角形 24">
                <a:extLst>
                  <a:ext uri="{FF2B5EF4-FFF2-40B4-BE49-F238E27FC236}">
                    <a16:creationId xmlns:a16="http://schemas.microsoft.com/office/drawing/2014/main" id="{328184AF-3B7D-4757-A9C3-6784B4C875A7}"/>
                  </a:ext>
                </a:extLst>
              </p:cNvPr>
              <p:cNvSpPr/>
              <p:nvPr/>
            </p:nvSpPr>
            <p:spPr>
              <a:xfrm>
                <a:off x="134112" y="2850376"/>
                <a:ext cx="6583680" cy="859839"/>
              </a:xfrm>
              <a:prstGeom prst="roundRect">
                <a:avLst/>
              </a:prstGeom>
              <a:solidFill>
                <a:srgbClr val="DD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dirty="0"/>
              </a:p>
            </p:txBody>
          </p:sp>
          <p:sp>
            <p:nvSpPr>
              <p:cNvPr id="83" name="角丸四角形 21">
                <a:extLst>
                  <a:ext uri="{FF2B5EF4-FFF2-40B4-BE49-F238E27FC236}">
                    <a16:creationId xmlns:a16="http://schemas.microsoft.com/office/drawing/2014/main" id="{212D3436-67DD-4493-AC15-EF4789AF3D4F}"/>
                  </a:ext>
                </a:extLst>
              </p:cNvPr>
              <p:cNvSpPr/>
              <p:nvPr/>
            </p:nvSpPr>
            <p:spPr>
              <a:xfrm>
                <a:off x="134112" y="2839227"/>
                <a:ext cx="6583680" cy="307777"/>
              </a:xfrm>
              <a:prstGeom prst="round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67"/>
              </a:p>
            </p:txBody>
          </p:sp>
          <p:sp>
            <p:nvSpPr>
              <p:cNvPr id="84" name="正方形/長方形 83">
                <a:extLst>
                  <a:ext uri="{FF2B5EF4-FFF2-40B4-BE49-F238E27FC236}">
                    <a16:creationId xmlns:a16="http://schemas.microsoft.com/office/drawing/2014/main" id="{CF61C59B-01AA-4A63-A6E3-96337D802542}"/>
                  </a:ext>
                </a:extLst>
              </p:cNvPr>
              <p:cNvSpPr/>
              <p:nvPr/>
            </p:nvSpPr>
            <p:spPr>
              <a:xfrm>
                <a:off x="152400" y="2850379"/>
                <a:ext cx="6651490" cy="539568"/>
              </a:xfrm>
              <a:prstGeom prst="rect">
                <a:avLst/>
              </a:prstGeom>
            </p:spPr>
            <p:txBody>
              <a:bodyPr wrap="square">
                <a:spAutoFit/>
              </a:bodyPr>
              <a:lstStyle/>
              <a:p>
                <a:pPr algn="just"/>
                <a:r>
                  <a:rPr lang="ja-JP" altLang="en-US" sz="1600"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３．最後の休業等実施日から１年経過している必要があります。</a:t>
                </a:r>
                <a:endParaRPr lang="ja-JP" altLang="ja-JP" sz="1600"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r>
                  <a:rPr lang="ja-JP" altLang="en-US" sz="1470" b="1" kern="100" dirty="0">
                    <a:solidFill>
                      <a:schemeClr val="bg1">
                        <a:lumMod val="95000"/>
                      </a:schemeClr>
                    </a:solidFill>
                    <a:latin typeface="游ゴシック" panose="020B0400000000000000" pitchFamily="50" charset="-128"/>
                    <a:ea typeface="游ゴシック" panose="020B0400000000000000" pitchFamily="50" charset="-128"/>
                    <a:cs typeface="Times New Roman" panose="02020603050405020304" pitchFamily="18" charset="0"/>
                  </a:rPr>
                  <a:t>。　</a:t>
                </a:r>
                <a:endParaRPr lang="ja-JP" altLang="ja-JP" sz="1470"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grpSp>
        <p:sp>
          <p:nvSpPr>
            <p:cNvPr id="81" name="テキスト ボックス 80">
              <a:extLst>
                <a:ext uri="{FF2B5EF4-FFF2-40B4-BE49-F238E27FC236}">
                  <a16:creationId xmlns:a16="http://schemas.microsoft.com/office/drawing/2014/main" id="{8A437268-63E5-40FF-BAA9-E90EDC294E2B}"/>
                </a:ext>
              </a:extLst>
            </p:cNvPr>
            <p:cNvSpPr txBox="1"/>
            <p:nvPr/>
          </p:nvSpPr>
          <p:spPr>
            <a:xfrm>
              <a:off x="360162" y="3143010"/>
              <a:ext cx="6942233" cy="624210"/>
            </a:xfrm>
            <a:prstGeom prst="rect">
              <a:avLst/>
            </a:prstGeom>
            <a:noFill/>
          </p:spPr>
          <p:txBody>
            <a:bodyPr wrap="square" rtlCol="0">
              <a:spAutoFit/>
            </a:bodyPr>
            <a:lstStyle/>
            <a:p>
              <a:r>
                <a:rPr kumimoji="1" lang="ja-JP" altLang="en-US" sz="1152" dirty="0"/>
                <a:t>コロナ特例を利用していた事業所が令和５年４月１日以降の休業等について通常制度を申請する場合、</a:t>
              </a:r>
              <a:r>
                <a:rPr kumimoji="1" lang="ja-JP" altLang="en-US" sz="1152" u="sng" dirty="0"/>
                <a:t>最後の休業等実施日を含む判定基礎期間末日から１年経過している必要があります</a:t>
              </a:r>
              <a:r>
                <a:rPr kumimoji="1" lang="ja-JP" altLang="en-US" sz="1152" dirty="0"/>
                <a:t>。（クーリング期間要件。</a:t>
              </a:r>
              <a:r>
                <a:rPr kumimoji="1" lang="ja-JP" altLang="en-US" sz="1152" u="sng" dirty="0"/>
                <a:t>詳細は裏面を参照ください</a:t>
              </a:r>
              <a:r>
                <a:rPr kumimoji="1" lang="ja-JP" altLang="en-US" sz="1152" dirty="0"/>
                <a:t>。）　＊従前（コロナ前）は、対象期間終了後１年経過が必要。</a:t>
              </a:r>
            </a:p>
          </p:txBody>
        </p:sp>
      </p:grpSp>
      <p:sp>
        <p:nvSpPr>
          <p:cNvPr id="69" name="テキスト ボックス 68">
            <a:extLst>
              <a:ext uri="{FF2B5EF4-FFF2-40B4-BE49-F238E27FC236}">
                <a16:creationId xmlns:a16="http://schemas.microsoft.com/office/drawing/2014/main" id="{C617B5EF-936F-4BF5-BCFD-3783E9038B64}"/>
              </a:ext>
            </a:extLst>
          </p:cNvPr>
          <p:cNvSpPr txBox="1"/>
          <p:nvPr/>
        </p:nvSpPr>
        <p:spPr>
          <a:xfrm>
            <a:off x="7767478" y="2901862"/>
            <a:ext cx="2897677" cy="369332"/>
          </a:xfrm>
          <a:prstGeom prst="rect">
            <a:avLst/>
          </a:prstGeom>
          <a:noFill/>
        </p:spPr>
        <p:txBody>
          <a:bodyPr wrap="square" rtlCol="0">
            <a:spAutoFit/>
          </a:bodyPr>
          <a:lstStyle/>
          <a:p>
            <a:r>
              <a:rPr kumimoji="1" lang="ja-JP" altLang="en-US" dirty="0"/>
              <a:t>色の修正</a:t>
            </a:r>
          </a:p>
        </p:txBody>
      </p:sp>
      <p:sp>
        <p:nvSpPr>
          <p:cNvPr id="70" name="テキスト ボックス 69">
            <a:extLst>
              <a:ext uri="{FF2B5EF4-FFF2-40B4-BE49-F238E27FC236}">
                <a16:creationId xmlns:a16="http://schemas.microsoft.com/office/drawing/2014/main" id="{5A3E8FAC-157D-45FE-B278-826118DB3BEE}"/>
              </a:ext>
            </a:extLst>
          </p:cNvPr>
          <p:cNvSpPr txBox="1"/>
          <p:nvPr/>
        </p:nvSpPr>
        <p:spPr>
          <a:xfrm>
            <a:off x="7767477" y="5110560"/>
            <a:ext cx="2897677" cy="369332"/>
          </a:xfrm>
          <a:prstGeom prst="rect">
            <a:avLst/>
          </a:prstGeom>
          <a:noFill/>
        </p:spPr>
        <p:txBody>
          <a:bodyPr wrap="square" rtlCol="0">
            <a:spAutoFit/>
          </a:bodyPr>
          <a:lstStyle/>
          <a:p>
            <a:r>
              <a:rPr kumimoji="1" lang="ja-JP" altLang="en-US" dirty="0"/>
              <a:t>色の修正</a:t>
            </a:r>
          </a:p>
        </p:txBody>
      </p:sp>
    </p:spTree>
    <p:extLst>
      <p:ext uri="{BB962C8B-B14F-4D97-AF65-F5344CB8AC3E}">
        <p14:creationId xmlns:p14="http://schemas.microsoft.com/office/powerpoint/2010/main" val="256733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9" name="直線矢印コネクタ 138">
            <a:extLst>
              <a:ext uri="{FF2B5EF4-FFF2-40B4-BE49-F238E27FC236}">
                <a16:creationId xmlns:a16="http://schemas.microsoft.com/office/drawing/2014/main" id="{269E1A5D-CE8E-4727-AE10-51DF69410706}"/>
              </a:ext>
            </a:extLst>
          </p:cNvPr>
          <p:cNvCxnSpPr>
            <a:cxnSpLocks/>
          </p:cNvCxnSpPr>
          <p:nvPr/>
        </p:nvCxnSpPr>
        <p:spPr>
          <a:xfrm flipV="1">
            <a:off x="151547" y="3783024"/>
            <a:ext cx="1080000" cy="817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83" name="グループ化 11"/>
          <p:cNvGrpSpPr>
            <a:grpSpLocks/>
          </p:cNvGrpSpPr>
          <p:nvPr/>
        </p:nvGrpSpPr>
        <p:grpSpPr bwMode="auto">
          <a:xfrm>
            <a:off x="-47235" y="-214281"/>
            <a:ext cx="7668132" cy="465354"/>
            <a:chOff x="-339932" y="-357214"/>
            <a:chExt cx="10280556" cy="852200"/>
          </a:xfrm>
        </p:grpSpPr>
        <p:grpSp>
          <p:nvGrpSpPr>
            <p:cNvPr id="84" name="Group 6"/>
            <p:cNvGrpSpPr>
              <a:grpSpLocks/>
            </p:cNvGrpSpPr>
            <p:nvPr/>
          </p:nvGrpSpPr>
          <p:grpSpPr bwMode="auto">
            <a:xfrm>
              <a:off x="-339932" y="-357214"/>
              <a:ext cx="10280556" cy="852200"/>
              <a:chOff x="-397" y="-397"/>
              <a:chExt cx="13242" cy="794"/>
            </a:xfrm>
          </p:grpSpPr>
          <p:sp>
            <p:nvSpPr>
              <p:cNvPr id="86" name="AutoShape 7"/>
              <p:cNvSpPr>
                <a:spLocks noChangeArrowheads="1"/>
              </p:cNvSpPr>
              <p:nvPr/>
            </p:nvSpPr>
            <p:spPr bwMode="auto">
              <a:xfrm>
                <a:off x="-397" y="-397"/>
                <a:ext cx="1019"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sp>
            <p:nvSpPr>
              <p:cNvPr id="87" name="Oval 8"/>
              <p:cNvSpPr>
                <a:spLocks noChangeArrowheads="1"/>
              </p:cNvSpPr>
              <p:nvPr/>
            </p:nvSpPr>
            <p:spPr bwMode="auto">
              <a:xfrm>
                <a:off x="624" y="-397"/>
                <a:ext cx="793" cy="794"/>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sp>
            <p:nvSpPr>
              <p:cNvPr id="88" name="AutoShape 9"/>
              <p:cNvSpPr>
                <a:spLocks noChangeArrowheads="1"/>
              </p:cNvSpPr>
              <p:nvPr/>
            </p:nvSpPr>
            <p:spPr bwMode="auto">
              <a:xfrm>
                <a:off x="1418" y="-397"/>
                <a:ext cx="11427"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grpSp>
        <p:pic>
          <p:nvPicPr>
            <p:cNvPr id="85" name="図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354" y="-226809"/>
              <a:ext cx="700268" cy="720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正方形/長方形 4"/>
          <p:cNvSpPr/>
          <p:nvPr/>
        </p:nvSpPr>
        <p:spPr>
          <a:xfrm>
            <a:off x="314755" y="890288"/>
            <a:ext cx="6891187" cy="317908"/>
          </a:xfrm>
          <a:prstGeom prst="rect">
            <a:avLst/>
          </a:prstGeom>
        </p:spPr>
        <p:txBody>
          <a:bodyPr wrap="square">
            <a:spAutoFit/>
          </a:bodyPr>
          <a:lstStyle/>
          <a:p>
            <a:pPr algn="just"/>
            <a:r>
              <a:rPr lang="ja-JP" altLang="en-US" sz="1466"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緊急雇用安定助成金について</a:t>
            </a:r>
            <a:endParaRPr lang="ja-JP" altLang="ja-JP" sz="1466"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9" name="正方形/長方形 18"/>
          <p:cNvSpPr/>
          <p:nvPr/>
        </p:nvSpPr>
        <p:spPr>
          <a:xfrm>
            <a:off x="438106" y="8502526"/>
            <a:ext cx="6150179" cy="415498"/>
          </a:xfrm>
          <a:prstGeom prst="rect">
            <a:avLst/>
          </a:prstGeom>
        </p:spPr>
        <p:txBody>
          <a:bodyPr wrap="square">
            <a:spAutoFit/>
          </a:bodyPr>
          <a:lstStyle/>
          <a:p>
            <a:pPr algn="just"/>
            <a:r>
              <a:rPr lang="en-US" altLang="ja-JP" sz="12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200" kern="100" dirty="0">
                <a:latin typeface="游ゴシック" panose="020B0400000000000000" pitchFamily="50" charset="-128"/>
                <a:ea typeface="游ゴシック" panose="020B0400000000000000" pitchFamily="50" charset="-128"/>
                <a:cs typeface="Times New Roman" panose="02020603050405020304" pitchFamily="18" charset="0"/>
              </a:rPr>
              <a:t>申請様式やマニュアルはこちらに掲載しています。</a:t>
            </a:r>
            <a:endParaRPr lang="en-US" altLang="ja-JP" sz="12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r>
              <a:rPr lang="en-US" altLang="ja-JP" sz="900" kern="100" dirty="0">
                <a:latin typeface="游ゴシック" panose="020B0400000000000000" pitchFamily="50" charset="-128"/>
                <a:cs typeface="Times New Roman" panose="02020603050405020304" pitchFamily="18" charset="0"/>
                <a:hlinkClick r:id="rId5"/>
              </a:rPr>
              <a:t>https://www.mhlw.go.jp/stf/seisakunitsuite/bunya/koyou_roudou/koyou/kyufukin/pageL07_20200515.html</a:t>
            </a:r>
            <a:endParaRPr lang="en-US" altLang="ja-JP" sz="900" kern="100" dirty="0">
              <a:latin typeface="游ゴシック" panose="020B0400000000000000" pitchFamily="50" charset="-128"/>
              <a:cs typeface="Times New Roman" panose="02020603050405020304" pitchFamily="18" charset="0"/>
            </a:endParaRPr>
          </a:p>
        </p:txBody>
      </p:sp>
      <p:grpSp>
        <p:nvGrpSpPr>
          <p:cNvPr id="62" name="グループ化 61"/>
          <p:cNvGrpSpPr/>
          <p:nvPr/>
        </p:nvGrpSpPr>
        <p:grpSpPr>
          <a:xfrm>
            <a:off x="317168" y="8959736"/>
            <a:ext cx="7375663" cy="1450965"/>
            <a:chOff x="6947568" y="9684134"/>
            <a:chExt cx="7046538" cy="1581770"/>
          </a:xfrm>
        </p:grpSpPr>
        <p:sp>
          <p:nvSpPr>
            <p:cNvPr id="63" name="正方形/長方形 62"/>
            <p:cNvSpPr/>
            <p:nvPr/>
          </p:nvSpPr>
          <p:spPr>
            <a:xfrm>
              <a:off x="12938848" y="10066344"/>
              <a:ext cx="714530" cy="780449"/>
            </a:xfrm>
            <a:prstGeom prst="rect">
              <a:avLst/>
            </a:prstGeom>
            <a:noFill/>
            <a:ln>
              <a:solidFill>
                <a:srgbClr val="009E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メイリオ" panose="020B0604030504040204" pitchFamily="50" charset="-128"/>
                <a:ea typeface="メイリオ" panose="020B0604030504040204" pitchFamily="50" charset="-128"/>
              </a:endParaRPr>
            </a:p>
          </p:txBody>
        </p:sp>
        <p:grpSp>
          <p:nvGrpSpPr>
            <p:cNvPr id="64" name="グループ化 63"/>
            <p:cNvGrpSpPr/>
            <p:nvPr/>
          </p:nvGrpSpPr>
          <p:grpSpPr>
            <a:xfrm>
              <a:off x="6947568" y="9684134"/>
              <a:ext cx="7046538" cy="1581770"/>
              <a:chOff x="8025301" y="9565785"/>
              <a:chExt cx="7046538" cy="1581770"/>
            </a:xfrm>
          </p:grpSpPr>
          <p:grpSp>
            <p:nvGrpSpPr>
              <p:cNvPr id="65" name="グループ化 64"/>
              <p:cNvGrpSpPr/>
              <p:nvPr/>
            </p:nvGrpSpPr>
            <p:grpSpPr>
              <a:xfrm>
                <a:off x="8025301" y="9565785"/>
                <a:ext cx="2807607" cy="304516"/>
                <a:chOff x="7773406" y="9357576"/>
                <a:chExt cx="2807607" cy="304516"/>
              </a:xfrm>
            </p:grpSpPr>
            <p:sp>
              <p:nvSpPr>
                <p:cNvPr id="80" name="テキスト ボックス 79"/>
                <p:cNvSpPr txBox="1"/>
                <p:nvPr/>
              </p:nvSpPr>
              <p:spPr>
                <a:xfrm>
                  <a:off x="7777627" y="9357576"/>
                  <a:ext cx="2803386" cy="261955"/>
                </a:xfrm>
                <a:prstGeom prst="rect">
                  <a:avLst/>
                </a:prstGeom>
                <a:solidFill>
                  <a:srgbClr val="C00000"/>
                </a:solidFill>
                <a:ln w="41275">
                  <a:noFill/>
                </a:ln>
              </p:spPr>
              <p:txBody>
                <a:bodyPr wrap="square" rtlCol="0" anchor="t">
                  <a:spAutoFit/>
                </a:bodyPr>
                <a:lstStyle/>
                <a:p>
                  <a:pPr algn="ct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81" name="テキスト ボックス 80"/>
                <p:cNvSpPr txBox="1"/>
                <p:nvPr/>
              </p:nvSpPr>
              <p:spPr>
                <a:xfrm>
                  <a:off x="7773406" y="9376897"/>
                  <a:ext cx="2533344" cy="285195"/>
                </a:xfrm>
                <a:prstGeom prst="rect">
                  <a:avLst/>
                </a:prstGeom>
                <a:noFill/>
              </p:spPr>
              <p:txBody>
                <a:bodyPr wrap="square" rtlCol="0">
                  <a:spAutoFit/>
                </a:bodyPr>
                <a:lstStyle/>
                <a:p>
                  <a:pPr algn="ctr"/>
                  <a:r>
                    <a:rPr lang="ja-JP" altLang="en-US" sz="1100" b="1" dirty="0">
                      <a:solidFill>
                        <a:schemeClr val="bg1"/>
                      </a:solidFill>
                      <a:latin typeface="メイリオ" panose="020B0604030504040204" pitchFamily="50" charset="-128"/>
                      <a:ea typeface="メイリオ" panose="020B0604030504040204" pitchFamily="50" charset="-128"/>
                      <a:cs typeface="ＭＳ Ｐゴシック" pitchFamily="50" charset="-128"/>
                    </a:rPr>
                    <a:t>不正受給への対応を厳格化しています</a:t>
                  </a:r>
                  <a:endParaRPr lang="ja-JP" altLang="en-US" sz="1100" b="1" dirty="0">
                    <a:solidFill>
                      <a:schemeClr val="bg1"/>
                    </a:solidFill>
                    <a:latin typeface="メイリオ" panose="020B0604030504040204" pitchFamily="50" charset="-128"/>
                    <a:ea typeface="メイリオ" panose="020B0604030504040204" pitchFamily="50" charset="-128"/>
                  </a:endParaRPr>
                </a:p>
              </p:txBody>
            </p:sp>
          </p:grpSp>
          <p:grpSp>
            <p:nvGrpSpPr>
              <p:cNvPr id="66" name="グループ化 65"/>
              <p:cNvGrpSpPr/>
              <p:nvPr/>
            </p:nvGrpSpPr>
            <p:grpSpPr>
              <a:xfrm>
                <a:off x="8067825" y="9853371"/>
                <a:ext cx="6510023" cy="960481"/>
                <a:chOff x="167086" y="9634402"/>
                <a:chExt cx="6510023" cy="960481"/>
              </a:xfrm>
            </p:grpSpPr>
            <p:sp>
              <p:nvSpPr>
                <p:cNvPr id="75" name="楕円 74"/>
                <p:cNvSpPr/>
                <p:nvPr/>
              </p:nvSpPr>
              <p:spPr>
                <a:xfrm>
                  <a:off x="167086" y="9668557"/>
                  <a:ext cx="1006411" cy="926326"/>
                </a:xfrm>
                <a:prstGeom prst="ellipse">
                  <a:avLst/>
                </a:prstGeom>
                <a:solidFill>
                  <a:srgbClr val="C00000"/>
                </a:solidFill>
                <a:ln w="63500" cmpd="dbl">
                  <a:noFill/>
                </a:ln>
              </p:spPr>
              <p:style>
                <a:lnRef idx="2">
                  <a:schemeClr val="accent1">
                    <a:shade val="50000"/>
                  </a:schemeClr>
                </a:lnRef>
                <a:fillRef idx="1">
                  <a:schemeClr val="accent1"/>
                </a:fillRef>
                <a:effectRef idx="0">
                  <a:schemeClr val="accent1"/>
                </a:effectRef>
                <a:fontRef idx="minor">
                  <a:schemeClr val="lt1"/>
                </a:fontRef>
              </p:style>
              <p:txBody>
                <a:bodyPr wrap="none" lIns="0" tIns="37681" rIns="0" bIns="0" rtlCol="0" anchor="ctr"/>
                <a:lstStyle/>
                <a:p>
                  <a:pPr algn="ctr"/>
                  <a:r>
                    <a:rPr lang="ja-JP" altLang="en-US" sz="1600" b="1" spc="-95" dirty="0">
                      <a:latin typeface="メイリオ" panose="020B0604030504040204" pitchFamily="50" charset="-128"/>
                      <a:ea typeface="メイリオ" panose="020B0604030504040204" pitchFamily="50" charset="-128"/>
                    </a:rPr>
                    <a:t>ご一報</a:t>
                  </a:r>
                  <a:r>
                    <a:rPr lang="en-US" altLang="ja-JP" sz="1600" b="1" spc="-95" dirty="0">
                      <a:latin typeface="メイリオ" panose="020B0604030504040204" pitchFamily="50" charset="-128"/>
                      <a:ea typeface="メイリオ" panose="020B0604030504040204" pitchFamily="50" charset="-128"/>
                    </a:rPr>
                    <a:t/>
                  </a:r>
                  <a:br>
                    <a:rPr lang="en-US" altLang="ja-JP" sz="1600" b="1" spc="-95" dirty="0">
                      <a:latin typeface="メイリオ" panose="020B0604030504040204" pitchFamily="50" charset="-128"/>
                      <a:ea typeface="メイリオ" panose="020B0604030504040204" pitchFamily="50" charset="-128"/>
                    </a:rPr>
                  </a:br>
                  <a:r>
                    <a:rPr lang="ja-JP" altLang="en-US" sz="1600" b="1" spc="-95" dirty="0">
                      <a:latin typeface="メイリオ" panose="020B0604030504040204" pitchFamily="50" charset="-128"/>
                      <a:ea typeface="メイリオ" panose="020B0604030504040204" pitchFamily="50" charset="-128"/>
                    </a:rPr>
                    <a:t>ください</a:t>
                  </a:r>
                </a:p>
              </p:txBody>
            </p:sp>
            <p:sp>
              <p:nvSpPr>
                <p:cNvPr id="76" name="正方形/長方形 75"/>
                <p:cNvSpPr/>
                <p:nvPr/>
              </p:nvSpPr>
              <p:spPr>
                <a:xfrm>
                  <a:off x="2880832" y="9634402"/>
                  <a:ext cx="3185982" cy="469732"/>
                </a:xfrm>
                <a:prstGeom prst="rect">
                  <a:avLst/>
                </a:prstGeom>
              </p:spPr>
              <p:txBody>
                <a:bodyPr wrap="square">
                  <a:spAutoFit/>
                </a:bodyPr>
                <a:lstStyle/>
                <a:p>
                  <a:r>
                    <a:rPr lang="ja-JP" altLang="en-US" sz="1100" b="1" kern="100" dirty="0">
                      <a:latin typeface="メイリオ" panose="020B0604030504040204" pitchFamily="50" charset="-128"/>
                      <a:ea typeface="メイリオ" panose="020B0604030504040204" pitchFamily="50" charset="-128"/>
                      <a:cs typeface="Times New Roman" panose="02020603050405020304" pitchFamily="18" charset="0"/>
                    </a:rPr>
                    <a:t>・申請内容に誤りがあった場合</a:t>
                  </a:r>
                  <a:r>
                    <a:rPr lang="en-US" altLang="ja-JP" sz="1100" b="1" kern="100" dirty="0">
                      <a:latin typeface="メイリオ" panose="020B0604030504040204" pitchFamily="50" charset="-128"/>
                      <a:ea typeface="メイリオ" panose="020B0604030504040204" pitchFamily="50" charset="-128"/>
                      <a:cs typeface="Times New Roman" panose="02020603050405020304" pitchFamily="18" charset="0"/>
                    </a:rPr>
                    <a:t/>
                  </a:r>
                  <a:br>
                    <a:rPr lang="en-US" altLang="ja-JP" sz="1100" b="1"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sz="1100" b="1" kern="100" dirty="0">
                      <a:latin typeface="メイリオ" panose="020B0604030504040204" pitchFamily="50" charset="-128"/>
                      <a:ea typeface="メイリオ" panose="020B0604030504040204" pitchFamily="50" charset="-128"/>
                      <a:cs typeface="Times New Roman" panose="02020603050405020304" pitchFamily="18" charset="0"/>
                    </a:rPr>
                    <a:t>・受給した助成金の返還を希望される場合</a:t>
                  </a:r>
                  <a:endParaRPr lang="ja-JP" altLang="ja-JP" sz="11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7" name="正方形/長方形 76"/>
                <p:cNvSpPr/>
                <p:nvPr/>
              </p:nvSpPr>
              <p:spPr>
                <a:xfrm>
                  <a:off x="1129982" y="9696472"/>
                  <a:ext cx="1925705" cy="303648"/>
                </a:xfrm>
                <a:prstGeom prst="rect">
                  <a:avLst/>
                </a:prstGeom>
              </p:spPr>
              <p:txBody>
                <a:bodyPr wrap="square">
                  <a:spAutoFit/>
                </a:bodyPr>
                <a:lstStyle/>
                <a:p>
                  <a:pPr algn="ctr">
                    <a:lnSpc>
                      <a:spcPct val="110000"/>
                    </a:lnSpc>
                  </a:pPr>
                  <a:r>
                    <a:rPr lang="ja-JP" altLang="en-US" sz="1100" b="1" kern="100" spc="105" dirty="0">
                      <a:latin typeface="メイリオ" panose="020B0604030504040204" pitchFamily="50" charset="-128"/>
                      <a:ea typeface="メイリオ" panose="020B0604030504040204" pitchFamily="50" charset="-128"/>
                      <a:cs typeface="Times New Roman" panose="02020603050405020304" pitchFamily="18" charset="0"/>
                    </a:rPr>
                    <a:t>申請事業主の皆さま</a:t>
                  </a:r>
                  <a:endParaRPr lang="ja-JP" altLang="ja-JP" sz="1100" kern="100" spc="105"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8" name="正方形/長方形 77"/>
                <p:cNvSpPr/>
                <p:nvPr/>
              </p:nvSpPr>
              <p:spPr>
                <a:xfrm>
                  <a:off x="1129982" y="10040898"/>
                  <a:ext cx="1836007" cy="366978"/>
                </a:xfrm>
                <a:prstGeom prst="rect">
                  <a:avLst/>
                </a:prstGeom>
              </p:spPr>
              <p:txBody>
                <a:bodyPr wrap="square">
                  <a:spAutoFit/>
                </a:bodyPr>
                <a:lstStyle/>
                <a:p>
                  <a:pPr algn="ctr">
                    <a:lnSpc>
                      <a:spcPts val="2087"/>
                    </a:lnSpc>
                  </a:pPr>
                  <a:r>
                    <a:rPr lang="ja-JP" altLang="en-US" sz="1100" b="1" kern="100" spc="314" dirty="0">
                      <a:latin typeface="メイリオ" panose="020B0604030504040204" pitchFamily="50" charset="-128"/>
                      <a:ea typeface="メイリオ" panose="020B0604030504040204" pitchFamily="50" charset="-128"/>
                      <a:cs typeface="Times New Roman" panose="02020603050405020304" pitchFamily="18" charset="0"/>
                    </a:rPr>
                    <a:t>従業員の皆さま</a:t>
                  </a:r>
                  <a:endParaRPr lang="ja-JP" altLang="ja-JP" sz="1100" kern="100" spc="314"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9" name="正方形/長方形 78"/>
                <p:cNvSpPr/>
                <p:nvPr/>
              </p:nvSpPr>
              <p:spPr>
                <a:xfrm>
                  <a:off x="2884351" y="10067731"/>
                  <a:ext cx="3792758" cy="354878"/>
                </a:xfrm>
                <a:prstGeom prst="rect">
                  <a:avLst/>
                </a:prstGeom>
              </p:spPr>
              <p:txBody>
                <a:bodyPr wrap="square">
                  <a:spAutoFit/>
                </a:bodyPr>
                <a:lstStyle/>
                <a:p>
                  <a:pPr>
                    <a:lnSpc>
                      <a:spcPct val="150000"/>
                    </a:lnSpc>
                  </a:pPr>
                  <a:r>
                    <a:rPr lang="ja-JP" altLang="en-US" sz="1100" b="1" kern="100" dirty="0">
                      <a:latin typeface="メイリオ" panose="020B0604030504040204" pitchFamily="50" charset="-128"/>
                      <a:ea typeface="メイリオ" panose="020B0604030504040204" pitchFamily="50" charset="-128"/>
                      <a:cs typeface="Times New Roman" panose="02020603050405020304" pitchFamily="18" charset="0"/>
                    </a:rPr>
                    <a:t>・不正受給に関する情報を把握している場合</a:t>
                  </a:r>
                </a:p>
              </p:txBody>
            </p:sp>
          </p:grpSp>
          <p:grpSp>
            <p:nvGrpSpPr>
              <p:cNvPr id="67" name="グループ化 66"/>
              <p:cNvGrpSpPr/>
              <p:nvPr/>
            </p:nvGrpSpPr>
            <p:grpSpPr>
              <a:xfrm>
                <a:off x="9076070" y="9757205"/>
                <a:ext cx="5995769" cy="1390350"/>
                <a:chOff x="1221939" y="9728549"/>
                <a:chExt cx="5995769" cy="1390350"/>
              </a:xfrm>
            </p:grpSpPr>
            <p:cxnSp>
              <p:nvCxnSpPr>
                <p:cNvPr id="68" name="直線コネクタ 67"/>
                <p:cNvCxnSpPr/>
                <p:nvPr/>
              </p:nvCxnSpPr>
              <p:spPr>
                <a:xfrm flipV="1">
                  <a:off x="1221939" y="10254428"/>
                  <a:ext cx="4650797" cy="3617"/>
                </a:xfrm>
                <a:prstGeom prst="line">
                  <a:avLst/>
                </a:prstGeom>
                <a:ln w="12700">
                  <a:solidFill>
                    <a:srgbClr val="7F7F7F"/>
                  </a:solidFill>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497771" y="10544662"/>
                  <a:ext cx="4374965" cy="325038"/>
                </a:xfrm>
                <a:prstGeom prst="rect">
                  <a:avLst/>
                </a:prstGeom>
              </p:spPr>
              <p:txBody>
                <a:bodyPr wrap="square">
                  <a:spAutoFit/>
                </a:bodyPr>
                <a:lstStyle/>
                <a:p>
                  <a:pPr>
                    <a:lnSpc>
                      <a:spcPts val="1675"/>
                    </a:lnSpc>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情報提供者のプライバシー保護には十分配慮いたします。</a:t>
                  </a:r>
                  <a:endParaRPr lang="en-US" altLang="ja-JP" sz="1100" dirty="0">
                    <a:latin typeface="メイリオ" panose="020B0604030504040204" pitchFamily="50" charset="-128"/>
                    <a:ea typeface="メイリオ" panose="020B0604030504040204" pitchFamily="50" charset="-128"/>
                  </a:endParaRPr>
                </a:p>
              </p:txBody>
            </p:sp>
            <p:sp>
              <p:nvSpPr>
                <p:cNvPr id="70" name="テキスト ボックス 26"/>
                <p:cNvSpPr txBox="1">
                  <a:spLocks noChangeArrowheads="1"/>
                </p:cNvSpPr>
                <p:nvPr/>
              </p:nvSpPr>
              <p:spPr bwMode="auto">
                <a:xfrm>
                  <a:off x="5820532" y="10706731"/>
                  <a:ext cx="1371600" cy="4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04" tIns="50053" rIns="100104" bIns="50053">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900" dirty="0">
                      <a:latin typeface="メイリオ" panose="020B0604030504040204" pitchFamily="50" charset="-128"/>
                      <a:ea typeface="メイリオ" panose="020B0604030504040204" pitchFamily="50" charset="-128"/>
                    </a:rPr>
                    <a:t>不正受給の対応を</a:t>
                  </a:r>
                  <a:endParaRPr lang="en-US" altLang="ja-JP" sz="900" dirty="0">
                    <a:latin typeface="メイリオ" panose="020B0604030504040204" pitchFamily="50" charset="-128"/>
                    <a:ea typeface="メイリオ" panose="020B0604030504040204" pitchFamily="50" charset="-128"/>
                  </a:endParaRPr>
                </a:p>
                <a:p>
                  <a:pPr algn="ctr" eaLnBrk="1" hangingPunct="1">
                    <a:spcBef>
                      <a:spcPct val="0"/>
                    </a:spcBef>
                    <a:buFontTx/>
                    <a:buNone/>
                  </a:pPr>
                  <a:r>
                    <a:rPr lang="ja-JP" altLang="en-US" sz="900" dirty="0">
                      <a:latin typeface="メイリオ" panose="020B0604030504040204" pitchFamily="50" charset="-128"/>
                      <a:ea typeface="メイリオ" panose="020B0604030504040204" pitchFamily="50" charset="-128"/>
                    </a:rPr>
                    <a:t>厳格化しています</a:t>
                  </a:r>
                  <a:endParaRPr lang="en-US" altLang="ja-JP" sz="900" dirty="0">
                    <a:latin typeface="メイリオ" panose="020B0604030504040204" pitchFamily="50" charset="-128"/>
                    <a:ea typeface="メイリオ" panose="020B0604030504040204" pitchFamily="50" charset="-128"/>
                  </a:endParaRPr>
                </a:p>
              </p:txBody>
            </p:sp>
            <p:sp>
              <p:nvSpPr>
                <p:cNvPr id="72" name="テキスト ボックス 26"/>
                <p:cNvSpPr txBox="1">
                  <a:spLocks noChangeArrowheads="1"/>
                </p:cNvSpPr>
                <p:nvPr/>
              </p:nvSpPr>
              <p:spPr bwMode="auto">
                <a:xfrm>
                  <a:off x="5846108" y="9728549"/>
                  <a:ext cx="1371600" cy="24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04" tIns="50053" rIns="100104" bIns="50053">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800">
                      <a:latin typeface="メイリオ" panose="020B0604030504040204" pitchFamily="50" charset="-128"/>
                      <a:ea typeface="メイリオ" panose="020B0604030504040204" pitchFamily="50" charset="-128"/>
                    </a:rPr>
                    <a:t>連絡先</a:t>
                  </a:r>
                  <a:endParaRPr lang="en-US" altLang="ja-JP" sz="800" dirty="0">
                    <a:latin typeface="メイリオ" panose="020B0604030504040204" pitchFamily="50" charset="-128"/>
                    <a:ea typeface="メイリオ" panose="020B0604030504040204" pitchFamily="50" charset="-128"/>
                  </a:endParaRPr>
                </a:p>
              </p:txBody>
            </p:sp>
          </p:grpSp>
        </p:grpSp>
      </p:grpSp>
      <p:sp>
        <p:nvSpPr>
          <p:cNvPr id="57" name="テキスト ボックス 56"/>
          <p:cNvSpPr txBox="1"/>
          <p:nvPr/>
        </p:nvSpPr>
        <p:spPr>
          <a:xfrm>
            <a:off x="1668090" y="10087810"/>
            <a:ext cx="4667298" cy="368005"/>
          </a:xfrm>
          <a:prstGeom prst="rect">
            <a:avLst/>
          </a:prstGeom>
          <a:noFill/>
        </p:spPr>
        <p:txBody>
          <a:bodyPr wrap="square" lIns="109176" tIns="54588" rIns="109176" bIns="54588" rtlCol="0">
            <a:spAutoFit/>
          </a:bodyPr>
          <a:lstStyle/>
          <a:p>
            <a:pPr algn="ctr"/>
            <a:r>
              <a:rPr kumimoji="1" lang="ja-JP" altLang="en-US" sz="1675" b="1" dirty="0">
                <a:latin typeface="メイリオ" panose="020B0604030504040204" pitchFamily="50" charset="-128"/>
                <a:ea typeface="メイリオ" panose="020B0604030504040204" pitchFamily="50" charset="-128"/>
              </a:rPr>
              <a:t>  厚生労働省・都道府県労働局・ハローワーク</a:t>
            </a:r>
          </a:p>
        </p:txBody>
      </p:sp>
      <p:pic>
        <p:nvPicPr>
          <p:cNvPr id="58" name="図 57" descr="マーク小.jpg"/>
          <p:cNvPicPr>
            <a:picLocks noChangeAspect="1"/>
          </p:cNvPicPr>
          <p:nvPr/>
        </p:nvPicPr>
        <p:blipFill>
          <a:blip r:embed="rId6" cstate="print">
            <a:clrChange>
              <a:clrFrom>
                <a:srgbClr val="FFFFFF"/>
              </a:clrFrom>
              <a:clrTo>
                <a:srgbClr val="FFFFFF">
                  <a:alpha val="0"/>
                </a:srgbClr>
              </a:clrTo>
            </a:clrChange>
          </a:blip>
          <a:stretch>
            <a:fillRect/>
          </a:stretch>
        </p:blipFill>
        <p:spPr>
          <a:xfrm>
            <a:off x="1532220" y="10104594"/>
            <a:ext cx="271739" cy="269600"/>
          </a:xfrm>
          <a:prstGeom prst="rect">
            <a:avLst/>
          </a:prstGeom>
        </p:spPr>
      </p:pic>
      <p:grpSp>
        <p:nvGrpSpPr>
          <p:cNvPr id="89" name="グループ化 17"/>
          <p:cNvGrpSpPr>
            <a:grpSpLocks/>
          </p:cNvGrpSpPr>
          <p:nvPr/>
        </p:nvGrpSpPr>
        <p:grpSpPr bwMode="auto">
          <a:xfrm>
            <a:off x="-267" y="10466266"/>
            <a:ext cx="7601390" cy="358937"/>
            <a:chOff x="-2107185" y="10199851"/>
            <a:chExt cx="9658158" cy="823348"/>
          </a:xfrm>
        </p:grpSpPr>
        <p:grpSp>
          <p:nvGrpSpPr>
            <p:cNvPr id="90" name="Group 11"/>
            <p:cNvGrpSpPr>
              <a:grpSpLocks/>
            </p:cNvGrpSpPr>
            <p:nvPr/>
          </p:nvGrpSpPr>
          <p:grpSpPr bwMode="auto">
            <a:xfrm>
              <a:off x="-2107185" y="10236125"/>
              <a:ext cx="9658158" cy="733249"/>
              <a:chOff x="-570" y="16443"/>
              <a:chExt cx="12512" cy="807"/>
            </a:xfrm>
          </p:grpSpPr>
          <p:sp>
            <p:nvSpPr>
              <p:cNvPr id="92" name="AutoShape 12"/>
              <p:cNvSpPr>
                <a:spLocks noChangeArrowheads="1"/>
              </p:cNvSpPr>
              <p:nvPr/>
            </p:nvSpPr>
            <p:spPr bwMode="auto">
              <a:xfrm>
                <a:off x="-570" y="16456"/>
                <a:ext cx="11059"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sp>
            <p:nvSpPr>
              <p:cNvPr id="93" name="Oval 13"/>
              <p:cNvSpPr>
                <a:spLocks noChangeArrowheads="1"/>
              </p:cNvSpPr>
              <p:nvPr/>
            </p:nvSpPr>
            <p:spPr bwMode="auto">
              <a:xfrm>
                <a:off x="10491" y="16443"/>
                <a:ext cx="794" cy="794"/>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sp>
            <p:nvSpPr>
              <p:cNvPr id="94" name="AutoShape 14"/>
              <p:cNvSpPr>
                <a:spLocks noChangeArrowheads="1"/>
              </p:cNvSpPr>
              <p:nvPr/>
            </p:nvSpPr>
            <p:spPr bwMode="auto">
              <a:xfrm>
                <a:off x="11283" y="16456"/>
                <a:ext cx="659"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63994" tIns="7658" rIns="63994" bIns="7658"/>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551"/>
              </a:p>
            </p:txBody>
          </p:sp>
        </p:grpSp>
        <p:pic>
          <p:nvPicPr>
            <p:cNvPr id="91" name="図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6364961" y="10199851"/>
              <a:ext cx="700268" cy="823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5" name="テキスト ボックス 104">
            <a:extLst>
              <a:ext uri="{FF2B5EF4-FFF2-40B4-BE49-F238E27FC236}">
                <a16:creationId xmlns:a16="http://schemas.microsoft.com/office/drawing/2014/main" id="{0B8BB7DD-9521-4428-A2B7-774C6C7599BC}"/>
              </a:ext>
            </a:extLst>
          </p:cNvPr>
          <p:cNvSpPr txBox="1"/>
          <p:nvPr/>
        </p:nvSpPr>
        <p:spPr>
          <a:xfrm>
            <a:off x="163793" y="1374420"/>
            <a:ext cx="7182646" cy="1532599"/>
          </a:xfrm>
          <a:prstGeom prst="rect">
            <a:avLst/>
          </a:prstGeom>
          <a:noFill/>
        </p:spPr>
        <p:txBody>
          <a:bodyPr wrap="square" rtlCol="0">
            <a:spAutoFit/>
          </a:bodyPr>
          <a:lstStyle/>
          <a:p>
            <a:pPr marL="159788" indent="-159788">
              <a:lnSpc>
                <a:spcPts val="1400"/>
              </a:lnSpc>
            </a:pPr>
            <a:r>
              <a:rPr lang="ja-JP" altLang="en-US" sz="1270" u="sng" dirty="0">
                <a:latin typeface="メイリオ" panose="020B0604030504040204" pitchFamily="50" charset="-128"/>
                <a:ea typeface="メイリオ" panose="020B0604030504040204" pitchFamily="50" charset="-128"/>
              </a:rPr>
              <a:t>（令和５年３月</a:t>
            </a:r>
            <a:r>
              <a:rPr lang="en-US" altLang="ja-JP" sz="1270" u="sng" dirty="0">
                <a:latin typeface="メイリオ" panose="020B0604030504040204" pitchFamily="50" charset="-128"/>
                <a:ea typeface="メイリオ" panose="020B0604030504040204" pitchFamily="50" charset="-128"/>
              </a:rPr>
              <a:t>31</a:t>
            </a:r>
            <a:r>
              <a:rPr lang="ja-JP" altLang="en-US" sz="1270" u="sng" dirty="0">
                <a:latin typeface="メイリオ" panose="020B0604030504040204" pitchFamily="50" charset="-128"/>
                <a:ea typeface="メイリオ" panose="020B0604030504040204" pitchFamily="50" charset="-128"/>
              </a:rPr>
              <a:t>日時点で対象期間が１年に達している場合）</a:t>
            </a:r>
            <a:endParaRPr lang="en-US" altLang="ja-JP" sz="1270" u="sng" dirty="0">
              <a:latin typeface="メイリオ" panose="020B0604030504040204" pitchFamily="50" charset="-128"/>
              <a:ea typeface="メイリオ" panose="020B0604030504040204" pitchFamily="50" charset="-128"/>
            </a:endParaRPr>
          </a:p>
          <a:p>
            <a:pPr marL="159788" indent="-159788">
              <a:lnSpc>
                <a:spcPts val="1400"/>
              </a:lnSpc>
            </a:pPr>
            <a:r>
              <a:rPr lang="ja-JP" altLang="en-US" sz="1270" dirty="0">
                <a:latin typeface="メイリオ" panose="020B0604030504040204" pitchFamily="50" charset="-128"/>
                <a:ea typeface="メイリオ" panose="020B0604030504040204" pitchFamily="50" charset="-128"/>
              </a:rPr>
              <a:t>○　令和４年３月</a:t>
            </a:r>
            <a:r>
              <a:rPr lang="en-US" altLang="ja-JP" sz="1270" dirty="0">
                <a:latin typeface="メイリオ" panose="020B0604030504040204" pitchFamily="50" charset="-128"/>
                <a:ea typeface="メイリオ" panose="020B0604030504040204" pitchFamily="50" charset="-128"/>
              </a:rPr>
              <a:t>31</a:t>
            </a:r>
            <a:r>
              <a:rPr lang="ja-JP" altLang="en-US" sz="1270" dirty="0">
                <a:latin typeface="メイリオ" panose="020B0604030504040204" pitchFamily="50" charset="-128"/>
                <a:ea typeface="メイリオ" panose="020B0604030504040204" pitchFamily="50" charset="-128"/>
              </a:rPr>
              <a:t>日以前に最後の休業等実施日（判定基礎期間末日。雇用調整助成金の受給があるもの）がある場合、支給要件を満たせば令和５年４月１日以降の休業等について通常制度が利用できます。（図①）</a:t>
            </a:r>
            <a:endParaRPr lang="en-US" altLang="ja-JP" sz="1270" dirty="0">
              <a:latin typeface="メイリオ" panose="020B0604030504040204" pitchFamily="50" charset="-128"/>
              <a:ea typeface="メイリオ" panose="020B0604030504040204" pitchFamily="50" charset="-128"/>
            </a:endParaRPr>
          </a:p>
          <a:p>
            <a:pPr marL="159788" indent="-159788">
              <a:lnSpc>
                <a:spcPts val="1400"/>
              </a:lnSpc>
            </a:pPr>
            <a:r>
              <a:rPr lang="ja-JP" altLang="en-US" sz="1270" dirty="0">
                <a:latin typeface="メイリオ" panose="020B0604030504040204" pitchFamily="50" charset="-128"/>
                <a:ea typeface="メイリオ" panose="020B0604030504040204" pitchFamily="50" charset="-128"/>
              </a:rPr>
              <a:t>○　令和４年４月から令和５年２月に最後の休業等実施日がある場合、最後の休業等実施日から１年経過後、支給要件を満たせば通常制度が利用できます。（図②）</a:t>
            </a:r>
            <a:endParaRPr lang="en-US" altLang="ja-JP" sz="1270" dirty="0">
              <a:latin typeface="メイリオ" panose="020B0604030504040204" pitchFamily="50" charset="-128"/>
              <a:ea typeface="メイリオ" panose="020B0604030504040204" pitchFamily="50" charset="-128"/>
            </a:endParaRPr>
          </a:p>
          <a:p>
            <a:pPr marL="159788" indent="-159788">
              <a:lnSpc>
                <a:spcPts val="1400"/>
              </a:lnSpc>
            </a:pPr>
            <a:r>
              <a:rPr lang="ja-JP" altLang="en-US" sz="1270" dirty="0">
                <a:latin typeface="メイリオ" panose="020B0604030504040204" pitchFamily="50" charset="-128"/>
                <a:ea typeface="メイリオ" panose="020B0604030504040204" pitchFamily="50" charset="-128"/>
              </a:rPr>
              <a:t>○　令和５年３月に最後の休業等実施日がある場合、最後の休業等実施日から１年経過後、支給要件を満たせば通常制度が利用できます。（図③）</a:t>
            </a:r>
            <a:endParaRPr lang="en-US" altLang="ja-JP" sz="1270" dirty="0">
              <a:latin typeface="メイリオ" panose="020B0604030504040204" pitchFamily="50" charset="-128"/>
              <a:ea typeface="メイリオ" panose="020B0604030504040204" pitchFamily="50" charset="-128"/>
            </a:endParaRPr>
          </a:p>
        </p:txBody>
      </p:sp>
      <p:sp>
        <p:nvSpPr>
          <p:cNvPr id="141" name="角丸四角形 39">
            <a:extLst>
              <a:ext uri="{FF2B5EF4-FFF2-40B4-BE49-F238E27FC236}">
                <a16:creationId xmlns:a16="http://schemas.microsoft.com/office/drawing/2014/main" id="{D1E6633B-97ED-4756-8A5E-3EF05AE4FBB3}"/>
              </a:ext>
            </a:extLst>
          </p:cNvPr>
          <p:cNvSpPr/>
          <p:nvPr/>
        </p:nvSpPr>
        <p:spPr>
          <a:xfrm>
            <a:off x="295700" y="281112"/>
            <a:ext cx="6891187" cy="568035"/>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コロナ特例を利用していた場合の</a:t>
            </a:r>
            <a:endParaRPr kumimoji="1" lang="en-US" altLang="ja-JP" b="1" dirty="0"/>
          </a:p>
          <a:p>
            <a:pPr algn="ctr"/>
            <a:r>
              <a:rPr kumimoji="1" lang="ja-JP" altLang="en-US" b="1" dirty="0"/>
              <a:t>４月以降のクーリング制度の取り扱いについて</a:t>
            </a:r>
          </a:p>
        </p:txBody>
      </p:sp>
      <p:sp>
        <p:nvSpPr>
          <p:cNvPr id="95" name="テキスト ボックス 94">
            <a:extLst>
              <a:ext uri="{FF2B5EF4-FFF2-40B4-BE49-F238E27FC236}">
                <a16:creationId xmlns:a16="http://schemas.microsoft.com/office/drawing/2014/main" id="{5BB30FF5-6408-48A8-A19F-98F3049F67B0}"/>
              </a:ext>
            </a:extLst>
          </p:cNvPr>
          <p:cNvSpPr txBox="1"/>
          <p:nvPr/>
        </p:nvSpPr>
        <p:spPr>
          <a:xfrm>
            <a:off x="200351" y="901774"/>
            <a:ext cx="7608072" cy="301621"/>
          </a:xfrm>
          <a:prstGeom prst="rect">
            <a:avLst/>
          </a:prstGeom>
          <a:noFill/>
        </p:spPr>
        <p:txBody>
          <a:bodyPr wrap="square">
            <a:spAutoFit/>
          </a:bodyPr>
          <a:lstStyle/>
          <a:p>
            <a:r>
              <a:rPr lang="ja-JP" altLang="en-US" sz="1360" u="sng" kern="100" dirty="0">
                <a:latin typeface="+mn-ea"/>
                <a:cs typeface="Times New Roman" panose="02020603050405020304" pitchFamily="18" charset="0"/>
              </a:rPr>
              <a:t>以下は検討中の案であり、厚生労働省令の改正等が必要です。決まり次第お知らせします。</a:t>
            </a:r>
            <a:endParaRPr lang="ja-JP" altLang="en-US" sz="1360" dirty="0"/>
          </a:p>
        </p:txBody>
      </p:sp>
      <p:sp>
        <p:nvSpPr>
          <p:cNvPr id="97" name="テキスト ボックス 96">
            <a:extLst>
              <a:ext uri="{FF2B5EF4-FFF2-40B4-BE49-F238E27FC236}">
                <a16:creationId xmlns:a16="http://schemas.microsoft.com/office/drawing/2014/main" id="{28368E40-2809-4B50-8C4F-2263BDDC0DC1}"/>
              </a:ext>
            </a:extLst>
          </p:cNvPr>
          <p:cNvSpPr txBox="1"/>
          <p:nvPr/>
        </p:nvSpPr>
        <p:spPr>
          <a:xfrm>
            <a:off x="221862" y="6809522"/>
            <a:ext cx="7182646" cy="634917"/>
          </a:xfrm>
          <a:prstGeom prst="rect">
            <a:avLst/>
          </a:prstGeom>
          <a:noFill/>
        </p:spPr>
        <p:txBody>
          <a:bodyPr wrap="square" rtlCol="0">
            <a:spAutoFit/>
          </a:bodyPr>
          <a:lstStyle/>
          <a:p>
            <a:pPr marL="159788" indent="-159788">
              <a:lnSpc>
                <a:spcPts val="1400"/>
              </a:lnSpc>
            </a:pPr>
            <a:r>
              <a:rPr lang="ja-JP" altLang="en-US" sz="1270" u="sng" dirty="0">
                <a:latin typeface="メイリオ" panose="020B0604030504040204" pitchFamily="50" charset="-128"/>
                <a:ea typeface="メイリオ" panose="020B0604030504040204" pitchFamily="50" charset="-128"/>
              </a:rPr>
              <a:t>（令和５年３月</a:t>
            </a:r>
            <a:r>
              <a:rPr lang="en-US" altLang="ja-JP" sz="1270" u="sng" dirty="0">
                <a:latin typeface="メイリオ" panose="020B0604030504040204" pitchFamily="50" charset="-128"/>
                <a:ea typeface="メイリオ" panose="020B0604030504040204" pitchFamily="50" charset="-128"/>
              </a:rPr>
              <a:t>31</a:t>
            </a:r>
            <a:r>
              <a:rPr lang="ja-JP" altLang="en-US" sz="1270" u="sng" dirty="0">
                <a:latin typeface="メイリオ" panose="020B0604030504040204" pitchFamily="50" charset="-128"/>
                <a:ea typeface="メイリオ" panose="020B0604030504040204" pitchFamily="50" charset="-128"/>
              </a:rPr>
              <a:t>日時点で対象期間が１年に達していない場合）</a:t>
            </a:r>
            <a:endParaRPr lang="en-US" altLang="ja-JP" sz="1270" u="sng" dirty="0">
              <a:latin typeface="メイリオ" panose="020B0604030504040204" pitchFamily="50" charset="-128"/>
              <a:ea typeface="メイリオ" panose="020B0604030504040204" pitchFamily="50" charset="-128"/>
            </a:endParaRPr>
          </a:p>
          <a:p>
            <a:pPr marL="159788" indent="-159788">
              <a:lnSpc>
                <a:spcPts val="1400"/>
              </a:lnSpc>
            </a:pPr>
            <a:r>
              <a:rPr lang="ja-JP" altLang="en-US" sz="1270" dirty="0">
                <a:latin typeface="メイリオ" panose="020B0604030504040204" pitchFamily="50" charset="-128"/>
                <a:ea typeface="メイリオ" panose="020B0604030504040204" pitchFamily="50" charset="-128"/>
              </a:rPr>
              <a:t>〇　支給要件を満たせば、対象期間が１年に達するまでの間、令和５年４月１日以降の休業等について通常制度が利用できます。（図④）</a:t>
            </a:r>
            <a:endParaRPr lang="en-US" altLang="ja-JP" sz="1270" dirty="0">
              <a:latin typeface="メイリオ" panose="020B0604030504040204" pitchFamily="50" charset="-128"/>
              <a:ea typeface="メイリオ" panose="020B0604030504040204" pitchFamily="50" charset="-128"/>
            </a:endParaRPr>
          </a:p>
        </p:txBody>
      </p:sp>
      <p:grpSp>
        <p:nvGrpSpPr>
          <p:cNvPr id="12" name="グループ化 11">
            <a:extLst>
              <a:ext uri="{FF2B5EF4-FFF2-40B4-BE49-F238E27FC236}">
                <a16:creationId xmlns:a16="http://schemas.microsoft.com/office/drawing/2014/main" id="{B4A38A1A-94AE-47F2-98D2-4CE6B4828AF4}"/>
              </a:ext>
            </a:extLst>
          </p:cNvPr>
          <p:cNvGrpSpPr/>
          <p:nvPr/>
        </p:nvGrpSpPr>
        <p:grpSpPr>
          <a:xfrm>
            <a:off x="1274844" y="7292739"/>
            <a:ext cx="5060544" cy="1227257"/>
            <a:chOff x="8888383" y="6524924"/>
            <a:chExt cx="5060544" cy="1227257"/>
          </a:xfrm>
        </p:grpSpPr>
        <p:grpSp>
          <p:nvGrpSpPr>
            <p:cNvPr id="114" name="グループ化 113">
              <a:extLst>
                <a:ext uri="{FF2B5EF4-FFF2-40B4-BE49-F238E27FC236}">
                  <a16:creationId xmlns:a16="http://schemas.microsoft.com/office/drawing/2014/main" id="{B995E209-0BCC-45CD-8DE4-3823FA415058}"/>
                </a:ext>
              </a:extLst>
            </p:cNvPr>
            <p:cNvGrpSpPr/>
            <p:nvPr/>
          </p:nvGrpSpPr>
          <p:grpSpPr>
            <a:xfrm>
              <a:off x="8888383" y="6524924"/>
              <a:ext cx="5060544" cy="1173486"/>
              <a:chOff x="1279737" y="6365358"/>
              <a:chExt cx="5060544" cy="1173486"/>
            </a:xfrm>
          </p:grpSpPr>
          <p:sp>
            <p:nvSpPr>
              <p:cNvPr id="146" name="右中かっこ 145">
                <a:extLst>
                  <a:ext uri="{FF2B5EF4-FFF2-40B4-BE49-F238E27FC236}">
                    <a16:creationId xmlns:a16="http://schemas.microsoft.com/office/drawing/2014/main" id="{3E223A88-6D9F-4B56-99E5-F45F8B041B12}"/>
                  </a:ext>
                </a:extLst>
              </p:cNvPr>
              <p:cNvSpPr/>
              <p:nvPr/>
            </p:nvSpPr>
            <p:spPr>
              <a:xfrm rot="5400000">
                <a:off x="2722873" y="6624673"/>
                <a:ext cx="133972" cy="120171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47" name="グループ化 146">
                <a:extLst>
                  <a:ext uri="{FF2B5EF4-FFF2-40B4-BE49-F238E27FC236}">
                    <a16:creationId xmlns:a16="http://schemas.microsoft.com/office/drawing/2014/main" id="{A5BF667A-322D-41D5-BA09-A130D33AC792}"/>
                  </a:ext>
                </a:extLst>
              </p:cNvPr>
              <p:cNvGrpSpPr/>
              <p:nvPr/>
            </p:nvGrpSpPr>
            <p:grpSpPr>
              <a:xfrm>
                <a:off x="1279737" y="6365358"/>
                <a:ext cx="5060544" cy="1173486"/>
                <a:chOff x="1279737" y="6365358"/>
                <a:chExt cx="5060544" cy="1173486"/>
              </a:xfrm>
            </p:grpSpPr>
            <p:grpSp>
              <p:nvGrpSpPr>
                <p:cNvPr id="149" name="グループ化 148">
                  <a:extLst>
                    <a:ext uri="{FF2B5EF4-FFF2-40B4-BE49-F238E27FC236}">
                      <a16:creationId xmlns:a16="http://schemas.microsoft.com/office/drawing/2014/main" id="{68C88540-C8ED-4157-B4E5-49CFD9B79F3E}"/>
                    </a:ext>
                  </a:extLst>
                </p:cNvPr>
                <p:cNvGrpSpPr/>
                <p:nvPr/>
              </p:nvGrpSpPr>
              <p:grpSpPr>
                <a:xfrm>
                  <a:off x="1279737" y="6365358"/>
                  <a:ext cx="5060544" cy="1173486"/>
                  <a:chOff x="735225" y="4572146"/>
                  <a:chExt cx="5061607" cy="1173733"/>
                </a:xfrm>
              </p:grpSpPr>
              <p:grpSp>
                <p:nvGrpSpPr>
                  <p:cNvPr id="154" name="グループ化 153">
                    <a:extLst>
                      <a:ext uri="{FF2B5EF4-FFF2-40B4-BE49-F238E27FC236}">
                        <a16:creationId xmlns:a16="http://schemas.microsoft.com/office/drawing/2014/main" id="{9FF6E4F0-893D-4A54-94A2-68DEC428D3C8}"/>
                      </a:ext>
                    </a:extLst>
                  </p:cNvPr>
                  <p:cNvGrpSpPr/>
                  <p:nvPr/>
                </p:nvGrpSpPr>
                <p:grpSpPr>
                  <a:xfrm>
                    <a:off x="735225" y="4572146"/>
                    <a:ext cx="5061607" cy="1173733"/>
                    <a:chOff x="522084" y="4478041"/>
                    <a:chExt cx="5061607" cy="1173733"/>
                  </a:xfrm>
                </p:grpSpPr>
                <p:cxnSp>
                  <p:nvCxnSpPr>
                    <p:cNvPr id="164" name="直線コネクタ 163">
                      <a:extLst>
                        <a:ext uri="{FF2B5EF4-FFF2-40B4-BE49-F238E27FC236}">
                          <a16:creationId xmlns:a16="http://schemas.microsoft.com/office/drawing/2014/main" id="{48BD00FA-1757-41DB-88B3-23019586CB9D}"/>
                        </a:ext>
                      </a:extLst>
                    </p:cNvPr>
                    <p:cNvCxnSpPr>
                      <a:cxnSpLocks/>
                    </p:cNvCxnSpPr>
                    <p:nvPr/>
                  </p:nvCxnSpPr>
                  <p:spPr>
                    <a:xfrm>
                      <a:off x="2658797" y="4835662"/>
                      <a:ext cx="0" cy="648136"/>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65" name="二等辺三角形 164">
                      <a:extLst>
                        <a:ext uri="{FF2B5EF4-FFF2-40B4-BE49-F238E27FC236}">
                          <a16:creationId xmlns:a16="http://schemas.microsoft.com/office/drawing/2014/main" id="{59E4F1C5-F799-49CD-B730-92667A538D48}"/>
                        </a:ext>
                      </a:extLst>
                    </p:cNvPr>
                    <p:cNvSpPr/>
                    <p:nvPr/>
                  </p:nvSpPr>
                  <p:spPr>
                    <a:xfrm rot="10800000">
                      <a:off x="2633507" y="4682906"/>
                      <a:ext cx="45719" cy="14401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テキスト ボックス 165">
                      <a:extLst>
                        <a:ext uri="{FF2B5EF4-FFF2-40B4-BE49-F238E27FC236}">
                          <a16:creationId xmlns:a16="http://schemas.microsoft.com/office/drawing/2014/main" id="{BA3F7A65-4ED8-406A-9A6F-71B21AF9849E}"/>
                        </a:ext>
                      </a:extLst>
                    </p:cNvPr>
                    <p:cNvSpPr txBox="1"/>
                    <p:nvPr/>
                  </p:nvSpPr>
                  <p:spPr>
                    <a:xfrm>
                      <a:off x="2288173" y="4481223"/>
                      <a:ext cx="742597" cy="246273"/>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R</a:t>
                      </a:r>
                      <a:r>
                        <a:rPr kumimoji="1" lang="ja-JP" altLang="en-US" sz="1000" dirty="0">
                          <a:latin typeface="Meiryo UI" panose="020B0604030504040204" pitchFamily="50" charset="-128"/>
                          <a:ea typeface="Meiryo UI" panose="020B0604030504040204" pitchFamily="50" charset="-128"/>
                        </a:rPr>
                        <a:t>５</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４</a:t>
                      </a:r>
                      <a:r>
                        <a:rPr kumimoji="1" lang="en-US" altLang="ja-JP" sz="1000" dirty="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p:txBody>
                </p:sp>
                <p:cxnSp>
                  <p:nvCxnSpPr>
                    <p:cNvPr id="168" name="直線コネクタ 167">
                      <a:extLst>
                        <a:ext uri="{FF2B5EF4-FFF2-40B4-BE49-F238E27FC236}">
                          <a16:creationId xmlns:a16="http://schemas.microsoft.com/office/drawing/2014/main" id="{2A3AC05F-4E1C-4B56-B043-C4EF287877CC}"/>
                        </a:ext>
                      </a:extLst>
                    </p:cNvPr>
                    <p:cNvCxnSpPr>
                      <a:cxnSpLocks/>
                    </p:cNvCxnSpPr>
                    <p:nvPr/>
                  </p:nvCxnSpPr>
                  <p:spPr>
                    <a:xfrm flipH="1">
                      <a:off x="5157528" y="4962825"/>
                      <a:ext cx="9676" cy="504106"/>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69" name="二等辺三角形 168">
                      <a:extLst>
                        <a:ext uri="{FF2B5EF4-FFF2-40B4-BE49-F238E27FC236}">
                          <a16:creationId xmlns:a16="http://schemas.microsoft.com/office/drawing/2014/main" id="{413ACAA0-E557-4010-811B-5CD2A7896250}"/>
                        </a:ext>
                      </a:extLst>
                    </p:cNvPr>
                    <p:cNvSpPr/>
                    <p:nvPr/>
                  </p:nvSpPr>
                  <p:spPr>
                    <a:xfrm rot="10800000">
                      <a:off x="5155184" y="4723734"/>
                      <a:ext cx="45719" cy="14401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a:extLst>
                        <a:ext uri="{FF2B5EF4-FFF2-40B4-BE49-F238E27FC236}">
                          <a16:creationId xmlns:a16="http://schemas.microsoft.com/office/drawing/2014/main" id="{982D082C-0CFC-4365-ABBB-F429678DF9AA}"/>
                        </a:ext>
                      </a:extLst>
                    </p:cNvPr>
                    <p:cNvSpPr txBox="1"/>
                    <p:nvPr/>
                  </p:nvSpPr>
                  <p:spPr>
                    <a:xfrm>
                      <a:off x="4750947" y="4478041"/>
                      <a:ext cx="832744" cy="246273"/>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R</a:t>
                      </a:r>
                      <a:r>
                        <a:rPr kumimoji="1" lang="ja-JP" altLang="en-US" sz="1000" dirty="0">
                          <a:latin typeface="Meiryo UI" panose="020B0604030504040204" pitchFamily="50" charset="-128"/>
                          <a:ea typeface="Meiryo UI" panose="020B0604030504040204" pitchFamily="50" charset="-128"/>
                        </a:rPr>
                        <a:t>６</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４</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１</a:t>
                      </a:r>
                      <a:endParaRPr kumimoji="1" lang="en-US" altLang="ja-JP" sz="1000" dirty="0">
                        <a:latin typeface="Meiryo UI" panose="020B0604030504040204" pitchFamily="50" charset="-128"/>
                        <a:ea typeface="Meiryo UI" panose="020B0604030504040204" pitchFamily="50" charset="-128"/>
                      </a:endParaRPr>
                    </a:p>
                  </p:txBody>
                </p:sp>
                <p:cxnSp>
                  <p:nvCxnSpPr>
                    <p:cNvPr id="172" name="直線矢印コネクタ 171">
                      <a:extLst>
                        <a:ext uri="{FF2B5EF4-FFF2-40B4-BE49-F238E27FC236}">
                          <a16:creationId xmlns:a16="http://schemas.microsoft.com/office/drawing/2014/main" id="{12BD1E11-65C7-4F1E-BDFB-9AB15606A8B1}"/>
                        </a:ext>
                      </a:extLst>
                    </p:cNvPr>
                    <p:cNvCxnSpPr>
                      <a:cxnSpLocks/>
                    </p:cNvCxnSpPr>
                    <p:nvPr/>
                  </p:nvCxnSpPr>
                  <p:spPr>
                    <a:xfrm flipV="1">
                      <a:off x="1399027" y="5139308"/>
                      <a:ext cx="2447479" cy="5915"/>
                    </a:xfrm>
                    <a:prstGeom prst="straightConnector1">
                      <a:avLst/>
                    </a:prstGeom>
                    <a:ln w="28575">
                      <a:solidFill>
                        <a:srgbClr val="FF3F3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5" name="テキスト ボックス 174">
                      <a:extLst>
                        <a:ext uri="{FF2B5EF4-FFF2-40B4-BE49-F238E27FC236}">
                          <a16:creationId xmlns:a16="http://schemas.microsoft.com/office/drawing/2014/main" id="{4AAB4C2A-E33A-4BA3-9792-046453683C29}"/>
                        </a:ext>
                      </a:extLst>
                    </p:cNvPr>
                    <p:cNvSpPr txBox="1"/>
                    <p:nvPr/>
                  </p:nvSpPr>
                  <p:spPr>
                    <a:xfrm>
                      <a:off x="522084" y="5405501"/>
                      <a:ext cx="2232084" cy="246273"/>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R5/3/31</a:t>
                      </a:r>
                      <a:r>
                        <a:rPr lang="ja-JP" altLang="en-US" sz="1000" dirty="0">
                          <a:latin typeface="Meiryo UI" panose="020B0604030504040204" pitchFamily="50" charset="-128"/>
                          <a:ea typeface="Meiryo UI" panose="020B0604030504040204" pitchFamily="50" charset="-128"/>
                        </a:rPr>
                        <a:t>時点で対象期間が１年未満</a:t>
                      </a:r>
                      <a:endParaRPr lang="en-US" altLang="ja-JP" sz="1000" dirty="0">
                        <a:latin typeface="Meiryo UI" panose="020B0604030504040204" pitchFamily="50" charset="-128"/>
                        <a:ea typeface="Meiryo UI" panose="020B0604030504040204" pitchFamily="50" charset="-128"/>
                      </a:endParaRPr>
                    </a:p>
                  </p:txBody>
                </p:sp>
              </p:grpSp>
              <p:sp>
                <p:nvSpPr>
                  <p:cNvPr id="158" name="テキスト ボックス 157">
                    <a:extLst>
                      <a:ext uri="{FF2B5EF4-FFF2-40B4-BE49-F238E27FC236}">
                        <a16:creationId xmlns:a16="http://schemas.microsoft.com/office/drawing/2014/main" id="{90989234-06A3-427A-B5C0-7C835207C51A}"/>
                      </a:ext>
                    </a:extLst>
                  </p:cNvPr>
                  <p:cNvSpPr txBox="1"/>
                  <p:nvPr/>
                </p:nvSpPr>
                <p:spPr>
                  <a:xfrm>
                    <a:off x="3760143" y="4750521"/>
                    <a:ext cx="1533642" cy="400194"/>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最後の休業等実施日から１年経過後に利用可能</a:t>
                    </a:r>
                    <a:endParaRPr lang="en-US" altLang="ja-JP" sz="1000" dirty="0">
                      <a:latin typeface="Meiryo UI" panose="020B0604030504040204" pitchFamily="50" charset="-128"/>
                      <a:ea typeface="Meiryo UI" panose="020B0604030504040204" pitchFamily="50" charset="-128"/>
                    </a:endParaRPr>
                  </a:p>
                </p:txBody>
              </p:sp>
              <p:sp>
                <p:nvSpPr>
                  <p:cNvPr id="157" name="テキスト ボックス 156">
                    <a:extLst>
                      <a:ext uri="{FF2B5EF4-FFF2-40B4-BE49-F238E27FC236}">
                        <a16:creationId xmlns:a16="http://schemas.microsoft.com/office/drawing/2014/main" id="{8433F3CC-D807-47DD-B145-E04A68F20204}"/>
                      </a:ext>
                    </a:extLst>
                  </p:cNvPr>
                  <p:cNvSpPr txBox="1"/>
                  <p:nvPr/>
                </p:nvSpPr>
                <p:spPr>
                  <a:xfrm>
                    <a:off x="779018" y="4865420"/>
                    <a:ext cx="2217740" cy="246273"/>
                  </a:xfrm>
                  <a:prstGeom prst="rect">
                    <a:avLst/>
                  </a:prstGeom>
                  <a:noFill/>
                </p:spPr>
                <p:txBody>
                  <a:bodyPr wrap="none" rtlCol="0">
                    <a:spAutoFit/>
                  </a:bodyPr>
                  <a:lstStyle/>
                  <a:p>
                    <a:r>
                      <a:rPr kumimoji="1" lang="ja-JP" altLang="en-US" sz="1000" dirty="0">
                        <a:solidFill>
                          <a:srgbClr val="FF0000"/>
                        </a:solidFill>
                        <a:latin typeface="Meiryo UI" panose="020B0604030504040204" pitchFamily="50" charset="-128"/>
                        <a:ea typeface="Meiryo UI" panose="020B0604030504040204" pitchFamily="50" charset="-128"/>
                      </a:rPr>
                      <a:t>対象期間１年間は受給可能（注２）</a:t>
                    </a:r>
                  </a:p>
                </p:txBody>
              </p:sp>
            </p:grpSp>
            <p:sp>
              <p:nvSpPr>
                <p:cNvPr id="152" name="二等辺三角形 151">
                  <a:extLst>
                    <a:ext uri="{FF2B5EF4-FFF2-40B4-BE49-F238E27FC236}">
                      <a16:creationId xmlns:a16="http://schemas.microsoft.com/office/drawing/2014/main" id="{F492B6EE-826A-4F5C-AC61-1D33E2A33E24}"/>
                    </a:ext>
                  </a:extLst>
                </p:cNvPr>
                <p:cNvSpPr/>
                <p:nvPr/>
              </p:nvSpPr>
              <p:spPr>
                <a:xfrm>
                  <a:off x="2731472" y="6895929"/>
                  <a:ext cx="135340" cy="219451"/>
                </a:xfrm>
                <a:prstGeom prst="triangle">
                  <a:avLst/>
                </a:prstGeom>
                <a:solidFill>
                  <a:srgbClr val="FF0000"/>
                </a:solidFill>
                <a:ln>
                  <a:solidFill>
                    <a:srgbClr val="F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8" name="右中かっこ 147">
                <a:extLst>
                  <a:ext uri="{FF2B5EF4-FFF2-40B4-BE49-F238E27FC236}">
                    <a16:creationId xmlns:a16="http://schemas.microsoft.com/office/drawing/2014/main" id="{4C89CD20-CB56-4663-A36C-3132D637EB35}"/>
                  </a:ext>
                </a:extLst>
              </p:cNvPr>
              <p:cNvSpPr/>
              <p:nvPr/>
            </p:nvSpPr>
            <p:spPr>
              <a:xfrm rot="5400000" flipH="1">
                <a:off x="5055093" y="6416325"/>
                <a:ext cx="185200" cy="1095240"/>
              </a:xfrm>
              <a:prstGeom prst="righ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sp>
          <p:nvSpPr>
            <p:cNvPr id="143" name="吹き出し: 線 142">
              <a:extLst>
                <a:ext uri="{FF2B5EF4-FFF2-40B4-BE49-F238E27FC236}">
                  <a16:creationId xmlns:a16="http://schemas.microsoft.com/office/drawing/2014/main" id="{E85B1126-EE22-479F-9AF3-3E5C0BAADB02}"/>
                </a:ext>
              </a:extLst>
            </p:cNvPr>
            <p:cNvSpPr/>
            <p:nvPr/>
          </p:nvSpPr>
          <p:spPr>
            <a:xfrm>
              <a:off x="11840486" y="7433037"/>
              <a:ext cx="1833234" cy="319144"/>
            </a:xfrm>
            <a:prstGeom prst="borderCallout1">
              <a:avLst>
                <a:gd name="adj1" fmla="val 49273"/>
                <a:gd name="adj2" fmla="val -310"/>
                <a:gd name="adj3" fmla="val -61021"/>
                <a:gd name="adj4" fmla="val -4333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u="sng" dirty="0">
                  <a:solidFill>
                    <a:srgbClr val="FF0000"/>
                  </a:solidFill>
                </a:rPr>
                <a:t>生産量要件△</a:t>
              </a:r>
              <a:r>
                <a:rPr kumimoji="1" lang="en-US" altLang="ja-JP" sz="900" b="1" u="sng" dirty="0">
                  <a:solidFill>
                    <a:srgbClr val="FF0000"/>
                  </a:solidFill>
                </a:rPr>
                <a:t>10</a:t>
              </a:r>
              <a:r>
                <a:rPr kumimoji="1" lang="ja-JP" altLang="en-US" sz="900" b="1" u="sng" dirty="0">
                  <a:solidFill>
                    <a:srgbClr val="FF0000"/>
                  </a:solidFill>
                </a:rPr>
                <a:t>％（前年同期比）や雇用量要件などを確認</a:t>
              </a:r>
              <a:endParaRPr kumimoji="1" lang="en-US" altLang="ja-JP" sz="900" b="1" u="sng" dirty="0">
                <a:solidFill>
                  <a:srgbClr val="FF0000"/>
                </a:solidFill>
              </a:endParaRPr>
            </a:p>
          </p:txBody>
        </p:sp>
        <p:cxnSp>
          <p:nvCxnSpPr>
            <p:cNvPr id="145" name="直線コネクタ 144">
              <a:extLst>
                <a:ext uri="{FF2B5EF4-FFF2-40B4-BE49-F238E27FC236}">
                  <a16:creationId xmlns:a16="http://schemas.microsoft.com/office/drawing/2014/main" id="{0B5D5605-B38F-42B6-9601-9A7029A19AB1}"/>
                </a:ext>
              </a:extLst>
            </p:cNvPr>
            <p:cNvCxnSpPr>
              <a:cxnSpLocks/>
            </p:cNvCxnSpPr>
            <p:nvPr/>
          </p:nvCxnSpPr>
          <p:spPr>
            <a:xfrm flipV="1">
              <a:off x="12161884" y="7183227"/>
              <a:ext cx="1125372" cy="1354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grpSp>
      <p:grpSp>
        <p:nvGrpSpPr>
          <p:cNvPr id="25" name="グループ化 24">
            <a:extLst>
              <a:ext uri="{FF2B5EF4-FFF2-40B4-BE49-F238E27FC236}">
                <a16:creationId xmlns:a16="http://schemas.microsoft.com/office/drawing/2014/main" id="{5CC212B1-8A3B-4E0A-B903-4ABF3994BD38}"/>
              </a:ext>
            </a:extLst>
          </p:cNvPr>
          <p:cNvGrpSpPr/>
          <p:nvPr/>
        </p:nvGrpSpPr>
        <p:grpSpPr>
          <a:xfrm>
            <a:off x="182304" y="3030632"/>
            <a:ext cx="7216616" cy="3313017"/>
            <a:chOff x="661265" y="3084780"/>
            <a:chExt cx="7216616" cy="3313017"/>
          </a:xfrm>
        </p:grpSpPr>
        <p:grpSp>
          <p:nvGrpSpPr>
            <p:cNvPr id="17" name="グループ化 16">
              <a:extLst>
                <a:ext uri="{FF2B5EF4-FFF2-40B4-BE49-F238E27FC236}">
                  <a16:creationId xmlns:a16="http://schemas.microsoft.com/office/drawing/2014/main" id="{4DEEB72F-51AF-4C0A-ADD1-307D33914C2C}"/>
                </a:ext>
              </a:extLst>
            </p:cNvPr>
            <p:cNvGrpSpPr/>
            <p:nvPr/>
          </p:nvGrpSpPr>
          <p:grpSpPr>
            <a:xfrm>
              <a:off x="661265" y="3084780"/>
              <a:ext cx="6485719" cy="3313017"/>
              <a:chOff x="287619" y="3201688"/>
              <a:chExt cx="6485719" cy="3313017"/>
            </a:xfrm>
          </p:grpSpPr>
          <p:sp>
            <p:nvSpPr>
              <p:cNvPr id="102" name="テキスト ボックス 101">
                <a:extLst>
                  <a:ext uri="{FF2B5EF4-FFF2-40B4-BE49-F238E27FC236}">
                    <a16:creationId xmlns:a16="http://schemas.microsoft.com/office/drawing/2014/main" id="{70C90FC2-3ACA-430D-AFC5-1299F4F188A5}"/>
                  </a:ext>
                </a:extLst>
              </p:cNvPr>
              <p:cNvSpPr txBox="1"/>
              <p:nvPr/>
            </p:nvSpPr>
            <p:spPr>
              <a:xfrm>
                <a:off x="406479" y="3201688"/>
                <a:ext cx="5692789"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①：令和４年３月</a:t>
                </a:r>
                <a:r>
                  <a:rPr kumimoji="1" lang="en-US" altLang="ja-JP" sz="1100" dirty="0">
                    <a:latin typeface="メイリオ" panose="020B0604030504040204" pitchFamily="50" charset="-128"/>
                    <a:ea typeface="メイリオ" panose="020B0604030504040204" pitchFamily="50" charset="-128"/>
                  </a:rPr>
                  <a:t>31</a:t>
                </a:r>
                <a:r>
                  <a:rPr kumimoji="1" lang="ja-JP" altLang="en-US" sz="1100" dirty="0">
                    <a:latin typeface="メイリオ" panose="020B0604030504040204" pitchFamily="50" charset="-128"/>
                    <a:ea typeface="メイリオ" panose="020B0604030504040204" pitchFamily="50" charset="-128"/>
                  </a:rPr>
                  <a:t>日以前に最後の休業等実施日がある場合</a:t>
                </a:r>
              </a:p>
            </p:txBody>
          </p:sp>
          <p:sp>
            <p:nvSpPr>
              <p:cNvPr id="104" name="テキスト ボックス 103">
                <a:extLst>
                  <a:ext uri="{FF2B5EF4-FFF2-40B4-BE49-F238E27FC236}">
                    <a16:creationId xmlns:a16="http://schemas.microsoft.com/office/drawing/2014/main" id="{0CF655E3-755B-429C-8A78-BA8ED17FA728}"/>
                  </a:ext>
                </a:extLst>
              </p:cNvPr>
              <p:cNvSpPr txBox="1"/>
              <p:nvPr/>
            </p:nvSpPr>
            <p:spPr>
              <a:xfrm>
                <a:off x="405941" y="5502692"/>
                <a:ext cx="5479873" cy="261610"/>
              </a:xfrm>
              <a:prstGeom prst="rect">
                <a:avLst/>
              </a:prstGeom>
              <a:noFill/>
            </p:spPr>
            <p:txBody>
              <a:bodyPr wrap="square" rtlCol="0">
                <a:spAutoFit/>
              </a:bodyPr>
              <a:lstStyle/>
              <a:p>
                <a:pPr marL="271463" indent="-271463"/>
                <a:r>
                  <a:rPr kumimoji="1" lang="ja-JP" altLang="en-US" sz="1100" dirty="0">
                    <a:latin typeface="メイリオ" panose="020B0604030504040204" pitchFamily="50" charset="-128"/>
                    <a:ea typeface="メイリオ" panose="020B0604030504040204" pitchFamily="50" charset="-128"/>
                  </a:rPr>
                  <a:t>③</a:t>
                </a:r>
                <a:r>
                  <a:rPr lang="ja-JP" altLang="en-US" sz="1100" dirty="0">
                    <a:latin typeface="メイリオ" panose="020B0604030504040204" pitchFamily="50" charset="-128"/>
                    <a:ea typeface="メイリオ" panose="020B0604030504040204" pitchFamily="50" charset="-128"/>
                  </a:rPr>
                  <a:t>：令和５年３月に休業等を実施している場合</a:t>
                </a:r>
                <a:endParaRPr kumimoji="1" lang="ja-JP" altLang="en-US" sz="1100" dirty="0">
                  <a:latin typeface="メイリオ" panose="020B0604030504040204" pitchFamily="50" charset="-128"/>
                  <a:ea typeface="メイリオ" panose="020B0604030504040204" pitchFamily="50" charset="-128"/>
                </a:endParaRPr>
              </a:p>
            </p:txBody>
          </p:sp>
          <p:grpSp>
            <p:nvGrpSpPr>
              <p:cNvPr id="3" name="グループ化 2">
                <a:extLst>
                  <a:ext uri="{FF2B5EF4-FFF2-40B4-BE49-F238E27FC236}">
                    <a16:creationId xmlns:a16="http://schemas.microsoft.com/office/drawing/2014/main" id="{5CD4D3ED-4CFC-44FC-95F5-6A13229E8C63}"/>
                  </a:ext>
                </a:extLst>
              </p:cNvPr>
              <p:cNvGrpSpPr/>
              <p:nvPr/>
            </p:nvGrpSpPr>
            <p:grpSpPr>
              <a:xfrm>
                <a:off x="287619" y="3433157"/>
                <a:ext cx="6485719" cy="3081548"/>
                <a:chOff x="-88380" y="3121354"/>
                <a:chExt cx="6485719" cy="3081548"/>
              </a:xfrm>
            </p:grpSpPr>
            <p:grpSp>
              <p:nvGrpSpPr>
                <p:cNvPr id="108" name="グループ化 107">
                  <a:extLst>
                    <a:ext uri="{FF2B5EF4-FFF2-40B4-BE49-F238E27FC236}">
                      <a16:creationId xmlns:a16="http://schemas.microsoft.com/office/drawing/2014/main" id="{3C1379B0-23A9-4F6C-9C9E-E082E62A16FB}"/>
                    </a:ext>
                  </a:extLst>
                </p:cNvPr>
                <p:cNvGrpSpPr/>
                <p:nvPr/>
              </p:nvGrpSpPr>
              <p:grpSpPr>
                <a:xfrm>
                  <a:off x="-88380" y="3121354"/>
                  <a:ext cx="6485719" cy="3081548"/>
                  <a:chOff x="-633180" y="1327458"/>
                  <a:chExt cx="6487082" cy="3082195"/>
                </a:xfrm>
              </p:grpSpPr>
              <p:grpSp>
                <p:nvGrpSpPr>
                  <p:cNvPr id="110" name="グループ化 109">
                    <a:extLst>
                      <a:ext uri="{FF2B5EF4-FFF2-40B4-BE49-F238E27FC236}">
                        <a16:creationId xmlns:a16="http://schemas.microsoft.com/office/drawing/2014/main" id="{64CE1F93-68D2-421A-9968-C734DEB5B25A}"/>
                      </a:ext>
                    </a:extLst>
                  </p:cNvPr>
                  <p:cNvGrpSpPr/>
                  <p:nvPr/>
                </p:nvGrpSpPr>
                <p:grpSpPr>
                  <a:xfrm>
                    <a:off x="-633180" y="1327458"/>
                    <a:ext cx="6487082" cy="3082195"/>
                    <a:chOff x="-846321" y="1233353"/>
                    <a:chExt cx="6487082" cy="3082195"/>
                  </a:xfrm>
                </p:grpSpPr>
                <p:cxnSp>
                  <p:nvCxnSpPr>
                    <p:cNvPr id="116" name="直線矢印コネクタ 115">
                      <a:extLst>
                        <a:ext uri="{FF2B5EF4-FFF2-40B4-BE49-F238E27FC236}">
                          <a16:creationId xmlns:a16="http://schemas.microsoft.com/office/drawing/2014/main" id="{400E8B5B-7533-4918-962D-A1CF23B7C588}"/>
                        </a:ext>
                      </a:extLst>
                    </p:cNvPr>
                    <p:cNvCxnSpPr>
                      <a:cxnSpLocks/>
                    </p:cNvCxnSpPr>
                    <p:nvPr/>
                  </p:nvCxnSpPr>
                  <p:spPr>
                    <a:xfrm flipV="1">
                      <a:off x="2616126" y="1740230"/>
                      <a:ext cx="3024635" cy="23110"/>
                    </a:xfrm>
                    <a:prstGeom prst="straightConnector1">
                      <a:avLst/>
                    </a:prstGeom>
                    <a:ln w="285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0305FCB9-0E2C-41A3-8A7E-E3201B401296}"/>
                        </a:ext>
                      </a:extLst>
                    </p:cNvPr>
                    <p:cNvCxnSpPr>
                      <a:cxnSpLocks/>
                    </p:cNvCxnSpPr>
                    <p:nvPr/>
                  </p:nvCxnSpPr>
                  <p:spPr>
                    <a:xfrm flipH="1">
                      <a:off x="2615405" y="1663919"/>
                      <a:ext cx="9032" cy="2651629"/>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18" name="二等辺三角形 117">
                      <a:extLst>
                        <a:ext uri="{FF2B5EF4-FFF2-40B4-BE49-F238E27FC236}">
                          <a16:creationId xmlns:a16="http://schemas.microsoft.com/office/drawing/2014/main" id="{FA924DD0-F511-44A4-9439-BB6EF3D4C4E9}"/>
                        </a:ext>
                      </a:extLst>
                    </p:cNvPr>
                    <p:cNvSpPr/>
                    <p:nvPr/>
                  </p:nvSpPr>
                  <p:spPr>
                    <a:xfrm rot="10800000">
                      <a:off x="2573964" y="1529320"/>
                      <a:ext cx="45719" cy="14401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a:extLst>
                        <a:ext uri="{FF2B5EF4-FFF2-40B4-BE49-F238E27FC236}">
                          <a16:creationId xmlns:a16="http://schemas.microsoft.com/office/drawing/2014/main" id="{45268E27-C928-4285-B4C5-E50AC91167AE}"/>
                        </a:ext>
                      </a:extLst>
                    </p:cNvPr>
                    <p:cNvSpPr txBox="1"/>
                    <p:nvPr/>
                  </p:nvSpPr>
                  <p:spPr>
                    <a:xfrm>
                      <a:off x="2306519" y="1262099"/>
                      <a:ext cx="742597" cy="246273"/>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R</a:t>
                      </a:r>
                      <a:r>
                        <a:rPr kumimoji="1" lang="ja-JP" altLang="en-US" sz="1000" dirty="0">
                          <a:latin typeface="Meiryo UI" panose="020B0604030504040204" pitchFamily="50" charset="-128"/>
                          <a:ea typeface="Meiryo UI" panose="020B0604030504040204" pitchFamily="50" charset="-128"/>
                        </a:rPr>
                        <a:t>５</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４</a:t>
                      </a:r>
                      <a:r>
                        <a:rPr kumimoji="1" lang="en-US" altLang="ja-JP" sz="1000" dirty="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p:txBody>
                </p:sp>
                <p:cxnSp>
                  <p:nvCxnSpPr>
                    <p:cNvPr id="120" name="直線矢印コネクタ 119">
                      <a:extLst>
                        <a:ext uri="{FF2B5EF4-FFF2-40B4-BE49-F238E27FC236}">
                          <a16:creationId xmlns:a16="http://schemas.microsoft.com/office/drawing/2014/main" id="{14FB0EE9-1516-47C4-B276-570A818ECD25}"/>
                        </a:ext>
                      </a:extLst>
                    </p:cNvPr>
                    <p:cNvCxnSpPr>
                      <a:cxnSpLocks/>
                    </p:cNvCxnSpPr>
                    <p:nvPr/>
                  </p:nvCxnSpPr>
                  <p:spPr>
                    <a:xfrm>
                      <a:off x="212302" y="1754910"/>
                      <a:ext cx="2403826" cy="1495"/>
                    </a:xfrm>
                    <a:prstGeom prst="straightConnector1">
                      <a:avLst/>
                    </a:prstGeom>
                    <a:ln w="28575">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D3A3B582-A7D5-456D-A68F-C41E39DCF0BB}"/>
                        </a:ext>
                      </a:extLst>
                    </p:cNvPr>
                    <p:cNvCxnSpPr>
                      <a:cxnSpLocks/>
                    </p:cNvCxnSpPr>
                    <p:nvPr/>
                  </p:nvCxnSpPr>
                  <p:spPr>
                    <a:xfrm>
                      <a:off x="5110472" y="1781356"/>
                      <a:ext cx="13628" cy="245531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22" name="二等辺三角形 121">
                      <a:extLst>
                        <a:ext uri="{FF2B5EF4-FFF2-40B4-BE49-F238E27FC236}">
                          <a16:creationId xmlns:a16="http://schemas.microsoft.com/office/drawing/2014/main" id="{3A897353-A47B-4D50-80DB-F38046E96D0D}"/>
                        </a:ext>
                      </a:extLst>
                    </p:cNvPr>
                    <p:cNvSpPr/>
                    <p:nvPr/>
                  </p:nvSpPr>
                  <p:spPr>
                    <a:xfrm rot="10800000">
                      <a:off x="5049758" y="1574705"/>
                      <a:ext cx="45719" cy="14401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テキスト ボックス 122">
                      <a:extLst>
                        <a:ext uri="{FF2B5EF4-FFF2-40B4-BE49-F238E27FC236}">
                          <a16:creationId xmlns:a16="http://schemas.microsoft.com/office/drawing/2014/main" id="{411FCF9C-D0E8-4867-8D8E-F5F5FE44A94F}"/>
                        </a:ext>
                      </a:extLst>
                    </p:cNvPr>
                    <p:cNvSpPr txBox="1"/>
                    <p:nvPr/>
                  </p:nvSpPr>
                  <p:spPr>
                    <a:xfrm>
                      <a:off x="4753052" y="1233353"/>
                      <a:ext cx="832744" cy="246273"/>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R</a:t>
                      </a:r>
                      <a:r>
                        <a:rPr kumimoji="1" lang="ja-JP" altLang="en-US" sz="1000" dirty="0">
                          <a:latin typeface="Meiryo UI" panose="020B0604030504040204" pitchFamily="50" charset="-128"/>
                          <a:ea typeface="Meiryo UI" panose="020B0604030504040204" pitchFamily="50" charset="-128"/>
                        </a:rPr>
                        <a:t>６</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４</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１</a:t>
                      </a:r>
                      <a:endParaRPr kumimoji="1" lang="en-US" altLang="ja-JP" sz="1000" dirty="0">
                        <a:latin typeface="Meiryo UI" panose="020B0604030504040204" pitchFamily="50" charset="-128"/>
                        <a:ea typeface="Meiryo UI" panose="020B0604030504040204" pitchFamily="50" charset="-128"/>
                      </a:endParaRPr>
                    </a:p>
                  </p:txBody>
                </p:sp>
                <p:sp>
                  <p:nvSpPr>
                    <p:cNvPr id="124" name="テキスト ボックス 123">
                      <a:extLst>
                        <a:ext uri="{FF2B5EF4-FFF2-40B4-BE49-F238E27FC236}">
                          <a16:creationId xmlns:a16="http://schemas.microsoft.com/office/drawing/2014/main" id="{16701B02-5B4F-4722-9E06-2BE397C1E6D9}"/>
                        </a:ext>
                      </a:extLst>
                    </p:cNvPr>
                    <p:cNvSpPr txBox="1"/>
                    <p:nvPr/>
                  </p:nvSpPr>
                  <p:spPr>
                    <a:xfrm>
                      <a:off x="3302739" y="1411158"/>
                      <a:ext cx="1689357" cy="246273"/>
                    </a:xfrm>
                    <a:prstGeom prst="rect">
                      <a:avLst/>
                    </a:prstGeom>
                    <a:noFill/>
                  </p:spPr>
                  <p:txBody>
                    <a:bodyPr wrap="square" rtlCol="0">
                      <a:spAutoFit/>
                    </a:bodyPr>
                    <a:lstStyle/>
                    <a:p>
                      <a:r>
                        <a:rPr lang="ja-JP" altLang="en-US" sz="1000" dirty="0">
                          <a:solidFill>
                            <a:srgbClr val="FF0000"/>
                          </a:solidFill>
                          <a:latin typeface="Meiryo UI" panose="020B0604030504040204" pitchFamily="50" charset="-128"/>
                          <a:ea typeface="Meiryo UI" panose="020B0604030504040204" pitchFamily="50" charset="-128"/>
                        </a:rPr>
                        <a:t>通常制度が利用可能</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sp>
                  <p:nvSpPr>
                    <p:cNvPr id="128" name="テキスト ボックス 127">
                      <a:extLst>
                        <a:ext uri="{FF2B5EF4-FFF2-40B4-BE49-F238E27FC236}">
                          <a16:creationId xmlns:a16="http://schemas.microsoft.com/office/drawing/2014/main" id="{0700DE1D-2483-487C-B643-FC52AB6DE880}"/>
                        </a:ext>
                      </a:extLst>
                    </p:cNvPr>
                    <p:cNvSpPr txBox="1"/>
                    <p:nvPr/>
                  </p:nvSpPr>
                  <p:spPr>
                    <a:xfrm>
                      <a:off x="-543872" y="1234033"/>
                      <a:ext cx="1478048" cy="400194"/>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最後の休業等</a:t>
                      </a:r>
                      <a:endParaRPr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（判定基礎期間末日）</a:t>
                      </a:r>
                      <a:endParaRPr lang="en-US" altLang="ja-JP" sz="1000" dirty="0">
                        <a:latin typeface="Meiryo UI" panose="020B0604030504040204" pitchFamily="50" charset="-128"/>
                        <a:ea typeface="Meiryo UI" panose="020B0604030504040204" pitchFamily="50" charset="-128"/>
                      </a:endParaRPr>
                    </a:p>
                  </p:txBody>
                </p:sp>
                <p:cxnSp>
                  <p:nvCxnSpPr>
                    <p:cNvPr id="132" name="直線矢印コネクタ 131">
                      <a:extLst>
                        <a:ext uri="{FF2B5EF4-FFF2-40B4-BE49-F238E27FC236}">
                          <a16:creationId xmlns:a16="http://schemas.microsoft.com/office/drawing/2014/main" id="{27D5B024-4711-4298-AA5F-25E64676CB44}"/>
                        </a:ext>
                      </a:extLst>
                    </p:cNvPr>
                    <p:cNvCxnSpPr>
                      <a:cxnSpLocks/>
                    </p:cNvCxnSpPr>
                    <p:nvPr/>
                  </p:nvCxnSpPr>
                  <p:spPr>
                    <a:xfrm flipV="1">
                      <a:off x="-809307" y="3977922"/>
                      <a:ext cx="3384711" cy="522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7" name="テキスト ボックス 136">
                      <a:extLst>
                        <a:ext uri="{FF2B5EF4-FFF2-40B4-BE49-F238E27FC236}">
                          <a16:creationId xmlns:a16="http://schemas.microsoft.com/office/drawing/2014/main" id="{4CFE3D32-50E3-45B8-8291-A1DB778C4A7E}"/>
                        </a:ext>
                      </a:extLst>
                    </p:cNvPr>
                    <p:cNvSpPr txBox="1"/>
                    <p:nvPr/>
                  </p:nvSpPr>
                  <p:spPr>
                    <a:xfrm>
                      <a:off x="1529803" y="3472557"/>
                      <a:ext cx="1476257" cy="400194"/>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最後の休業等（注１）</a:t>
                      </a:r>
                      <a:endParaRPr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（判定基礎期間末日）</a:t>
                      </a:r>
                      <a:endParaRPr lang="en-US" altLang="ja-JP" sz="1000" dirty="0">
                        <a:latin typeface="Meiryo UI" panose="020B0604030504040204" pitchFamily="50" charset="-128"/>
                        <a:ea typeface="Meiryo UI" panose="020B0604030504040204" pitchFamily="50" charset="-128"/>
                      </a:endParaRPr>
                    </a:p>
                  </p:txBody>
                </p:sp>
                <p:cxnSp>
                  <p:nvCxnSpPr>
                    <p:cNvPr id="125" name="直線矢印コネクタ 124">
                      <a:extLst>
                        <a:ext uri="{FF2B5EF4-FFF2-40B4-BE49-F238E27FC236}">
                          <a16:creationId xmlns:a16="http://schemas.microsoft.com/office/drawing/2014/main" id="{E9E28121-5331-49C6-BBA0-1E3BBE083A79}"/>
                        </a:ext>
                      </a:extLst>
                    </p:cNvPr>
                    <p:cNvCxnSpPr>
                      <a:cxnSpLocks/>
                    </p:cNvCxnSpPr>
                    <p:nvPr/>
                  </p:nvCxnSpPr>
                  <p:spPr>
                    <a:xfrm flipV="1">
                      <a:off x="-846321" y="2898580"/>
                      <a:ext cx="2772582" cy="818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1" name="テキスト ボックス 130">
                      <a:extLst>
                        <a:ext uri="{FF2B5EF4-FFF2-40B4-BE49-F238E27FC236}">
                          <a16:creationId xmlns:a16="http://schemas.microsoft.com/office/drawing/2014/main" id="{17A421F7-C067-466F-9BF0-8AB44E0EC2E5}"/>
                        </a:ext>
                      </a:extLst>
                    </p:cNvPr>
                    <p:cNvSpPr txBox="1"/>
                    <p:nvPr/>
                  </p:nvSpPr>
                  <p:spPr>
                    <a:xfrm>
                      <a:off x="975015" y="2427883"/>
                      <a:ext cx="1476257" cy="400194"/>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最後の休業等</a:t>
                      </a:r>
                      <a:endParaRPr lang="en-US" altLang="ja-JP" sz="1000" dirty="0">
                        <a:latin typeface="Meiryo UI" panose="020B0604030504040204" pitchFamily="50" charset="-128"/>
                        <a:ea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（判定基礎期間末日）</a:t>
                      </a:r>
                      <a:endParaRPr lang="en-US" altLang="ja-JP" sz="1000" dirty="0">
                        <a:latin typeface="Meiryo UI" panose="020B0604030504040204" pitchFamily="50" charset="-128"/>
                        <a:ea typeface="Meiryo UI" panose="020B0604030504040204" pitchFamily="50" charset="-128"/>
                      </a:endParaRPr>
                    </a:p>
                  </p:txBody>
                </p:sp>
                <p:sp>
                  <p:nvSpPr>
                    <p:cNvPr id="135" name="テキスト ボックス 134">
                      <a:extLst>
                        <a:ext uri="{FF2B5EF4-FFF2-40B4-BE49-F238E27FC236}">
                          <a16:creationId xmlns:a16="http://schemas.microsoft.com/office/drawing/2014/main" id="{EE2F74A6-EF7D-48D0-BE50-533C0DA47674}"/>
                        </a:ext>
                      </a:extLst>
                    </p:cNvPr>
                    <p:cNvSpPr txBox="1"/>
                    <p:nvPr/>
                  </p:nvSpPr>
                  <p:spPr>
                    <a:xfrm>
                      <a:off x="855859" y="3040496"/>
                      <a:ext cx="1476257" cy="246273"/>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例）</a:t>
                      </a:r>
                      <a:r>
                        <a:rPr lang="en-US" altLang="ja-JP" sz="1000" dirty="0">
                          <a:latin typeface="Meiryo UI" panose="020B0604030504040204" pitchFamily="50" charset="-128"/>
                          <a:ea typeface="Meiryo UI" panose="020B0604030504040204" pitchFamily="50" charset="-128"/>
                        </a:rPr>
                        <a:t>R4.9</a:t>
                      </a:r>
                    </a:p>
                  </p:txBody>
                </p:sp>
                <p:sp>
                  <p:nvSpPr>
                    <p:cNvPr id="140" name="テキスト ボックス 139">
                      <a:extLst>
                        <a:ext uri="{FF2B5EF4-FFF2-40B4-BE49-F238E27FC236}">
                          <a16:creationId xmlns:a16="http://schemas.microsoft.com/office/drawing/2014/main" id="{425A8DF6-1C97-45C1-A1D2-953C8A0C23EB}"/>
                        </a:ext>
                      </a:extLst>
                    </p:cNvPr>
                    <p:cNvSpPr txBox="1"/>
                    <p:nvPr/>
                  </p:nvSpPr>
                  <p:spPr>
                    <a:xfrm>
                      <a:off x="3353902" y="3088244"/>
                      <a:ext cx="1476257" cy="246273"/>
                    </a:xfrm>
                    <a:prstGeom prst="rect">
                      <a:avLst/>
                    </a:prstGeom>
                    <a:noFill/>
                  </p:spPr>
                  <p:txBody>
                    <a:bodyPr wrap="square" rtlCol="0">
                      <a:spAutoFit/>
                    </a:bodyPr>
                    <a:lstStyle/>
                    <a:p>
                      <a:pPr algn="ctr"/>
                      <a:r>
                        <a:rPr lang="en-US" altLang="ja-JP" sz="1000" dirty="0">
                          <a:latin typeface="Meiryo UI" panose="020B0604030504040204" pitchFamily="50" charset="-128"/>
                          <a:ea typeface="Meiryo UI" panose="020B0604030504040204" pitchFamily="50" charset="-128"/>
                        </a:rPr>
                        <a:t>R4.10</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R5.9</a:t>
                      </a:r>
                    </a:p>
                  </p:txBody>
                </p:sp>
              </p:grpSp>
              <p:sp>
                <p:nvSpPr>
                  <p:cNvPr id="130" name="テキスト ボックス 129">
                    <a:extLst>
                      <a:ext uri="{FF2B5EF4-FFF2-40B4-BE49-F238E27FC236}">
                        <a16:creationId xmlns:a16="http://schemas.microsoft.com/office/drawing/2014/main" id="{8EC9F667-939E-4984-926F-F551875C18A2}"/>
                      </a:ext>
                    </a:extLst>
                  </p:cNvPr>
                  <p:cNvSpPr txBox="1"/>
                  <p:nvPr/>
                </p:nvSpPr>
                <p:spPr>
                  <a:xfrm>
                    <a:off x="2682563" y="2742569"/>
                    <a:ext cx="1659022" cy="246273"/>
                  </a:xfrm>
                  <a:prstGeom prst="rect">
                    <a:avLst/>
                  </a:prstGeom>
                  <a:noFill/>
                </p:spPr>
                <p:txBody>
                  <a:bodyPr wrap="square" rtlCol="0">
                    <a:spAutoFit/>
                  </a:bodyPr>
                  <a:lstStyle/>
                  <a:p>
                    <a:r>
                      <a:rPr lang="ja-JP" altLang="en-US" sz="1000" dirty="0">
                        <a:solidFill>
                          <a:srgbClr val="00B0F0"/>
                        </a:solidFill>
                        <a:latin typeface="Meiryo UI" panose="020B0604030504040204" pitchFamily="50" charset="-128"/>
                        <a:ea typeface="Meiryo UI" panose="020B0604030504040204" pitchFamily="50" charset="-128"/>
                      </a:rPr>
                      <a:t>クーリング期間（</a:t>
                    </a:r>
                    <a:r>
                      <a:rPr lang="en-US" altLang="ja-JP" sz="1000" dirty="0">
                        <a:solidFill>
                          <a:srgbClr val="00B0F0"/>
                        </a:solidFill>
                        <a:latin typeface="Meiryo UI" panose="020B0604030504040204" pitchFamily="50" charset="-128"/>
                        <a:ea typeface="Meiryo UI" panose="020B0604030504040204" pitchFamily="50" charset="-128"/>
                      </a:rPr>
                      <a:t>1</a:t>
                    </a:r>
                    <a:r>
                      <a:rPr lang="ja-JP" altLang="en-US" sz="1000" dirty="0">
                        <a:solidFill>
                          <a:srgbClr val="00B0F0"/>
                        </a:solidFill>
                        <a:latin typeface="Meiryo UI" panose="020B0604030504040204" pitchFamily="50" charset="-128"/>
                        <a:ea typeface="Meiryo UI" panose="020B0604030504040204" pitchFamily="50" charset="-128"/>
                      </a:rPr>
                      <a:t>年）</a:t>
                    </a:r>
                    <a:endParaRPr lang="en-US" altLang="ja-JP" sz="1000" dirty="0">
                      <a:solidFill>
                        <a:srgbClr val="00B0F0"/>
                      </a:solidFill>
                      <a:latin typeface="Meiryo UI" panose="020B0604030504040204" pitchFamily="50" charset="-128"/>
                      <a:ea typeface="Meiryo UI" panose="020B0604030504040204" pitchFamily="50" charset="-128"/>
                    </a:endParaRPr>
                  </a:p>
                </p:txBody>
              </p:sp>
              <p:sp>
                <p:nvSpPr>
                  <p:cNvPr id="112" name="テキスト ボックス 111">
                    <a:extLst>
                      <a:ext uri="{FF2B5EF4-FFF2-40B4-BE49-F238E27FC236}">
                        <a16:creationId xmlns:a16="http://schemas.microsoft.com/office/drawing/2014/main" id="{1C782F61-8ED8-45CE-8E8B-C95F4AD61736}"/>
                      </a:ext>
                    </a:extLst>
                  </p:cNvPr>
                  <p:cNvSpPr txBox="1"/>
                  <p:nvPr/>
                </p:nvSpPr>
                <p:spPr>
                  <a:xfrm>
                    <a:off x="1077817" y="1592245"/>
                    <a:ext cx="1056682" cy="246273"/>
                  </a:xfrm>
                  <a:prstGeom prst="rect">
                    <a:avLst/>
                  </a:prstGeom>
                  <a:noFill/>
                </p:spPr>
                <p:txBody>
                  <a:bodyPr wrap="square" rtlCol="0">
                    <a:spAutoFit/>
                  </a:bodyPr>
                  <a:lstStyle/>
                  <a:p>
                    <a:r>
                      <a:rPr kumimoji="1" lang="ja-JP" altLang="en-US" sz="1000" dirty="0">
                        <a:solidFill>
                          <a:srgbClr val="00B0F0"/>
                        </a:solidFill>
                        <a:latin typeface="Meiryo UI" panose="020B0604030504040204" pitchFamily="50" charset="-128"/>
                        <a:ea typeface="Meiryo UI" panose="020B0604030504040204" pitchFamily="50" charset="-128"/>
                      </a:rPr>
                      <a:t>１年以上経過</a:t>
                    </a:r>
                  </a:p>
                </p:txBody>
              </p:sp>
            </p:grpSp>
            <p:sp>
              <p:nvSpPr>
                <p:cNvPr id="136" name="二等辺三角形 135">
                  <a:extLst>
                    <a:ext uri="{FF2B5EF4-FFF2-40B4-BE49-F238E27FC236}">
                      <a16:creationId xmlns:a16="http://schemas.microsoft.com/office/drawing/2014/main" id="{68030BDD-7DBA-4BA5-8B7C-F1DC74EC2B25}"/>
                    </a:ext>
                  </a:extLst>
                </p:cNvPr>
                <p:cNvSpPr/>
                <p:nvPr/>
              </p:nvSpPr>
              <p:spPr>
                <a:xfrm>
                  <a:off x="3104505" y="5732332"/>
                  <a:ext cx="135340" cy="219451"/>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二等辺三角形 126">
                  <a:extLst>
                    <a:ext uri="{FF2B5EF4-FFF2-40B4-BE49-F238E27FC236}">
                      <a16:creationId xmlns:a16="http://schemas.microsoft.com/office/drawing/2014/main" id="{4B67A2B9-394F-4FF4-91C0-C6876777C923}"/>
                    </a:ext>
                  </a:extLst>
                </p:cNvPr>
                <p:cNvSpPr/>
                <p:nvPr/>
              </p:nvSpPr>
              <p:spPr>
                <a:xfrm>
                  <a:off x="2409439" y="4677253"/>
                  <a:ext cx="135340" cy="219451"/>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二等辺三角形 5">
                  <a:extLst>
                    <a:ext uri="{FF2B5EF4-FFF2-40B4-BE49-F238E27FC236}">
                      <a16:creationId xmlns:a16="http://schemas.microsoft.com/office/drawing/2014/main" id="{237C7984-FD11-406B-B2B7-AE0ABD4F8F7C}"/>
                    </a:ext>
                  </a:extLst>
                </p:cNvPr>
                <p:cNvSpPr/>
                <p:nvPr/>
              </p:nvSpPr>
              <p:spPr>
                <a:xfrm>
                  <a:off x="728700" y="3524930"/>
                  <a:ext cx="135340" cy="219451"/>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吹き出し: 線 6">
                <a:extLst>
                  <a:ext uri="{FF2B5EF4-FFF2-40B4-BE49-F238E27FC236}">
                    <a16:creationId xmlns:a16="http://schemas.microsoft.com/office/drawing/2014/main" id="{C77D7DBE-D12F-4FEC-8858-5F37B7679FBD}"/>
                  </a:ext>
                </a:extLst>
              </p:cNvPr>
              <p:cNvSpPr/>
              <p:nvPr/>
            </p:nvSpPr>
            <p:spPr>
              <a:xfrm>
                <a:off x="4044491" y="4049229"/>
                <a:ext cx="1869939" cy="299041"/>
              </a:xfrm>
              <a:prstGeom prst="borderCallout1">
                <a:avLst>
                  <a:gd name="adj1" fmla="val 49273"/>
                  <a:gd name="adj2" fmla="val -310"/>
                  <a:gd name="adj3" fmla="val -8818"/>
                  <a:gd name="adj4" fmla="val -137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u="sng" dirty="0">
                    <a:solidFill>
                      <a:srgbClr val="FF0000"/>
                    </a:solidFill>
                  </a:rPr>
                  <a:t>生産量要件△</a:t>
                </a:r>
                <a:r>
                  <a:rPr kumimoji="1" lang="en-US" altLang="ja-JP" sz="900" b="1" u="sng" dirty="0">
                    <a:solidFill>
                      <a:srgbClr val="FF0000"/>
                    </a:solidFill>
                  </a:rPr>
                  <a:t>10</a:t>
                </a:r>
                <a:r>
                  <a:rPr kumimoji="1" lang="ja-JP" altLang="en-US" sz="900" b="1" u="sng" dirty="0">
                    <a:solidFill>
                      <a:srgbClr val="FF0000"/>
                    </a:solidFill>
                  </a:rPr>
                  <a:t>％（前年同期比）や雇用量要件などを確認</a:t>
                </a:r>
                <a:endParaRPr kumimoji="1" lang="en-US" altLang="ja-JP" sz="900" b="1" u="sng" dirty="0">
                  <a:solidFill>
                    <a:srgbClr val="FF0000"/>
                  </a:solidFill>
                </a:endParaRPr>
              </a:p>
            </p:txBody>
          </p:sp>
          <p:sp>
            <p:nvSpPr>
              <p:cNvPr id="109" name="テキスト ボックス 108">
                <a:extLst>
                  <a:ext uri="{FF2B5EF4-FFF2-40B4-BE49-F238E27FC236}">
                    <a16:creationId xmlns:a16="http://schemas.microsoft.com/office/drawing/2014/main" id="{1948D102-E753-428F-AD36-D467D9F24762}"/>
                  </a:ext>
                </a:extLst>
              </p:cNvPr>
              <p:cNvSpPr txBox="1"/>
              <p:nvPr/>
            </p:nvSpPr>
            <p:spPr>
              <a:xfrm>
                <a:off x="401015" y="4434424"/>
                <a:ext cx="5692789"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②：令和４年４月から令和５年２月に最後の休業等実施日がある場合</a:t>
                </a:r>
              </a:p>
            </p:txBody>
          </p:sp>
        </p:grpSp>
        <p:cxnSp>
          <p:nvCxnSpPr>
            <p:cNvPr id="183" name="直線矢印コネクタ 182">
              <a:extLst>
                <a:ext uri="{FF2B5EF4-FFF2-40B4-BE49-F238E27FC236}">
                  <a16:creationId xmlns:a16="http://schemas.microsoft.com/office/drawing/2014/main" id="{41739BB9-F2B5-4F50-A18A-A59C3879B330}"/>
                </a:ext>
              </a:extLst>
            </p:cNvPr>
            <p:cNvCxnSpPr>
              <a:cxnSpLocks/>
            </p:cNvCxnSpPr>
            <p:nvPr/>
          </p:nvCxnSpPr>
          <p:spPr>
            <a:xfrm flipV="1">
              <a:off x="5836105" y="4985700"/>
              <a:ext cx="1440000" cy="3606"/>
            </a:xfrm>
            <a:prstGeom prst="straightConnector1">
              <a:avLst/>
            </a:prstGeom>
            <a:ln w="285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5" name="直線矢印コネクタ 184">
              <a:extLst>
                <a:ext uri="{FF2B5EF4-FFF2-40B4-BE49-F238E27FC236}">
                  <a16:creationId xmlns:a16="http://schemas.microsoft.com/office/drawing/2014/main" id="{E459D4E9-079E-4F31-9F6D-EBCB353851A9}"/>
                </a:ext>
              </a:extLst>
            </p:cNvPr>
            <p:cNvCxnSpPr>
              <a:cxnSpLocks/>
            </p:cNvCxnSpPr>
            <p:nvPr/>
          </p:nvCxnSpPr>
          <p:spPr>
            <a:xfrm flipV="1">
              <a:off x="6659852" y="6056081"/>
              <a:ext cx="1080000" cy="3606"/>
            </a:xfrm>
            <a:prstGeom prst="straightConnector1">
              <a:avLst/>
            </a:prstGeom>
            <a:ln w="285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87" name="テキスト ボックス 186">
              <a:extLst>
                <a:ext uri="{FF2B5EF4-FFF2-40B4-BE49-F238E27FC236}">
                  <a16:creationId xmlns:a16="http://schemas.microsoft.com/office/drawing/2014/main" id="{B98F9B06-7542-4611-ABBC-2BF1632DD3A9}"/>
                </a:ext>
              </a:extLst>
            </p:cNvPr>
            <p:cNvSpPr txBox="1"/>
            <p:nvPr/>
          </p:nvSpPr>
          <p:spPr>
            <a:xfrm>
              <a:off x="5867385" y="4669351"/>
              <a:ext cx="1800748" cy="246221"/>
            </a:xfrm>
            <a:prstGeom prst="rect">
              <a:avLst/>
            </a:prstGeom>
            <a:noFill/>
          </p:spPr>
          <p:txBody>
            <a:bodyPr wrap="square" rtlCol="0">
              <a:spAutoFit/>
            </a:bodyPr>
            <a:lstStyle/>
            <a:p>
              <a:r>
                <a:rPr lang="ja-JP" altLang="en-US" sz="1000" dirty="0">
                  <a:solidFill>
                    <a:srgbClr val="FF0000"/>
                  </a:solidFill>
                  <a:latin typeface="Meiryo UI" panose="020B0604030504040204" pitchFamily="50" charset="-128"/>
                  <a:ea typeface="Meiryo UI" panose="020B0604030504040204" pitchFamily="50" charset="-128"/>
                </a:rPr>
                <a:t>通常制度が利用可能</a:t>
              </a:r>
              <a:r>
                <a:rPr kumimoji="0"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000" dirty="0">
                <a:solidFill>
                  <a:srgbClr val="FF0000"/>
                </a:solidFill>
                <a:latin typeface="Meiryo UI" panose="020B0604030504040204" pitchFamily="50" charset="-128"/>
                <a:ea typeface="Meiryo UI" panose="020B0604030504040204" pitchFamily="50" charset="-128"/>
              </a:endParaRPr>
            </a:p>
          </p:txBody>
        </p:sp>
        <p:sp>
          <p:nvSpPr>
            <p:cNvPr id="188" name="テキスト ボックス 187">
              <a:extLst>
                <a:ext uri="{FF2B5EF4-FFF2-40B4-BE49-F238E27FC236}">
                  <a16:creationId xmlns:a16="http://schemas.microsoft.com/office/drawing/2014/main" id="{FE1E00BB-4A09-47B9-859E-C40E71C3361A}"/>
                </a:ext>
              </a:extLst>
            </p:cNvPr>
            <p:cNvSpPr txBox="1"/>
            <p:nvPr/>
          </p:nvSpPr>
          <p:spPr>
            <a:xfrm>
              <a:off x="6219207" y="5623379"/>
              <a:ext cx="1658674" cy="246221"/>
            </a:xfrm>
            <a:prstGeom prst="rect">
              <a:avLst/>
            </a:prstGeom>
            <a:noFill/>
          </p:spPr>
          <p:txBody>
            <a:bodyPr wrap="square" rtlCol="0">
              <a:spAutoFit/>
            </a:bodyPr>
            <a:lstStyle/>
            <a:p>
              <a:r>
                <a:rPr lang="ja-JP" altLang="en-US" sz="1000" dirty="0">
                  <a:solidFill>
                    <a:srgbClr val="FF0000"/>
                  </a:solidFill>
                  <a:latin typeface="Meiryo UI" panose="020B0604030504040204" pitchFamily="50" charset="-128"/>
                  <a:ea typeface="Meiryo UI" panose="020B0604030504040204" pitchFamily="50" charset="-128"/>
                </a:rPr>
                <a:t>通常制度が利用可能</a:t>
              </a:r>
              <a:r>
                <a:rPr kumimoji="0"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000" dirty="0">
                <a:solidFill>
                  <a:srgbClr val="FF0000"/>
                </a:solidFill>
                <a:latin typeface="Meiryo UI" panose="020B0604030504040204" pitchFamily="50" charset="-128"/>
                <a:ea typeface="Meiryo UI" panose="020B0604030504040204" pitchFamily="50" charset="-128"/>
              </a:endParaRPr>
            </a:p>
          </p:txBody>
        </p:sp>
      </p:grpSp>
      <p:sp>
        <p:nvSpPr>
          <p:cNvPr id="189" name="テキスト ボックス 188">
            <a:extLst>
              <a:ext uri="{FF2B5EF4-FFF2-40B4-BE49-F238E27FC236}">
                <a16:creationId xmlns:a16="http://schemas.microsoft.com/office/drawing/2014/main" id="{BF152315-8921-4DDC-BDDB-0D81C589C46C}"/>
              </a:ext>
            </a:extLst>
          </p:cNvPr>
          <p:cNvSpPr txBox="1"/>
          <p:nvPr/>
        </p:nvSpPr>
        <p:spPr>
          <a:xfrm>
            <a:off x="5817591" y="6266052"/>
            <a:ext cx="1689002"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）対象期間は１年間。</a:t>
            </a:r>
            <a:endParaRPr lang="en-US" altLang="ja-JP" sz="1000" dirty="0">
              <a:latin typeface="Meiryo UI" panose="020B0604030504040204" pitchFamily="50" charset="-128"/>
              <a:ea typeface="Meiryo UI" panose="020B0604030504040204" pitchFamily="50" charset="-128"/>
            </a:endParaRPr>
          </a:p>
        </p:txBody>
      </p:sp>
      <p:cxnSp>
        <p:nvCxnSpPr>
          <p:cNvPr id="191" name="直線矢印コネクタ 190">
            <a:extLst>
              <a:ext uri="{FF2B5EF4-FFF2-40B4-BE49-F238E27FC236}">
                <a16:creationId xmlns:a16="http://schemas.microsoft.com/office/drawing/2014/main" id="{F5CCA751-0CB3-4296-91DC-57DC590E8487}"/>
              </a:ext>
            </a:extLst>
          </p:cNvPr>
          <p:cNvCxnSpPr>
            <a:cxnSpLocks/>
          </p:cNvCxnSpPr>
          <p:nvPr/>
        </p:nvCxnSpPr>
        <p:spPr>
          <a:xfrm>
            <a:off x="2908139" y="4940161"/>
            <a:ext cx="2403321" cy="1495"/>
          </a:xfrm>
          <a:prstGeom prst="straightConnector1">
            <a:avLst/>
          </a:prstGeom>
          <a:ln w="28575">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2" name="テキスト ボックス 191">
            <a:extLst>
              <a:ext uri="{FF2B5EF4-FFF2-40B4-BE49-F238E27FC236}">
                <a16:creationId xmlns:a16="http://schemas.microsoft.com/office/drawing/2014/main" id="{C30650A2-1607-464F-95BE-121030523CBD}"/>
              </a:ext>
            </a:extLst>
          </p:cNvPr>
          <p:cNvSpPr txBox="1"/>
          <p:nvPr/>
        </p:nvSpPr>
        <p:spPr>
          <a:xfrm>
            <a:off x="3941445" y="5648243"/>
            <a:ext cx="1658674" cy="246221"/>
          </a:xfrm>
          <a:prstGeom prst="rect">
            <a:avLst/>
          </a:prstGeom>
          <a:noFill/>
        </p:spPr>
        <p:txBody>
          <a:bodyPr wrap="square" rtlCol="0">
            <a:spAutoFit/>
          </a:bodyPr>
          <a:lstStyle/>
          <a:p>
            <a:r>
              <a:rPr lang="ja-JP" altLang="en-US" sz="1000" dirty="0">
                <a:solidFill>
                  <a:srgbClr val="00B0F0"/>
                </a:solidFill>
                <a:latin typeface="Meiryo UI" panose="020B0604030504040204" pitchFamily="50" charset="-128"/>
                <a:ea typeface="Meiryo UI" panose="020B0604030504040204" pitchFamily="50" charset="-128"/>
              </a:rPr>
              <a:t>クーリング期間（</a:t>
            </a:r>
            <a:r>
              <a:rPr lang="en-US" altLang="ja-JP" sz="1000" dirty="0">
                <a:solidFill>
                  <a:srgbClr val="00B0F0"/>
                </a:solidFill>
                <a:latin typeface="Meiryo UI" panose="020B0604030504040204" pitchFamily="50" charset="-128"/>
                <a:ea typeface="Meiryo UI" panose="020B0604030504040204" pitchFamily="50" charset="-128"/>
              </a:rPr>
              <a:t>1</a:t>
            </a:r>
            <a:r>
              <a:rPr lang="ja-JP" altLang="en-US" sz="1000" dirty="0">
                <a:solidFill>
                  <a:srgbClr val="00B0F0"/>
                </a:solidFill>
                <a:latin typeface="Meiryo UI" panose="020B0604030504040204" pitchFamily="50" charset="-128"/>
                <a:ea typeface="Meiryo UI" panose="020B0604030504040204" pitchFamily="50" charset="-128"/>
              </a:rPr>
              <a:t>年）</a:t>
            </a:r>
            <a:endParaRPr lang="en-US" altLang="ja-JP" sz="1000" dirty="0">
              <a:solidFill>
                <a:srgbClr val="00B0F0"/>
              </a:solidFill>
              <a:latin typeface="Meiryo UI" panose="020B0604030504040204" pitchFamily="50" charset="-128"/>
              <a:ea typeface="Meiryo UI" panose="020B0604030504040204" pitchFamily="50" charset="-128"/>
            </a:endParaRPr>
          </a:p>
        </p:txBody>
      </p:sp>
      <p:cxnSp>
        <p:nvCxnSpPr>
          <p:cNvPr id="193" name="直線矢印コネクタ 192">
            <a:extLst>
              <a:ext uri="{FF2B5EF4-FFF2-40B4-BE49-F238E27FC236}">
                <a16:creationId xmlns:a16="http://schemas.microsoft.com/office/drawing/2014/main" id="{8639DCD7-69A2-47E8-B7BB-FDD76E34B463}"/>
              </a:ext>
            </a:extLst>
          </p:cNvPr>
          <p:cNvCxnSpPr>
            <a:cxnSpLocks/>
          </p:cNvCxnSpPr>
          <p:nvPr/>
        </p:nvCxnSpPr>
        <p:spPr>
          <a:xfrm>
            <a:off x="3652226" y="6000208"/>
            <a:ext cx="2484000" cy="1495"/>
          </a:xfrm>
          <a:prstGeom prst="straightConnector1">
            <a:avLst/>
          </a:prstGeom>
          <a:ln w="28575">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9" name="テキスト ボックス 98">
            <a:extLst>
              <a:ext uri="{FF2B5EF4-FFF2-40B4-BE49-F238E27FC236}">
                <a16:creationId xmlns:a16="http://schemas.microsoft.com/office/drawing/2014/main" id="{10F6CD8D-470B-4EF8-9C9F-FBADD9569B47}"/>
              </a:ext>
            </a:extLst>
          </p:cNvPr>
          <p:cNvSpPr txBox="1"/>
          <p:nvPr/>
        </p:nvSpPr>
        <p:spPr>
          <a:xfrm>
            <a:off x="305183" y="7376739"/>
            <a:ext cx="452291" cy="261610"/>
          </a:xfrm>
          <a:prstGeom prst="rect">
            <a:avLst/>
          </a:prstGeom>
          <a:noFill/>
        </p:spPr>
        <p:txBody>
          <a:bodyPr wrap="square" rtlCol="0">
            <a:spAutoFit/>
          </a:bodyPr>
          <a:lstStyle/>
          <a:p>
            <a:pPr marL="271463" indent="-271463"/>
            <a:r>
              <a:rPr lang="ja-JP" altLang="en-US" sz="1100" dirty="0">
                <a:latin typeface="メイリオ" panose="020B0604030504040204" pitchFamily="50" charset="-128"/>
                <a:ea typeface="メイリオ" panose="020B0604030504040204" pitchFamily="50" charset="-128"/>
              </a:rPr>
              <a:t>④</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DAD54D91-AB23-447D-9F32-2F1C3DF954E9}"/>
              </a:ext>
            </a:extLst>
          </p:cNvPr>
          <p:cNvSpPr txBox="1"/>
          <p:nvPr/>
        </p:nvSpPr>
        <p:spPr>
          <a:xfrm>
            <a:off x="5929738" y="7651816"/>
            <a:ext cx="1677708" cy="400110"/>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（注２）令和４年</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月以降で</a:t>
            </a:r>
            <a:r>
              <a:rPr lang="en-US" altLang="ja-JP" sz="1000" dirty="0">
                <a:latin typeface="Meiryo UI" panose="020B0604030504040204" pitchFamily="50" charset="-128"/>
                <a:ea typeface="Meiryo UI" panose="020B0604030504040204" pitchFamily="50" charset="-128"/>
              </a:rPr>
              <a:t>100</a:t>
            </a:r>
            <a:r>
              <a:rPr lang="ja-JP" altLang="en-US" sz="1000" dirty="0">
                <a:latin typeface="Meiryo UI" panose="020B0604030504040204" pitchFamily="50" charset="-128"/>
                <a:ea typeface="Meiryo UI" panose="020B0604030504040204" pitchFamily="50" charset="-128"/>
              </a:rPr>
              <a:t>日まで受給可能。</a:t>
            </a:r>
            <a:endParaRPr lang="en-US" altLang="ja-JP" sz="1000" dirty="0">
              <a:latin typeface="Meiryo UI" panose="020B0604030504040204" pitchFamily="50" charset="-128"/>
              <a:ea typeface="Meiryo UI" panose="020B0604030504040204" pitchFamily="50" charset="-128"/>
            </a:endParaRPr>
          </a:p>
        </p:txBody>
      </p:sp>
      <p:sp>
        <p:nvSpPr>
          <p:cNvPr id="103" name="テキスト ボックス 102">
            <a:extLst>
              <a:ext uri="{FF2B5EF4-FFF2-40B4-BE49-F238E27FC236}">
                <a16:creationId xmlns:a16="http://schemas.microsoft.com/office/drawing/2014/main" id="{821744F8-7326-4DB3-AE57-824D6F43EAE8}"/>
              </a:ext>
            </a:extLst>
          </p:cNvPr>
          <p:cNvSpPr txBox="1"/>
          <p:nvPr/>
        </p:nvSpPr>
        <p:spPr>
          <a:xfrm>
            <a:off x="151547" y="6504902"/>
            <a:ext cx="6364592" cy="246221"/>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（注１）対象期間の末日（</a:t>
            </a:r>
            <a:r>
              <a:rPr lang="en-US" altLang="ja-JP" sz="1000" dirty="0">
                <a:latin typeface="Meiryo UI" panose="020B0604030504040204" pitchFamily="50" charset="-128"/>
                <a:ea typeface="Meiryo UI" panose="020B0604030504040204" pitchFamily="50" charset="-128"/>
              </a:rPr>
              <a:t>R5/3/31</a:t>
            </a:r>
            <a:r>
              <a:rPr lang="ja-JP" altLang="en-US" sz="1000" dirty="0">
                <a:latin typeface="Meiryo UI" panose="020B0604030504040204" pitchFamily="50" charset="-128"/>
                <a:ea typeface="Meiryo UI" panose="020B0604030504040204" pitchFamily="50" charset="-128"/>
              </a:rPr>
              <a:t>）が判定基礎期間中にある場合は、</a:t>
            </a:r>
            <a:r>
              <a:rPr lang="en-US" altLang="ja-JP" sz="1000" dirty="0">
                <a:latin typeface="Meiryo UI" panose="020B0604030504040204" pitchFamily="50" charset="-128"/>
                <a:ea typeface="Meiryo UI" panose="020B0604030504040204" pitchFamily="50" charset="-128"/>
              </a:rPr>
              <a:t>R5/3/31</a:t>
            </a:r>
            <a:r>
              <a:rPr lang="ja-JP" altLang="en-US" sz="1000" dirty="0">
                <a:latin typeface="Meiryo UI" panose="020B0604030504040204" pitchFamily="50" charset="-128"/>
                <a:ea typeface="Meiryo UI" panose="020B0604030504040204" pitchFamily="50" charset="-128"/>
              </a:rPr>
              <a:t>が判定基礎期間の末日となります。</a:t>
            </a:r>
            <a:endParaRPr lang="en-US" altLang="ja-JP" sz="1000" dirty="0">
              <a:latin typeface="Meiryo UI" panose="020B0604030504040204" pitchFamily="50" charset="-128"/>
              <a:ea typeface="Meiryo UI" panose="020B0604030504040204" pitchFamily="50" charset="-128"/>
            </a:endParaRPr>
          </a:p>
        </p:txBody>
      </p:sp>
      <p:sp>
        <p:nvSpPr>
          <p:cNvPr id="111" name="テキスト ボックス 110">
            <a:extLst>
              <a:ext uri="{FF2B5EF4-FFF2-40B4-BE49-F238E27FC236}">
                <a16:creationId xmlns:a16="http://schemas.microsoft.com/office/drawing/2014/main" id="{E6C50660-054A-452B-A5E2-920FDA1BB0D2}"/>
              </a:ext>
            </a:extLst>
          </p:cNvPr>
          <p:cNvSpPr txBox="1"/>
          <p:nvPr/>
        </p:nvSpPr>
        <p:spPr>
          <a:xfrm>
            <a:off x="7719594" y="6078874"/>
            <a:ext cx="5286768" cy="369332"/>
          </a:xfrm>
          <a:prstGeom prst="rect">
            <a:avLst/>
          </a:prstGeom>
          <a:noFill/>
        </p:spPr>
        <p:txBody>
          <a:bodyPr wrap="square" rtlCol="0">
            <a:spAutoFit/>
          </a:bodyPr>
          <a:lstStyle/>
          <a:p>
            <a:r>
              <a:rPr kumimoji="1" lang="ja-JP" altLang="en-US" dirty="0"/>
              <a:t>「（①②③共通）～～～」を追記</a:t>
            </a:r>
          </a:p>
        </p:txBody>
      </p:sp>
      <p:sp>
        <p:nvSpPr>
          <p:cNvPr id="129" name="右中かっこ 128">
            <a:extLst>
              <a:ext uri="{FF2B5EF4-FFF2-40B4-BE49-F238E27FC236}">
                <a16:creationId xmlns:a16="http://schemas.microsoft.com/office/drawing/2014/main" id="{6E3BB6B0-49BF-4BD2-B804-545910A1C3F2}"/>
              </a:ext>
            </a:extLst>
          </p:cNvPr>
          <p:cNvSpPr/>
          <p:nvPr/>
        </p:nvSpPr>
        <p:spPr>
          <a:xfrm rot="5400000">
            <a:off x="1821230" y="4526634"/>
            <a:ext cx="133972" cy="338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3" name="テキスト ボックス 132">
            <a:extLst>
              <a:ext uri="{FF2B5EF4-FFF2-40B4-BE49-F238E27FC236}">
                <a16:creationId xmlns:a16="http://schemas.microsoft.com/office/drawing/2014/main" id="{C3C31366-2E20-4BE9-86E7-95F5D54D8321}"/>
              </a:ext>
            </a:extLst>
          </p:cNvPr>
          <p:cNvSpPr txBox="1"/>
          <p:nvPr/>
        </p:nvSpPr>
        <p:spPr>
          <a:xfrm>
            <a:off x="215116" y="6263540"/>
            <a:ext cx="5525130" cy="246221"/>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（①②③共通）</a:t>
            </a:r>
            <a:r>
              <a:rPr lang="en-US" altLang="ja-JP" sz="1000" dirty="0">
                <a:latin typeface="Meiryo UI" panose="020B0604030504040204" pitchFamily="50" charset="-128"/>
                <a:ea typeface="Meiryo UI" panose="020B0604030504040204" pitchFamily="50" charset="-128"/>
              </a:rPr>
              <a:t>R5/3/31</a:t>
            </a:r>
            <a:r>
              <a:rPr lang="ja-JP" altLang="en-US" sz="1000" dirty="0">
                <a:latin typeface="Meiryo UI" panose="020B0604030504040204" pitchFamily="50" charset="-128"/>
                <a:ea typeface="Meiryo UI" panose="020B0604030504040204" pitchFamily="50" charset="-128"/>
              </a:rPr>
              <a:t>時点で対象期間が１年以上（最初の休業等が</a:t>
            </a:r>
            <a:r>
              <a:rPr lang="en-US" altLang="ja-JP" sz="1000">
                <a:latin typeface="Meiryo UI" panose="020B0604030504040204" pitchFamily="50" charset="-128"/>
                <a:ea typeface="Meiryo UI" panose="020B0604030504040204" pitchFamily="50" charset="-128"/>
              </a:rPr>
              <a:t>R4/3/31</a:t>
            </a:r>
            <a:r>
              <a:rPr lang="ja-JP" altLang="en-US" sz="1000">
                <a:latin typeface="Meiryo UI" panose="020B0604030504040204" pitchFamily="50" charset="-128"/>
                <a:ea typeface="Meiryo UI" panose="020B0604030504040204" pitchFamily="50" charset="-128"/>
              </a:rPr>
              <a:t>以前</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cxnSp>
        <p:nvCxnSpPr>
          <p:cNvPr id="142" name="直線コネクタ 141">
            <a:extLst>
              <a:ext uri="{FF2B5EF4-FFF2-40B4-BE49-F238E27FC236}">
                <a16:creationId xmlns:a16="http://schemas.microsoft.com/office/drawing/2014/main" id="{3E542F46-45E6-4150-9402-5A45B8E54195}"/>
              </a:ext>
            </a:extLst>
          </p:cNvPr>
          <p:cNvCxnSpPr>
            <a:cxnSpLocks/>
          </p:cNvCxnSpPr>
          <p:nvPr/>
        </p:nvCxnSpPr>
        <p:spPr>
          <a:xfrm flipH="1">
            <a:off x="157701" y="3597600"/>
            <a:ext cx="9030" cy="248400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13" name="テキスト ボックス 112">
            <a:extLst>
              <a:ext uri="{FF2B5EF4-FFF2-40B4-BE49-F238E27FC236}">
                <a16:creationId xmlns:a16="http://schemas.microsoft.com/office/drawing/2014/main" id="{694DC6CA-F5FF-4349-9B88-67197BAE5436}"/>
              </a:ext>
            </a:extLst>
          </p:cNvPr>
          <p:cNvSpPr txBox="1"/>
          <p:nvPr/>
        </p:nvSpPr>
        <p:spPr>
          <a:xfrm>
            <a:off x="7601123" y="8085925"/>
            <a:ext cx="5286768" cy="369332"/>
          </a:xfrm>
          <a:prstGeom prst="rect">
            <a:avLst/>
          </a:prstGeom>
          <a:noFill/>
        </p:spPr>
        <p:txBody>
          <a:bodyPr wrap="square" rtlCol="0">
            <a:spAutoFit/>
          </a:bodyPr>
          <a:lstStyle/>
          <a:p>
            <a:r>
              <a:rPr kumimoji="1" lang="ja-JP" altLang="en-US" dirty="0"/>
              <a:t>「</a:t>
            </a:r>
            <a:r>
              <a:rPr kumimoji="1" lang="en-US" altLang="ja-JP" dirty="0"/>
              <a:t>R5/3/31</a:t>
            </a:r>
            <a:r>
              <a:rPr kumimoji="1" lang="ja-JP" altLang="en-US" dirty="0"/>
              <a:t>時点で対象期間が１年未満」を追記</a:t>
            </a:r>
          </a:p>
        </p:txBody>
      </p:sp>
      <p:sp>
        <p:nvSpPr>
          <p:cNvPr id="115" name="テキスト ボックス 114">
            <a:extLst>
              <a:ext uri="{FF2B5EF4-FFF2-40B4-BE49-F238E27FC236}">
                <a16:creationId xmlns:a16="http://schemas.microsoft.com/office/drawing/2014/main" id="{F3F1C4FA-2C3A-4774-A75F-BE0F70407846}"/>
              </a:ext>
            </a:extLst>
          </p:cNvPr>
          <p:cNvSpPr txBox="1"/>
          <p:nvPr/>
        </p:nvSpPr>
        <p:spPr>
          <a:xfrm>
            <a:off x="7913711" y="8608127"/>
            <a:ext cx="5286768" cy="369332"/>
          </a:xfrm>
          <a:prstGeom prst="rect">
            <a:avLst/>
          </a:prstGeom>
          <a:noFill/>
        </p:spPr>
        <p:txBody>
          <a:bodyPr wrap="square" rtlCol="0">
            <a:spAutoFit/>
          </a:bodyPr>
          <a:lstStyle/>
          <a:p>
            <a:r>
              <a:rPr kumimoji="1" lang="en-US" altLang="ja-JP" dirty="0"/>
              <a:t>QR</a:t>
            </a:r>
            <a:r>
              <a:rPr kumimoji="1" lang="ja-JP" altLang="en-US" dirty="0"/>
              <a:t>コード修正</a:t>
            </a:r>
          </a:p>
        </p:txBody>
      </p:sp>
      <p:pic>
        <p:nvPicPr>
          <p:cNvPr id="150" name="図 149" descr="画面の領域">
            <a:extLst>
              <a:ext uri="{FF2B5EF4-FFF2-40B4-BE49-F238E27FC236}">
                <a16:creationId xmlns:a16="http://schemas.microsoft.com/office/drawing/2014/main" id="{2C03A7A7-8DFE-4254-9C89-A261290AEA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56685" y="8330545"/>
            <a:ext cx="679504" cy="653369"/>
          </a:xfrm>
          <a:prstGeom prst="rect">
            <a:avLst/>
          </a:prstGeom>
        </p:spPr>
      </p:pic>
    </p:spTree>
    <p:controls>
      <mc:AlternateContent xmlns:mc="http://schemas.openxmlformats.org/markup-compatibility/2006">
        <mc:Choice xmlns:v="urn:schemas-microsoft-com:vml" Requires="v">
          <p:control spid="1035" name="BarCodeCtrl1" r:id="rId2" imgW="1501920" imgH="654120"/>
        </mc:Choice>
        <mc:Fallback>
          <p:control name="BarCodeCtrl1" r:id="rId2" imgW="1501920" imgH="654120">
            <p:pic>
              <p:nvPicPr>
                <p:cNvPr id="138" name="BarCodeCtrl1">
                  <a:extLst>
                    <a:ext uri="{FF2B5EF4-FFF2-40B4-BE49-F238E27FC236}">
                      <a16:creationId xmlns:a16="http://schemas.microsoft.com/office/drawing/2014/main" id="{8C78E18F-3918-4647-B93E-CD4CA853A6D3}"/>
                    </a:ext>
                  </a:extLst>
                </p:cNvPr>
                <p:cNvPicPr preferRelativeResize="0">
                  <a:picLocks noChangeAspect="1" noChangeArrowheads="1" noChangeShapeType="1"/>
                </p:cNvPicPr>
                <p:nvPr/>
              </p:nvPicPr>
              <p:blipFill>
                <a:blip r:embed="rId8"/>
                <a:srcRect/>
                <a:stretch>
                  <a:fillRect/>
                </a:stretch>
              </p:blipFill>
              <p:spPr bwMode="auto">
                <a:xfrm>
                  <a:off x="6199449" y="9351663"/>
                  <a:ext cx="1501745" cy="654472"/>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35418483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1013</TotalTime>
  <Words>1338</Words>
  <Application>Microsoft Office PowerPoint</Application>
  <PresentationFormat>ユーザー設定</PresentationFormat>
  <Paragraphs>89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Meiryo UI</vt:lpstr>
      <vt:lpstr>ＭＳ Ｐゴシック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114</cp:revision>
  <cp:lastPrinted>2023-02-28T07:37:05Z</cp:lastPrinted>
  <dcterms:created xsi:type="dcterms:W3CDTF">2022-10-25T10:33:43Z</dcterms:created>
  <dcterms:modified xsi:type="dcterms:W3CDTF">2023-03-06T05:25:35Z</dcterms:modified>
</cp:coreProperties>
</file>