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34" r:id="rId2"/>
    <p:sldId id="337" r:id="rId3"/>
  </p:sldIdLst>
  <p:sldSz cx="7200900" cy="10333038"/>
  <p:notesSz cx="6805613" cy="9939338"/>
  <p:defaultTextStyle>
    <a:defPPr>
      <a:defRPr lang="ja-JP"/>
    </a:defPPr>
    <a:lvl1pPr marL="0" algn="l" defTabSz="1001908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00954" algn="l" defTabSz="1001908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01908" algn="l" defTabSz="1001908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02862" algn="l" defTabSz="1001908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03816" algn="l" defTabSz="1001908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504770" algn="l" defTabSz="1001908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005724" algn="l" defTabSz="1001908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506678" algn="l" defTabSz="1001908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007632" algn="l" defTabSz="1001908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55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C167"/>
    <a:srgbClr val="B0CA7C"/>
    <a:srgbClr val="627A32"/>
    <a:srgbClr val="8FB248"/>
    <a:srgbClr val="678034"/>
    <a:srgbClr val="A5C26A"/>
    <a:srgbClr val="EBF1DF"/>
    <a:srgbClr val="70AC2E"/>
    <a:srgbClr val="88A945"/>
    <a:srgbClr val="7A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79" autoAdjust="0"/>
    <p:restoredTop sz="92626" autoAdjust="0"/>
  </p:normalViewPr>
  <p:slideViewPr>
    <p:cSldViewPr>
      <p:cViewPr varScale="1">
        <p:scale>
          <a:sx n="45" d="100"/>
          <a:sy n="45" d="100"/>
        </p:scale>
        <p:origin x="2616" y="66"/>
      </p:cViewPr>
      <p:guideLst>
        <p:guide orient="horz" pos="3255"/>
        <p:guide pos="2268"/>
      </p:guideLst>
    </p:cSldViewPr>
  </p:slideViewPr>
  <p:outlineViewPr>
    <p:cViewPr>
      <p:scale>
        <a:sx n="33" d="100"/>
        <a:sy n="33" d="100"/>
      </p:scale>
      <p:origin x="0" y="912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888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140" y="0"/>
            <a:ext cx="294888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585B8-0E32-4BB7-B604-A1A35654940E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4"/>
            <a:ext cx="294888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140" y="9440864"/>
            <a:ext cx="294888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47A12-443C-42D5-A640-685A565343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36710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819F7D-923E-45E1-8BCA-369B0980091B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746125"/>
            <a:ext cx="259556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0" y="9440647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923BE-3FA2-44CB-A1E7-286168A8E7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0461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01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500954" algn="l" defTabSz="1001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1001908" algn="l" defTabSz="1001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502862" algn="l" defTabSz="1001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2003816" algn="l" defTabSz="1001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504770" algn="l" defTabSz="1001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3005724" algn="l" defTabSz="1001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506678" algn="l" defTabSz="1001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4007632" algn="l" defTabSz="1001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105025" y="746125"/>
            <a:ext cx="2595563" cy="37258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FA3A9-1B91-4B88-8DE9-D3AB2F249F96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923BE-3FA2-44CB-A1E7-286168A8E79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125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8" y="3209941"/>
            <a:ext cx="6120765" cy="221490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855388"/>
            <a:ext cx="5040630" cy="26406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0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1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2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03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04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05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0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07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2014/2/7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1AE8-7425-4426-9AC1-91DCB73B7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548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2014/2/7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1AE8-7425-4426-9AC1-91DCB73B7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88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2" y="413802"/>
            <a:ext cx="1620203" cy="8816569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60045" y="413802"/>
            <a:ext cx="4740593" cy="881656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2014/2/7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1AE8-7425-4426-9AC1-91DCB73B7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891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2014/2/7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1AE8-7425-4426-9AC1-91DCB73B7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266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2" y="6639934"/>
            <a:ext cx="6120765" cy="2052256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2" y="4379584"/>
            <a:ext cx="6120765" cy="226035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09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190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0286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038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047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05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0667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0763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2014/2/7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1AE8-7425-4426-9AC1-91DCB73B7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212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60045" y="2411044"/>
            <a:ext cx="3180398" cy="6819327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60457" y="2411044"/>
            <a:ext cx="3180398" cy="6819327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2014/2/7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1AE8-7425-4426-9AC1-91DCB73B7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34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6" y="2312974"/>
            <a:ext cx="3181648" cy="96393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0954" indent="0">
              <a:buNone/>
              <a:defRPr sz="2200" b="1"/>
            </a:lvl2pPr>
            <a:lvl3pPr marL="1001908" indent="0">
              <a:buNone/>
              <a:defRPr sz="2000" b="1"/>
            </a:lvl3pPr>
            <a:lvl4pPr marL="1502862" indent="0">
              <a:buNone/>
              <a:defRPr sz="1800" b="1"/>
            </a:lvl4pPr>
            <a:lvl5pPr marL="2003816" indent="0">
              <a:buNone/>
              <a:defRPr sz="1800" b="1"/>
            </a:lvl5pPr>
            <a:lvl6pPr marL="2504770" indent="0">
              <a:buNone/>
              <a:defRPr sz="1800" b="1"/>
            </a:lvl6pPr>
            <a:lvl7pPr marL="3005724" indent="0">
              <a:buNone/>
              <a:defRPr sz="1800" b="1"/>
            </a:lvl7pPr>
            <a:lvl8pPr marL="3506678" indent="0">
              <a:buNone/>
              <a:defRPr sz="1800" b="1"/>
            </a:lvl8pPr>
            <a:lvl9pPr marL="4007632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6" y="3276912"/>
            <a:ext cx="3181648" cy="595345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58" y="2312974"/>
            <a:ext cx="3182898" cy="96393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0954" indent="0">
              <a:buNone/>
              <a:defRPr sz="2200" b="1"/>
            </a:lvl2pPr>
            <a:lvl3pPr marL="1001908" indent="0">
              <a:buNone/>
              <a:defRPr sz="2000" b="1"/>
            </a:lvl3pPr>
            <a:lvl4pPr marL="1502862" indent="0">
              <a:buNone/>
              <a:defRPr sz="1800" b="1"/>
            </a:lvl4pPr>
            <a:lvl5pPr marL="2003816" indent="0">
              <a:buNone/>
              <a:defRPr sz="1800" b="1"/>
            </a:lvl5pPr>
            <a:lvl6pPr marL="2504770" indent="0">
              <a:buNone/>
              <a:defRPr sz="1800" b="1"/>
            </a:lvl6pPr>
            <a:lvl7pPr marL="3005724" indent="0">
              <a:buNone/>
              <a:defRPr sz="1800" b="1"/>
            </a:lvl7pPr>
            <a:lvl8pPr marL="3506678" indent="0">
              <a:buNone/>
              <a:defRPr sz="1800" b="1"/>
            </a:lvl8pPr>
            <a:lvl9pPr marL="4007632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58" y="3276912"/>
            <a:ext cx="3182898" cy="595345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2014/2/7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1AE8-7425-4426-9AC1-91DCB73B7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890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2014/2/7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1AE8-7425-4426-9AC1-91DCB73B7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049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2014/2/7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1AE8-7425-4426-9AC1-91DCB73B7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78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5" y="411408"/>
            <a:ext cx="2369047" cy="175087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2" y="411409"/>
            <a:ext cx="4025504" cy="8818962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5" y="2162285"/>
            <a:ext cx="2369047" cy="7068086"/>
          </a:xfrm>
        </p:spPr>
        <p:txBody>
          <a:bodyPr/>
          <a:lstStyle>
            <a:lvl1pPr marL="0" indent="0">
              <a:buNone/>
              <a:defRPr sz="1500"/>
            </a:lvl1pPr>
            <a:lvl2pPr marL="500954" indent="0">
              <a:buNone/>
              <a:defRPr sz="1300"/>
            </a:lvl2pPr>
            <a:lvl3pPr marL="1001908" indent="0">
              <a:buNone/>
              <a:defRPr sz="1100"/>
            </a:lvl3pPr>
            <a:lvl4pPr marL="1502862" indent="0">
              <a:buNone/>
              <a:defRPr sz="1000"/>
            </a:lvl4pPr>
            <a:lvl5pPr marL="2003816" indent="0">
              <a:buNone/>
              <a:defRPr sz="1000"/>
            </a:lvl5pPr>
            <a:lvl6pPr marL="2504770" indent="0">
              <a:buNone/>
              <a:defRPr sz="1000"/>
            </a:lvl6pPr>
            <a:lvl7pPr marL="3005724" indent="0">
              <a:buNone/>
              <a:defRPr sz="1000"/>
            </a:lvl7pPr>
            <a:lvl8pPr marL="3506678" indent="0">
              <a:buNone/>
              <a:defRPr sz="1000"/>
            </a:lvl8pPr>
            <a:lvl9pPr marL="4007632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2014/2/7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1AE8-7425-4426-9AC1-91DCB73B7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306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7" y="7233127"/>
            <a:ext cx="4320540" cy="85391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27" y="923276"/>
            <a:ext cx="4320540" cy="6199823"/>
          </a:xfrm>
        </p:spPr>
        <p:txBody>
          <a:bodyPr/>
          <a:lstStyle>
            <a:lvl1pPr marL="0" indent="0">
              <a:buNone/>
              <a:defRPr sz="3500"/>
            </a:lvl1pPr>
            <a:lvl2pPr marL="500954" indent="0">
              <a:buNone/>
              <a:defRPr sz="3100"/>
            </a:lvl2pPr>
            <a:lvl3pPr marL="1001908" indent="0">
              <a:buNone/>
              <a:defRPr sz="2600"/>
            </a:lvl3pPr>
            <a:lvl4pPr marL="1502862" indent="0">
              <a:buNone/>
              <a:defRPr sz="2200"/>
            </a:lvl4pPr>
            <a:lvl5pPr marL="2003816" indent="0">
              <a:buNone/>
              <a:defRPr sz="2200"/>
            </a:lvl5pPr>
            <a:lvl6pPr marL="2504770" indent="0">
              <a:buNone/>
              <a:defRPr sz="2200"/>
            </a:lvl6pPr>
            <a:lvl7pPr marL="3005724" indent="0">
              <a:buNone/>
              <a:defRPr sz="2200"/>
            </a:lvl7pPr>
            <a:lvl8pPr marL="3506678" indent="0">
              <a:buNone/>
              <a:defRPr sz="2200"/>
            </a:lvl8pPr>
            <a:lvl9pPr marL="4007632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27" y="8087039"/>
            <a:ext cx="4320540" cy="1212696"/>
          </a:xfrm>
        </p:spPr>
        <p:txBody>
          <a:bodyPr/>
          <a:lstStyle>
            <a:lvl1pPr marL="0" indent="0">
              <a:buNone/>
              <a:defRPr sz="1500"/>
            </a:lvl1pPr>
            <a:lvl2pPr marL="500954" indent="0">
              <a:buNone/>
              <a:defRPr sz="1300"/>
            </a:lvl2pPr>
            <a:lvl3pPr marL="1001908" indent="0">
              <a:buNone/>
              <a:defRPr sz="1100"/>
            </a:lvl3pPr>
            <a:lvl4pPr marL="1502862" indent="0">
              <a:buNone/>
              <a:defRPr sz="1000"/>
            </a:lvl4pPr>
            <a:lvl5pPr marL="2003816" indent="0">
              <a:buNone/>
              <a:defRPr sz="1000"/>
            </a:lvl5pPr>
            <a:lvl6pPr marL="2504770" indent="0">
              <a:buNone/>
              <a:defRPr sz="1000"/>
            </a:lvl6pPr>
            <a:lvl7pPr marL="3005724" indent="0">
              <a:buNone/>
              <a:defRPr sz="1000"/>
            </a:lvl7pPr>
            <a:lvl8pPr marL="3506678" indent="0">
              <a:buNone/>
              <a:defRPr sz="1000"/>
            </a:lvl8pPr>
            <a:lvl9pPr marL="4007632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2014/2/7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1AE8-7425-4426-9AC1-91DCB73B7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788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0045" y="413801"/>
            <a:ext cx="6480810" cy="1722173"/>
          </a:xfrm>
          <a:prstGeom prst="rect">
            <a:avLst/>
          </a:prstGeom>
        </p:spPr>
        <p:txBody>
          <a:bodyPr vert="horz" lIns="100191" tIns="50095" rIns="100191" bIns="50095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5" y="2411044"/>
            <a:ext cx="6480810" cy="6819327"/>
          </a:xfrm>
          <a:prstGeom prst="rect">
            <a:avLst/>
          </a:prstGeom>
        </p:spPr>
        <p:txBody>
          <a:bodyPr vert="horz" lIns="100191" tIns="50095" rIns="100191" bIns="50095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045" y="9577197"/>
            <a:ext cx="1680210" cy="550138"/>
          </a:xfrm>
          <a:prstGeom prst="rect">
            <a:avLst/>
          </a:prstGeom>
        </p:spPr>
        <p:txBody>
          <a:bodyPr vert="horz" lIns="100191" tIns="50095" rIns="100191" bIns="5009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2014/2/7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308" y="9577197"/>
            <a:ext cx="2280285" cy="550138"/>
          </a:xfrm>
          <a:prstGeom prst="rect">
            <a:avLst/>
          </a:prstGeom>
        </p:spPr>
        <p:txBody>
          <a:bodyPr vert="horz" lIns="100191" tIns="50095" rIns="100191" bIns="5009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645" y="9577197"/>
            <a:ext cx="1680210" cy="550138"/>
          </a:xfrm>
          <a:prstGeom prst="rect">
            <a:avLst/>
          </a:prstGeom>
        </p:spPr>
        <p:txBody>
          <a:bodyPr vert="horz" lIns="100191" tIns="50095" rIns="100191" bIns="5009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F1AE8-7425-4426-9AC1-91DCB73B7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99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001908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5716" indent="-375716" algn="l" defTabSz="10019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4050" indent="-313096" algn="l" defTabSz="100190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385" indent="-250477" algn="l" defTabSz="10019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53339" indent="-250477" algn="l" defTabSz="100190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54293" indent="-250477" algn="l" defTabSz="1001908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55247" indent="-250477" algn="l" defTabSz="10019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56201" indent="-250477" algn="l" defTabSz="10019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57155" indent="-250477" algn="l" defTabSz="10019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58109" indent="-250477" algn="l" defTabSz="10019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01908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0954" algn="l" defTabSz="1001908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1908" algn="l" defTabSz="1001908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02862" algn="l" defTabSz="1001908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3816" algn="l" defTabSz="1001908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4770" algn="l" defTabSz="1001908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05724" algn="l" defTabSz="1001908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06678" algn="l" defTabSz="1001908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07632" algn="l" defTabSz="1001908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emf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hyperlink" Target="https://www.mhlw.go.jp/stf/seisakunitsuite/bunya/koyou_roudou/koyou/kyufukin/d01-1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3"/>
          <p:cNvGrpSpPr/>
          <p:nvPr/>
        </p:nvGrpSpPr>
        <p:grpSpPr>
          <a:xfrm>
            <a:off x="-293620" y="-347111"/>
            <a:ext cx="8516524" cy="765611"/>
            <a:chOff x="-279639" y="-273202"/>
            <a:chExt cx="8110975" cy="733969"/>
          </a:xfrm>
          <a:solidFill>
            <a:schemeClr val="accent6">
              <a:lumMod val="20000"/>
              <a:lumOff val="80000"/>
            </a:schemeClr>
          </a:solidFill>
        </p:grpSpPr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-279639" y="-273202"/>
              <a:ext cx="8110975" cy="733969"/>
              <a:chOff x="-397" y="-397"/>
              <a:chExt cx="12700" cy="872"/>
            </a:xfrm>
            <a:grpFill/>
          </p:grpSpPr>
          <p:sp>
            <p:nvSpPr>
              <p:cNvPr id="8" name="AutoShape 7"/>
              <p:cNvSpPr>
                <a:spLocks noChangeArrowheads="1"/>
              </p:cNvSpPr>
              <p:nvPr/>
            </p:nvSpPr>
            <p:spPr bwMode="auto">
              <a:xfrm>
                <a:off x="-397" y="-397"/>
                <a:ext cx="1020" cy="872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dirty="0"/>
              </a:p>
            </p:txBody>
          </p:sp>
          <p:sp>
            <p:nvSpPr>
              <p:cNvPr id="10" name="AutoShape 9"/>
              <p:cNvSpPr>
                <a:spLocks noChangeArrowheads="1"/>
              </p:cNvSpPr>
              <p:nvPr/>
            </p:nvSpPr>
            <p:spPr bwMode="auto">
              <a:xfrm>
                <a:off x="1418" y="-397"/>
                <a:ext cx="10885" cy="794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dirty="0"/>
              </a:p>
            </p:txBody>
          </p:sp>
        </p:grpSp>
        <p:pic>
          <p:nvPicPr>
            <p:cNvPr id="7" name="図 1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326557" y="-218451"/>
              <a:ext cx="576064" cy="56499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" name="グループ化 44"/>
          <p:cNvGrpSpPr/>
          <p:nvPr/>
        </p:nvGrpSpPr>
        <p:grpSpPr>
          <a:xfrm>
            <a:off x="-994441" y="9979938"/>
            <a:ext cx="8503732" cy="673526"/>
            <a:chOff x="-1044206" y="10337768"/>
            <a:chExt cx="8929294" cy="697015"/>
          </a:xfrm>
          <a:solidFill>
            <a:schemeClr val="accent6">
              <a:lumMod val="20000"/>
              <a:lumOff val="80000"/>
            </a:schemeClr>
          </a:solidFill>
        </p:grpSpPr>
        <p:grpSp>
          <p:nvGrpSpPr>
            <p:cNvPr id="12" name="Group 11"/>
            <p:cNvGrpSpPr>
              <a:grpSpLocks/>
            </p:cNvGrpSpPr>
            <p:nvPr/>
          </p:nvGrpSpPr>
          <p:grpSpPr bwMode="auto">
            <a:xfrm>
              <a:off x="-1044206" y="10348511"/>
              <a:ext cx="8929294" cy="629971"/>
              <a:chOff x="-451" y="16418"/>
              <a:chExt cx="12754" cy="819"/>
            </a:xfrm>
            <a:grpFill/>
          </p:grpSpPr>
          <p:sp>
            <p:nvSpPr>
              <p:cNvPr id="14" name="AutoShape 12"/>
              <p:cNvSpPr>
                <a:spLocks noChangeArrowheads="1"/>
              </p:cNvSpPr>
              <p:nvPr/>
            </p:nvSpPr>
            <p:spPr bwMode="auto">
              <a:xfrm>
                <a:off x="-451" y="16443"/>
                <a:ext cx="10885" cy="794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dirty="0"/>
              </a:p>
            </p:txBody>
          </p:sp>
          <p:sp>
            <p:nvSpPr>
              <p:cNvPr id="15" name="Oval 13"/>
              <p:cNvSpPr>
                <a:spLocks noChangeArrowheads="1"/>
              </p:cNvSpPr>
              <p:nvPr/>
            </p:nvSpPr>
            <p:spPr bwMode="auto">
              <a:xfrm>
                <a:off x="10490" y="16443"/>
                <a:ext cx="794" cy="79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dirty="0"/>
              </a:p>
            </p:txBody>
          </p:sp>
          <p:sp>
            <p:nvSpPr>
              <p:cNvPr id="16" name="AutoShape 14"/>
              <p:cNvSpPr>
                <a:spLocks noChangeArrowheads="1"/>
              </p:cNvSpPr>
              <p:nvPr/>
            </p:nvSpPr>
            <p:spPr bwMode="auto">
              <a:xfrm>
                <a:off x="11283" y="16418"/>
                <a:ext cx="1020" cy="794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dirty="0"/>
              </a:p>
            </p:txBody>
          </p:sp>
        </p:grpSp>
        <p:pic>
          <p:nvPicPr>
            <p:cNvPr id="13" name="図 1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rot="10800000">
              <a:off x="6556642" y="10337768"/>
              <a:ext cx="635137" cy="69701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25" name="テキスト ボックス 24"/>
          <p:cNvSpPr txBox="1"/>
          <p:nvPr/>
        </p:nvSpPr>
        <p:spPr>
          <a:xfrm>
            <a:off x="390384" y="7897565"/>
            <a:ext cx="6438822" cy="1497890"/>
          </a:xfrm>
          <a:prstGeom prst="roundRect">
            <a:avLst>
              <a:gd name="adj" fmla="val 6420"/>
            </a:avLst>
          </a:prstGeom>
          <a:ln w="19050">
            <a:solidFill>
              <a:srgbClr val="A3C167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0191" tIns="108000" rIns="100191" bIns="72000" rtlCol="0">
            <a:spAutoFit/>
          </a:bodyPr>
          <a:lstStyle/>
          <a:p>
            <a:pPr marL="198294" indent="-198294">
              <a:lnSpc>
                <a:spcPct val="110000"/>
              </a:lnSpc>
            </a:pPr>
            <a:r>
              <a:rPr lang="ja-JP" altLang="en-US" sz="1400" dirty="0" smtClean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・「定額制訓練」</a:t>
            </a:r>
            <a:r>
              <a:rPr lang="ja-JP" altLang="en-US" sz="1400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の他にも</a:t>
            </a:r>
            <a:r>
              <a:rPr lang="ja-JP" altLang="en-US" sz="1400" dirty="0" smtClean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、助成メニューをご用意しています。</a:t>
            </a:r>
            <a:endParaRPr lang="en-US" altLang="ja-JP" sz="1400" dirty="0" smtClean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98294" indent="-198294">
              <a:spcBef>
                <a:spcPts val="300"/>
              </a:spcBef>
            </a:pPr>
            <a:r>
              <a:rPr lang="ja-JP" altLang="en-US" sz="1400" dirty="0" smtClean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 詳しくは、ウェブサイトをご覧いただくか、宮城労働局職業対策課助成金センター（☎</a:t>
            </a:r>
            <a:r>
              <a:rPr lang="ja-JP" altLang="en-US" sz="1400" dirty="0" smtClean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０２２－２９９－８０６３）</a:t>
            </a:r>
            <a:r>
              <a:rPr lang="ja-JP" altLang="en-US" sz="1400" dirty="0" smtClean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へお問い合わせください。</a:t>
            </a:r>
            <a:endParaRPr lang="en-US" altLang="ja-JP" sz="1400" dirty="0" smtClean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98294" indent="-198294"/>
            <a:endParaRPr lang="en-US" altLang="ja-JP" sz="1200" u="sng" dirty="0" smtClean="0">
              <a:solidFill>
                <a:srgbClr val="0000CC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98294" indent="-198294"/>
            <a:endParaRPr lang="en-US" altLang="ja-JP" sz="1200" u="sng" dirty="0">
              <a:solidFill>
                <a:srgbClr val="0000CC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98294" indent="-198294"/>
            <a:endParaRPr lang="en-US" altLang="ja-JP" sz="1200" u="sng" dirty="0" smtClean="0">
              <a:solidFill>
                <a:srgbClr val="0000CC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645320" y="8834419"/>
            <a:ext cx="2072951" cy="205629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0191" tIns="18000" rIns="100191" bIns="18000" anchor="ctr" anchorCtr="0">
            <a:spAutoFit/>
          </a:bodyPr>
          <a:lstStyle/>
          <a:p>
            <a:r>
              <a:rPr lang="ja-JP" altLang="en-US" sz="1100" b="1" dirty="0" smtClean="0">
                <a:solidFill>
                  <a:prstClr val="black"/>
                </a:solidFill>
              </a:rPr>
              <a:t>人材開発支援助成金</a:t>
            </a:r>
            <a:endParaRPr lang="ja-JP" altLang="en-US" sz="1100" b="1" dirty="0">
              <a:solidFill>
                <a:prstClr val="black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33879" y="9098695"/>
            <a:ext cx="6604428" cy="24622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4"/>
              </a:rPr>
              <a:t>https://www.mhlw.go.jp/stf/seisakunitsuite/bunya/koyou_roudou/koyou/kyufukin/d01-1.html</a:t>
            </a:r>
            <a:endParaRPr lang="en-US" altLang="ja-JP" sz="10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5" name="図 4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9295" y="8610258"/>
            <a:ext cx="473814" cy="442370"/>
          </a:xfrm>
          <a:prstGeom prst="rect">
            <a:avLst/>
          </a:prstGeom>
        </p:spPr>
      </p:pic>
      <p:sp>
        <p:nvSpPr>
          <p:cNvPr id="34" name="角丸四角形 33"/>
          <p:cNvSpPr/>
          <p:nvPr/>
        </p:nvSpPr>
        <p:spPr bwMode="auto">
          <a:xfrm>
            <a:off x="2286137" y="8832784"/>
            <a:ext cx="742511" cy="216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検索</a:t>
            </a:r>
            <a:endParaRPr lang="ja-JP" altLang="en-US" sz="11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cxnSp>
        <p:nvCxnSpPr>
          <p:cNvPr id="35" name="直線矢印コネクタ 34"/>
          <p:cNvCxnSpPr/>
          <p:nvPr/>
        </p:nvCxnSpPr>
        <p:spPr bwMode="auto">
          <a:xfrm flipH="1" flipV="1">
            <a:off x="2931563" y="8901353"/>
            <a:ext cx="151376" cy="211612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Box 42"/>
          <p:cNvSpPr txBox="1">
            <a:spLocks noChangeArrowheads="1"/>
          </p:cNvSpPr>
          <p:nvPr/>
        </p:nvSpPr>
        <p:spPr bwMode="auto">
          <a:xfrm>
            <a:off x="1180680" y="9639575"/>
            <a:ext cx="5988568" cy="296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7541" tIns="47677" rIns="37541" bIns="47677">
            <a:spAutoFit/>
          </a:bodyPr>
          <a:lstStyle/>
          <a:p>
            <a:pPr algn="ctr">
              <a:defRPr/>
            </a:pPr>
            <a:r>
              <a:rPr lang="ja-JP" altLang="en-US" sz="1300" spc="-2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宮城労働局</a:t>
            </a:r>
            <a:r>
              <a:rPr lang="ja-JP" altLang="en-US" sz="1300" spc="-2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・ハローワーク</a:t>
            </a:r>
          </a:p>
        </p:txBody>
      </p:sp>
      <p:pic>
        <p:nvPicPr>
          <p:cNvPr id="46" name="図 4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772" y="9512166"/>
            <a:ext cx="1353445" cy="444313"/>
          </a:xfrm>
          <a:prstGeom prst="rect">
            <a:avLst/>
          </a:prstGeom>
        </p:spPr>
      </p:pic>
      <p:sp>
        <p:nvSpPr>
          <p:cNvPr id="3" name="フローチャート: 結合子 2"/>
          <p:cNvSpPr/>
          <p:nvPr/>
        </p:nvSpPr>
        <p:spPr>
          <a:xfrm>
            <a:off x="206898" y="638857"/>
            <a:ext cx="6734097" cy="2434755"/>
          </a:xfrm>
          <a:prstGeom prst="flowChartConnector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rgbClr val="88A945"/>
            </a:solidFill>
            <a:prstDash val="solid"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79922" y="723445"/>
            <a:ext cx="53079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n w="10160">
                  <a:noFill/>
                  <a:prstDash val="solid"/>
                </a:ln>
                <a:latin typeface="+mn-ea"/>
              </a:rPr>
              <a:t>人材開発支援助成金</a:t>
            </a:r>
            <a:endParaRPr kumimoji="1" lang="en-US" altLang="ja-JP" sz="2800" dirty="0" smtClean="0">
              <a:ln w="10160">
                <a:noFill/>
                <a:prstDash val="solid"/>
              </a:ln>
              <a:latin typeface="+mn-ea"/>
            </a:endParaRPr>
          </a:p>
          <a:p>
            <a:r>
              <a:rPr lang="ja-JP" altLang="en-US" sz="2800" dirty="0" smtClean="0">
                <a:ln w="10160">
                  <a:noFill/>
                  <a:prstDash val="solid"/>
                </a:ln>
                <a:latin typeface="+mn-ea"/>
              </a:rPr>
              <a:t>（人への投資促進コース） </a:t>
            </a:r>
            <a:r>
              <a:rPr lang="ja-JP" altLang="en-US" sz="2800" dirty="0" smtClean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ea"/>
              </a:rPr>
              <a:t>の</a:t>
            </a:r>
            <a:endParaRPr kumimoji="1" lang="ja-JP" altLang="en-US" sz="2800" dirty="0">
              <a:ln w="10160">
                <a:noFill/>
                <a:prstDash val="solid"/>
              </a:ln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n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500843" y="1575405"/>
            <a:ext cx="62462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定額制訓練</a:t>
            </a:r>
            <a:r>
              <a:rPr kumimoji="1" lang="ja-JP" altLang="en-US" sz="6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800" dirty="0" smtClean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が</a:t>
            </a:r>
            <a:endParaRPr kumimoji="1" lang="ja-JP" altLang="en-US" sz="2800" dirty="0">
              <a:ln w="10160">
                <a:noFill/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466423" y="2408086"/>
            <a:ext cx="5588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さらに使いやすくなりました</a:t>
            </a:r>
            <a:r>
              <a:rPr kumimoji="1" lang="ja-JP" altLang="en-US" sz="2800" dirty="0" smtClean="0">
                <a:ln w="10160">
                  <a:noFill/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！</a:t>
            </a:r>
            <a:endParaRPr kumimoji="1" lang="ja-JP" altLang="en-US" sz="2800" dirty="0">
              <a:ln w="10160">
                <a:noFill/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-332516" y="317536"/>
            <a:ext cx="4905720" cy="4042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400" dirty="0" smtClean="0">
                <a:ln w="0"/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労働者の人材育成に取り組む事業主の皆様へ</a:t>
            </a:r>
            <a:endParaRPr kumimoji="1" lang="ja-JP" altLang="en-US" sz="1400" dirty="0">
              <a:ln w="0"/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pic>
        <p:nvPicPr>
          <p:cNvPr id="43" name="図 4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357731" y="2861234"/>
            <a:ext cx="430097" cy="1355954"/>
          </a:xfrm>
          <a:prstGeom prst="rect">
            <a:avLst/>
          </a:prstGeom>
        </p:spPr>
      </p:pic>
      <p:sp>
        <p:nvSpPr>
          <p:cNvPr id="47" name="角丸四角形吹き出し 46"/>
          <p:cNvSpPr/>
          <p:nvPr/>
        </p:nvSpPr>
        <p:spPr>
          <a:xfrm>
            <a:off x="1217435" y="3202291"/>
            <a:ext cx="1958602" cy="658869"/>
          </a:xfrm>
          <a:prstGeom prst="wedgeRoundRectCallout">
            <a:avLst>
              <a:gd name="adj1" fmla="val -69460"/>
              <a:gd name="adj2" fmla="val -15793"/>
              <a:gd name="adj3" fmla="val 16667"/>
            </a:avLst>
          </a:prstGeom>
          <a:solidFill>
            <a:srgbClr val="8FB24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b="1" dirty="0" smtClean="0">
                <a:latin typeface="+mj-ea"/>
                <a:ea typeface="+mj-ea"/>
              </a:rPr>
              <a:t>定額制訓練って</a:t>
            </a:r>
            <a:endParaRPr kumimoji="1" lang="en-US" altLang="ja-JP" sz="1600" b="1" dirty="0" smtClean="0"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b="1" dirty="0" smtClean="0">
                <a:latin typeface="+mj-ea"/>
                <a:ea typeface="+mj-ea"/>
              </a:rPr>
              <a:t>何だろう？</a:t>
            </a:r>
            <a:endParaRPr kumimoji="1" lang="ja-JP" altLang="en-US" sz="1600" b="1" dirty="0">
              <a:latin typeface="+mj-ea"/>
              <a:ea typeface="+mj-ea"/>
            </a:endParaRPr>
          </a:p>
        </p:txBody>
      </p:sp>
      <p:pic>
        <p:nvPicPr>
          <p:cNvPr id="49" name="図 4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6244157" y="3412926"/>
            <a:ext cx="948779" cy="1487012"/>
          </a:xfrm>
          <a:prstGeom prst="rect">
            <a:avLst/>
          </a:prstGeom>
        </p:spPr>
      </p:pic>
      <p:sp>
        <p:nvSpPr>
          <p:cNvPr id="50" name="角丸四角形吹き出し 49"/>
          <p:cNvSpPr/>
          <p:nvPr/>
        </p:nvSpPr>
        <p:spPr>
          <a:xfrm>
            <a:off x="876072" y="3956499"/>
            <a:ext cx="5228802" cy="1232431"/>
          </a:xfrm>
          <a:prstGeom prst="wedgeRoundRectCallout">
            <a:avLst>
              <a:gd name="adj1" fmla="val 56293"/>
              <a:gd name="adj2" fmla="val -45184"/>
              <a:gd name="adj3" fmla="val 16667"/>
            </a:avLst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600" dirty="0" smtClean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事業</a:t>
            </a:r>
            <a:r>
              <a:rPr lang="ja-JP" altLang="en-US" sz="16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主</a:t>
            </a:r>
            <a:r>
              <a:rPr lang="ja-JP" altLang="en-US" sz="1600" dirty="0" smtClean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が、雇用</a:t>
            </a:r>
            <a:r>
              <a:rPr lang="ja-JP" altLang="en-US" sz="16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する労働者に</a:t>
            </a:r>
            <a:r>
              <a:rPr lang="ja-JP" altLang="en-US" sz="1600" dirty="0" smtClean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対して、オンライン上で定額受け放題の「</a:t>
            </a:r>
            <a:r>
              <a:rPr lang="ja-JP" altLang="en-US" sz="16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定額制訓練」（サブスクリプション型の研修サービス</a:t>
            </a:r>
            <a:r>
              <a:rPr lang="ja-JP" altLang="en-US" sz="1600" dirty="0" smtClean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）を活用して訓練を実施した場合</a:t>
            </a:r>
            <a:r>
              <a:rPr lang="ja-JP" altLang="en-US" sz="16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に、訓練</a:t>
            </a:r>
            <a:r>
              <a:rPr lang="ja-JP" altLang="en-US" sz="1600" dirty="0" smtClean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経費を</a:t>
            </a:r>
            <a:r>
              <a:rPr lang="ja-JP" altLang="en-US" sz="16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助成する制度</a:t>
            </a:r>
            <a:r>
              <a:rPr lang="ja-JP" altLang="en-US" sz="1600" dirty="0" smtClean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ですよ。</a:t>
            </a:r>
            <a:endParaRPr lang="en-US" altLang="ja-JP" sz="160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pic>
        <p:nvPicPr>
          <p:cNvPr id="52" name="図 5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357731" y="5124763"/>
            <a:ext cx="430097" cy="1355954"/>
          </a:xfrm>
          <a:prstGeom prst="rect">
            <a:avLst/>
          </a:prstGeom>
        </p:spPr>
      </p:pic>
      <p:sp>
        <p:nvSpPr>
          <p:cNvPr id="53" name="角丸四角形吹き出し 52"/>
          <p:cNvSpPr/>
          <p:nvPr/>
        </p:nvSpPr>
        <p:spPr>
          <a:xfrm>
            <a:off x="1190201" y="5454551"/>
            <a:ext cx="4103917" cy="658869"/>
          </a:xfrm>
          <a:prstGeom prst="wedgeRoundRectCallout">
            <a:avLst>
              <a:gd name="adj1" fmla="val -59044"/>
              <a:gd name="adj2" fmla="val -20420"/>
              <a:gd name="adj3" fmla="val 16667"/>
            </a:avLst>
          </a:prstGeom>
          <a:solidFill>
            <a:srgbClr val="8FB24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b="1" dirty="0" smtClean="0">
                <a:latin typeface="+mj-ea"/>
                <a:ea typeface="+mj-ea"/>
              </a:rPr>
              <a:t>定額制訓練なら既に導入しているけど、今からでも対象になるの？</a:t>
            </a:r>
            <a:endParaRPr kumimoji="1" lang="ja-JP" altLang="en-US" sz="1600" b="1" dirty="0">
              <a:latin typeface="+mj-ea"/>
              <a:ea typeface="+mj-ea"/>
            </a:endParaRPr>
          </a:p>
        </p:txBody>
      </p:sp>
      <p:pic>
        <p:nvPicPr>
          <p:cNvPr id="54" name="図 5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6229699" y="5941240"/>
            <a:ext cx="948779" cy="1487012"/>
          </a:xfrm>
          <a:prstGeom prst="rect">
            <a:avLst/>
          </a:prstGeom>
        </p:spPr>
      </p:pic>
      <p:sp>
        <p:nvSpPr>
          <p:cNvPr id="55" name="角丸四角形吹き出し 54"/>
          <p:cNvSpPr/>
          <p:nvPr/>
        </p:nvSpPr>
        <p:spPr>
          <a:xfrm>
            <a:off x="876072" y="6286340"/>
            <a:ext cx="5228802" cy="1121203"/>
          </a:xfrm>
          <a:prstGeom prst="wedgeRoundRectCallout">
            <a:avLst>
              <a:gd name="adj1" fmla="val 57432"/>
              <a:gd name="adj2" fmla="val -29114"/>
              <a:gd name="adj3" fmla="val 16667"/>
            </a:avLst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600" dirty="0" smtClean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令和４年９月１日の改正で、</a:t>
            </a:r>
            <a:r>
              <a:rPr lang="ja-JP" altLang="en-US" sz="1600" b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既に利用が始まっている定額制サービスも対象</a:t>
            </a:r>
            <a:r>
              <a:rPr lang="ja-JP" altLang="en-US" sz="1600" dirty="0" smtClean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になったので、今からでも対象になりますよ。</a:t>
            </a:r>
            <a:endParaRPr lang="en-US" altLang="ja-JP" sz="1600" dirty="0" smtClean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600" dirty="0" smtClean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令和４年</a:t>
            </a:r>
            <a:r>
              <a:rPr lang="en-US" altLang="ja-JP" sz="1600" dirty="0" smtClean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12</a:t>
            </a:r>
            <a:r>
              <a:rPr lang="ja-JP" altLang="en-US" sz="1600" dirty="0" smtClean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月２日から</a:t>
            </a:r>
            <a:r>
              <a:rPr lang="ja-JP" altLang="en-US" sz="1600" b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助成率も上がりましたよ！！</a:t>
            </a:r>
            <a:endParaRPr lang="en-US" altLang="ja-JP" sz="1600" b="1" dirty="0" smtClean="0">
              <a:ln w="0"/>
              <a:solidFill>
                <a:schemeClr val="accent5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60" name="ホームベース 59"/>
          <p:cNvSpPr/>
          <p:nvPr/>
        </p:nvSpPr>
        <p:spPr>
          <a:xfrm>
            <a:off x="4929269" y="7509746"/>
            <a:ext cx="2011726" cy="325252"/>
          </a:xfrm>
          <a:prstGeom prst="homePlate">
            <a:avLst/>
          </a:prstGeom>
          <a:noFill/>
          <a:ln w="28575">
            <a:solidFill>
              <a:srgbClr val="627A3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600" dirty="0" smtClean="0">
                <a:solidFill>
                  <a:srgbClr val="627A32"/>
                </a:solidFill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詳しくは裏面へ 👉</a:t>
            </a:r>
            <a:endParaRPr kumimoji="1" lang="ja-JP" altLang="en-US" sz="1600" dirty="0">
              <a:solidFill>
                <a:srgbClr val="627A32"/>
              </a:solidFill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657280" y="1338215"/>
            <a:ext cx="3603283" cy="4042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1" lang="ja-JP" altLang="en-US" sz="1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716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220778" y="478802"/>
            <a:ext cx="5138708" cy="82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7552" tIns="37552" rIns="37552" bIns="0" rtlCol="0" anchor="ctr">
            <a:spAutoFit/>
          </a:bodyPr>
          <a:lstStyle/>
          <a:p>
            <a:pPr algn="just" defTabSz="330162">
              <a:lnSpc>
                <a:spcPct val="110000"/>
              </a:lnSpc>
            </a:pPr>
            <a:endParaRPr lang="ja-JP" altLang="en-US" sz="209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220777" y="548246"/>
            <a:ext cx="3562834" cy="82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7552" tIns="37552" rIns="37552" bIns="0" rtlCol="0" anchor="ctr">
            <a:spAutoFit/>
          </a:bodyPr>
          <a:lstStyle/>
          <a:p>
            <a:pPr algn="just" defTabSz="330162">
              <a:lnSpc>
                <a:spcPct val="110000"/>
              </a:lnSpc>
            </a:pPr>
            <a:endParaRPr lang="ja-JP" altLang="en-US" sz="209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220777" y="495608"/>
            <a:ext cx="6759346" cy="82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7552" tIns="37552" rIns="37552" bIns="0" rtlCol="0" anchor="ctr">
            <a:spAutoFit/>
          </a:bodyPr>
          <a:lstStyle/>
          <a:p>
            <a:pPr algn="just" defTabSz="330162">
              <a:lnSpc>
                <a:spcPct val="110000"/>
              </a:lnSpc>
            </a:pPr>
            <a:endParaRPr lang="ja-JP" altLang="en-US" sz="209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364952" y="787630"/>
            <a:ext cx="6475857" cy="2421193"/>
          </a:xfrm>
          <a:prstGeom prst="roundRect">
            <a:avLst/>
          </a:prstGeom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endParaRPr lang="en-US" altLang="ja-JP" sz="12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●</a:t>
            </a:r>
            <a:r>
              <a:rPr lang="ja-JP" altLang="en-US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業務上</a:t>
            </a:r>
            <a:r>
              <a:rPr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義務付けられ（業務命令）、</a:t>
            </a:r>
            <a:r>
              <a:rPr lang="ja-JP" altLang="en-US" sz="12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労働時間に実施される訓練</a:t>
            </a:r>
            <a:r>
              <a:rPr lang="ja-JP" altLang="en-US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であること</a:t>
            </a:r>
            <a:endParaRPr lang="en-US" altLang="ja-JP" sz="12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●各支給対象労働者の受講時間数を合計した時間数</a:t>
            </a:r>
            <a:r>
              <a:rPr lang="en-US" altLang="ja-JP" sz="12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※</a:t>
            </a:r>
            <a:r>
              <a:rPr lang="ja-JP" altLang="en-US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が、支給申請時に</a:t>
            </a:r>
            <a:r>
              <a:rPr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おいて</a:t>
            </a:r>
            <a:r>
              <a:rPr lang="en-US" altLang="ja-JP" sz="1200" b="1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</a:t>
            </a:r>
            <a:r>
              <a:rPr lang="ja-JP" altLang="en-US" sz="1200" b="1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時間以上</a:t>
            </a:r>
            <a:endParaRPr lang="en-US" altLang="ja-JP" sz="1200" b="1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200" b="1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で</a:t>
            </a:r>
            <a:r>
              <a:rPr lang="ja-JP" altLang="en-US" sz="12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あること</a:t>
            </a:r>
            <a:endParaRPr lang="en-US" altLang="ja-JP" sz="1200" b="1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105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※ </a:t>
            </a:r>
            <a:r>
              <a:rPr lang="en-US" altLang="ja-JP" sz="105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lang="ja-JP" altLang="en-US" sz="105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合計</a:t>
            </a:r>
            <a:r>
              <a:rPr lang="ja-JP" altLang="en-US" sz="105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に含めることができる時間数は、計画時に提出する「定額制訓練に関する対象者</a:t>
            </a:r>
            <a:r>
              <a:rPr lang="ja-JP" altLang="en-US" sz="105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一覧</a:t>
            </a:r>
            <a:endParaRPr lang="en-US" altLang="ja-JP" sz="105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5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（様式　第４－２号</a:t>
            </a:r>
            <a:r>
              <a:rPr lang="ja-JP" altLang="en-US" sz="105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）」に記載されている者であって、その修了した訓練の時間数の合計が</a:t>
            </a:r>
            <a:r>
              <a:rPr lang="ja-JP" altLang="en-US" sz="105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１時間</a:t>
            </a:r>
            <a:endParaRPr lang="en-US" altLang="ja-JP" sz="105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5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以上の者が実施した訓練に限ります。</a:t>
            </a:r>
            <a:endParaRPr lang="en-US" altLang="ja-JP" sz="105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5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なお</a:t>
            </a:r>
            <a:r>
              <a:rPr lang="ja-JP" altLang="en-US" sz="105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、合計時間に含めることができる訓練は、</a:t>
            </a:r>
            <a:r>
              <a:rPr lang="ja-JP" altLang="en-US" sz="1050" b="1" u="sng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「職務に関連した専門的な知識及び技能の習得</a:t>
            </a:r>
            <a:r>
              <a:rPr lang="ja-JP" altLang="en-US" sz="1050" b="1" u="sng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</a:t>
            </a:r>
            <a:endParaRPr lang="en-US" altLang="ja-JP" sz="1050" b="1" u="sng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50" b="1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lang="ja-JP" altLang="en-US" sz="1050" b="1" u="sng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させる</a:t>
            </a:r>
            <a:r>
              <a:rPr lang="ja-JP" altLang="en-US" sz="1050" b="1" u="sng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ための訓練」</a:t>
            </a:r>
            <a:r>
              <a:rPr lang="ja-JP" altLang="en-US" sz="105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（職務関連訓練）に限ります。</a:t>
            </a:r>
            <a:endParaRPr lang="en-US" altLang="ja-JP" sz="105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105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※</a:t>
            </a:r>
            <a:r>
              <a:rPr lang="ja-JP" altLang="en-US" sz="105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実際の動画の視聴等の時間ではなく、標準学習時間（訓練を習得するために通常必要な時間として</a:t>
            </a:r>
            <a:r>
              <a:rPr lang="ja-JP" altLang="en-US" sz="105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、</a:t>
            </a:r>
            <a:endParaRPr lang="en-US" altLang="ja-JP" sz="105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5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 あらかじめ</a:t>
            </a:r>
            <a:r>
              <a:rPr lang="ja-JP" altLang="en-US" sz="105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受講案内等によって定められている時間）により時間数をカウントします。</a:t>
            </a:r>
            <a:endParaRPr lang="en-US" altLang="ja-JP" sz="105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77412" y="608154"/>
            <a:ext cx="2264676" cy="4814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定額制訓練の要件</a:t>
            </a:r>
            <a:endParaRPr kumimoji="1" lang="ja-JP" altLang="en-US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0" name="角丸四角形吹き出し 29"/>
          <p:cNvSpPr/>
          <p:nvPr/>
        </p:nvSpPr>
        <p:spPr>
          <a:xfrm>
            <a:off x="957614" y="232831"/>
            <a:ext cx="4088367" cy="370080"/>
          </a:xfrm>
          <a:prstGeom prst="wedgeRoundRectCallout">
            <a:avLst>
              <a:gd name="adj1" fmla="val -61238"/>
              <a:gd name="adj2" fmla="val 30227"/>
              <a:gd name="adj3" fmla="val 16667"/>
            </a:avLst>
          </a:prstGeom>
          <a:solidFill>
            <a:srgbClr val="8FB24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対象となる訓練に要件はあるの？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203675" y="164066"/>
            <a:ext cx="312220" cy="962289"/>
          </a:xfrm>
          <a:prstGeom prst="rect">
            <a:avLst/>
          </a:prstGeom>
        </p:spPr>
      </p:pic>
      <p:sp>
        <p:nvSpPr>
          <p:cNvPr id="33" name="角丸四角形吹き出し 32"/>
          <p:cNvSpPr/>
          <p:nvPr/>
        </p:nvSpPr>
        <p:spPr>
          <a:xfrm>
            <a:off x="1033198" y="3321409"/>
            <a:ext cx="4785244" cy="370080"/>
          </a:xfrm>
          <a:prstGeom prst="wedgeRoundRectCallout">
            <a:avLst>
              <a:gd name="adj1" fmla="val 61097"/>
              <a:gd name="adj2" fmla="val 39497"/>
              <a:gd name="adj3" fmla="val 16667"/>
            </a:avLst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既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に利用が始まっている訓練も対象になるの？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364951" y="3769407"/>
            <a:ext cx="6475858" cy="2212521"/>
          </a:xfrm>
          <a:prstGeom prst="roundRect">
            <a:avLst/>
          </a:prstGeom>
          <a:ln w="12700">
            <a:solidFill>
              <a:srgbClr val="A5C26A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契約</a:t>
            </a:r>
            <a:r>
              <a:rPr lang="ja-JP" altLang="en-US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期間の初日が令和４年４月１日以後の定額制</a:t>
            </a:r>
            <a:r>
              <a:rPr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サービスが助成</a:t>
            </a:r>
            <a:r>
              <a:rPr lang="ja-JP" altLang="en-US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対象となります</a:t>
            </a:r>
            <a:r>
              <a:rPr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。</a:t>
            </a:r>
            <a:endParaRPr lang="en-US" altLang="ja-JP" sz="12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助成</a:t>
            </a:r>
            <a:r>
              <a:rPr lang="ja-JP" altLang="en-US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される期間は、計画届を提出した日から起算して</a:t>
            </a:r>
            <a:r>
              <a:rPr lang="en-US" altLang="ja-JP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</a:t>
            </a:r>
            <a:r>
              <a:rPr lang="ja-JP" altLang="en-US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ヶ月後を契約期間の初日とみなし助成しますので、契約期間の初日とみなした日から最終日の期間となります。</a:t>
            </a:r>
          </a:p>
          <a:p>
            <a:pPr>
              <a:lnSpc>
                <a:spcPct val="120000"/>
              </a:lnSpc>
            </a:pPr>
            <a:r>
              <a:rPr lang="ja-JP" altLang="en-US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例）契約期間の初日とみなした日から最終日までの期間が</a:t>
            </a:r>
            <a:r>
              <a:rPr lang="en-US" altLang="ja-JP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90</a:t>
            </a:r>
            <a:r>
              <a:rPr lang="ja-JP" altLang="en-US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日の場合は</a:t>
            </a:r>
            <a:r>
              <a:rPr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、</a:t>
            </a:r>
            <a:endParaRPr lang="en-US" altLang="ja-JP" sz="12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全体の契約額のうち</a:t>
            </a:r>
            <a:r>
              <a:rPr lang="en-US" altLang="ja-JP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90</a:t>
            </a:r>
            <a:r>
              <a:rPr lang="ja-JP" altLang="en-US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日分に対して助成します</a:t>
            </a:r>
            <a:r>
              <a:rPr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。</a:t>
            </a:r>
            <a:endParaRPr lang="en-US" altLang="ja-JP" sz="12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lnSpc>
                <a:spcPct val="120000"/>
              </a:lnSpc>
            </a:pP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753392" y="4977320"/>
            <a:ext cx="4613588" cy="1004608"/>
            <a:chOff x="-6444595" y="2906024"/>
            <a:chExt cx="6339684" cy="1253121"/>
          </a:xfrm>
        </p:grpSpPr>
        <p:cxnSp>
          <p:nvCxnSpPr>
            <p:cNvPr id="17" name="直線コネクタ 16"/>
            <p:cNvCxnSpPr/>
            <p:nvPr/>
          </p:nvCxnSpPr>
          <p:spPr>
            <a:xfrm flipV="1">
              <a:off x="-5997047" y="3403060"/>
              <a:ext cx="5033558" cy="2339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>
              <a:off x="-5770415" y="3212079"/>
              <a:ext cx="0" cy="38196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-4126169" y="3212080"/>
              <a:ext cx="0" cy="38196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>
              <a:off x="-2835696" y="3212079"/>
              <a:ext cx="0" cy="38196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テキスト ボックス 20"/>
            <p:cNvSpPr txBox="1"/>
            <p:nvPr/>
          </p:nvSpPr>
          <p:spPr>
            <a:xfrm>
              <a:off x="-6444595" y="3701972"/>
              <a:ext cx="1376703" cy="3167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契約期間初日</a:t>
              </a:r>
              <a:endPara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-4726408" y="3703541"/>
              <a:ext cx="1376703" cy="3167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計画届提出日</a:t>
              </a:r>
              <a:endPara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-3298068" y="3621668"/>
              <a:ext cx="1675296" cy="537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みなし</a:t>
              </a:r>
              <a:endParaRPr kumimoji="1"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05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契約期間助日</a:t>
              </a:r>
              <a:endPara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4" name="直線矢印コネクタ 23"/>
            <p:cNvCxnSpPr/>
            <p:nvPr/>
          </p:nvCxnSpPr>
          <p:spPr>
            <a:xfrm>
              <a:off x="-4038056" y="3280225"/>
              <a:ext cx="113035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テキスト ボックス 24"/>
            <p:cNvSpPr txBox="1"/>
            <p:nvPr/>
          </p:nvSpPr>
          <p:spPr>
            <a:xfrm>
              <a:off x="-4041820" y="2928297"/>
              <a:ext cx="1376703" cy="326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１か月後</a:t>
              </a:r>
              <a:endPara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6" name="直線コネクタ 25"/>
            <p:cNvCxnSpPr/>
            <p:nvPr/>
          </p:nvCxnSpPr>
          <p:spPr>
            <a:xfrm>
              <a:off x="-1048866" y="3182240"/>
              <a:ext cx="0" cy="38196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テキスト ボックス 26"/>
            <p:cNvSpPr txBox="1"/>
            <p:nvPr/>
          </p:nvSpPr>
          <p:spPr>
            <a:xfrm>
              <a:off x="-1481614" y="3594041"/>
              <a:ext cx="1376703" cy="537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契約期間の</a:t>
              </a:r>
              <a:endParaRPr kumimoji="1"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05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最終日</a:t>
              </a:r>
              <a:endPara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8" name="左右矢印 27"/>
            <p:cNvSpPr/>
            <p:nvPr/>
          </p:nvSpPr>
          <p:spPr>
            <a:xfrm>
              <a:off x="-2633194" y="3231278"/>
              <a:ext cx="1480700" cy="97987"/>
            </a:xfrm>
            <a:prstGeom prst="left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-2486508" y="2906024"/>
              <a:ext cx="1376703" cy="326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助成対象</a:t>
              </a:r>
              <a:endPara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326" y="6046560"/>
            <a:ext cx="926688" cy="809138"/>
          </a:xfrm>
          <a:prstGeom prst="rect">
            <a:avLst/>
          </a:prstGeom>
        </p:spPr>
      </p:pic>
      <p:sp>
        <p:nvSpPr>
          <p:cNvPr id="36" name="角丸四角形吹き出し 35"/>
          <p:cNvSpPr/>
          <p:nvPr/>
        </p:nvSpPr>
        <p:spPr>
          <a:xfrm>
            <a:off x="1630025" y="6273893"/>
            <a:ext cx="3709304" cy="370080"/>
          </a:xfrm>
          <a:prstGeom prst="wedgeRoundRectCallout">
            <a:avLst>
              <a:gd name="adj1" fmla="val -61648"/>
              <a:gd name="adj2" fmla="val -18441"/>
              <a:gd name="adj3" fmla="val 16667"/>
            </a:avLst>
          </a:prstGeom>
          <a:solidFill>
            <a:srgbClr val="8FB24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どのくらい助成してもらえるの？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楕円 9"/>
          <p:cNvSpPr/>
          <p:nvPr/>
        </p:nvSpPr>
        <p:spPr>
          <a:xfrm>
            <a:off x="5461840" y="4791055"/>
            <a:ext cx="1590844" cy="1572878"/>
          </a:xfrm>
          <a:prstGeom prst="ellipse">
            <a:avLst/>
          </a:prstGeom>
          <a:solidFill>
            <a:srgbClr val="8FB24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早めに計画届を提出しよう！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364952" y="6884427"/>
            <a:ext cx="6475857" cy="2791936"/>
          </a:xfrm>
          <a:prstGeom prst="roundRect">
            <a:avLst/>
          </a:prstGeom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令和</a:t>
            </a:r>
            <a:r>
              <a:rPr lang="en-US" altLang="ja-JP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</a:t>
            </a:r>
            <a:r>
              <a:rPr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年</a:t>
            </a:r>
            <a:r>
              <a:rPr lang="en-US" altLang="ja-JP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12</a:t>
            </a:r>
            <a:r>
              <a:rPr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月２日から、経費助成率及び助成限度額が以下のとおり引き上がりました。</a:t>
            </a:r>
            <a:endParaRPr lang="en-US" altLang="ja-JP" sz="12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lnSpc>
                <a:spcPct val="120000"/>
              </a:lnSpc>
            </a:pP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39" name="表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458665"/>
              </p:ext>
            </p:extLst>
          </p:nvPr>
        </p:nvGraphicFramePr>
        <p:xfrm>
          <a:off x="679982" y="7730272"/>
          <a:ext cx="2124773" cy="746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60768">
                  <a:extLst>
                    <a:ext uri="{9D8B030D-6E8A-4147-A177-3AD203B41FA5}">
                      <a16:colId xmlns:a16="http://schemas.microsoft.com/office/drawing/2014/main" val="3913507027"/>
                    </a:ext>
                  </a:extLst>
                </a:gridCol>
                <a:gridCol w="1064005">
                  <a:extLst>
                    <a:ext uri="{9D8B030D-6E8A-4147-A177-3AD203B41FA5}">
                      <a16:colId xmlns:a16="http://schemas.microsoft.com/office/drawing/2014/main" val="2810132127"/>
                    </a:ext>
                  </a:extLst>
                </a:gridCol>
              </a:tblGrid>
              <a:tr h="1322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中小企業</a:t>
                      </a:r>
                      <a:endParaRPr kumimoji="1" lang="ja-JP" altLang="en-US" sz="11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大企業</a:t>
                      </a:r>
                      <a:endParaRPr kumimoji="1" lang="ja-JP" altLang="en-US" sz="11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4657861"/>
                  </a:ext>
                </a:extLst>
              </a:tr>
              <a:tr h="2331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45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3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sz="13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3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sz="13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1809408"/>
                  </a:ext>
                </a:extLst>
              </a:tr>
            </a:tbl>
          </a:graphicData>
        </a:graphic>
      </p:graphicFrame>
      <p:sp>
        <p:nvSpPr>
          <p:cNvPr id="41" name="正方形/長方形 40"/>
          <p:cNvSpPr/>
          <p:nvPr/>
        </p:nvSpPr>
        <p:spPr>
          <a:xfrm>
            <a:off x="3976015" y="7483281"/>
            <a:ext cx="1148531" cy="27699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＜変更後＞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578563" y="7525315"/>
            <a:ext cx="1148531" cy="27699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＜現行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＞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43" name="表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030077"/>
              </p:ext>
            </p:extLst>
          </p:nvPr>
        </p:nvGraphicFramePr>
        <p:xfrm>
          <a:off x="4046885" y="7702231"/>
          <a:ext cx="2124773" cy="777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60768">
                  <a:extLst>
                    <a:ext uri="{9D8B030D-6E8A-4147-A177-3AD203B41FA5}">
                      <a16:colId xmlns:a16="http://schemas.microsoft.com/office/drawing/2014/main" val="3913507027"/>
                    </a:ext>
                  </a:extLst>
                </a:gridCol>
                <a:gridCol w="1064005">
                  <a:extLst>
                    <a:ext uri="{9D8B030D-6E8A-4147-A177-3AD203B41FA5}">
                      <a16:colId xmlns:a16="http://schemas.microsoft.com/office/drawing/2014/main" val="2810132127"/>
                    </a:ext>
                  </a:extLst>
                </a:gridCol>
              </a:tblGrid>
              <a:tr h="1460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中小企業</a:t>
                      </a:r>
                      <a:endParaRPr kumimoji="1" lang="ja-JP" altLang="en-US" sz="11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大企業</a:t>
                      </a:r>
                      <a:endParaRPr kumimoji="1" lang="ja-JP" altLang="en-US" sz="11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4657861"/>
                  </a:ext>
                </a:extLst>
              </a:tr>
              <a:tr h="20946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FF505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60</a:t>
                      </a:r>
                      <a:r>
                        <a:rPr kumimoji="1" lang="ja-JP" altLang="en-US" sz="1600" b="1" dirty="0" smtClean="0">
                          <a:solidFill>
                            <a:srgbClr val="FF505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600" b="1" dirty="0" smtClean="0">
                        <a:solidFill>
                          <a:srgbClr val="FF505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FF505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45</a:t>
                      </a:r>
                      <a:r>
                        <a:rPr kumimoji="1" lang="ja-JP" altLang="en-US" sz="1600" b="1" dirty="0" smtClean="0">
                          <a:solidFill>
                            <a:srgbClr val="FF505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600" b="1" dirty="0" smtClean="0">
                        <a:solidFill>
                          <a:srgbClr val="FF505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1809408"/>
                  </a:ext>
                </a:extLst>
              </a:tr>
            </a:tbl>
          </a:graphicData>
        </a:graphic>
      </p:graphicFrame>
      <p:sp>
        <p:nvSpPr>
          <p:cNvPr id="44" name="角丸四角形吹き出し 43"/>
          <p:cNvSpPr/>
          <p:nvPr/>
        </p:nvSpPr>
        <p:spPr>
          <a:xfrm>
            <a:off x="5045981" y="7294343"/>
            <a:ext cx="1516258" cy="280150"/>
          </a:xfrm>
          <a:prstGeom prst="wedgeRoundRectCallout">
            <a:avLst>
              <a:gd name="adj1" fmla="val -45510"/>
              <a:gd name="adj2" fmla="val 92592"/>
              <a:gd name="adj3" fmla="val 16667"/>
            </a:avLst>
          </a:prstGeom>
          <a:solidFill>
            <a:srgbClr val="8FB24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15%UP</a:t>
            </a:r>
            <a:r>
              <a:rPr kumimoji="1" lang="ja-JP" altLang="en-US" sz="1600" b="1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！</a:t>
            </a:r>
            <a:endParaRPr kumimoji="1" lang="ja-JP" altLang="en-US" sz="1600" b="1" dirty="0"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454346" y="7228855"/>
            <a:ext cx="1512168" cy="296460"/>
          </a:xfrm>
          <a:prstGeom prst="roundRect">
            <a:avLst/>
          </a:prstGeom>
          <a:solidFill>
            <a:srgbClr val="678034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経費助成率</a:t>
            </a:r>
          </a:p>
        </p:txBody>
      </p:sp>
      <p:sp>
        <p:nvSpPr>
          <p:cNvPr id="46" name="角丸四角形 45"/>
          <p:cNvSpPr/>
          <p:nvPr/>
        </p:nvSpPr>
        <p:spPr>
          <a:xfrm>
            <a:off x="478129" y="8557381"/>
            <a:ext cx="1512168" cy="263862"/>
          </a:xfrm>
          <a:prstGeom prst="roundRect">
            <a:avLst/>
          </a:prstGeom>
          <a:solidFill>
            <a:srgbClr val="678034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助成限度額</a:t>
            </a:r>
            <a:endParaRPr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10208" y="8600926"/>
            <a:ext cx="63134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事業所が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年度に受給できる助成金の限度額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8" name="右矢印 47"/>
          <p:cNvSpPr/>
          <p:nvPr/>
        </p:nvSpPr>
        <p:spPr>
          <a:xfrm rot="10800000" flipH="1">
            <a:off x="4152230" y="9026839"/>
            <a:ext cx="296094" cy="511112"/>
          </a:xfrm>
          <a:prstGeom prst="rightArrow">
            <a:avLst/>
          </a:prstGeom>
          <a:solidFill>
            <a:srgbClr val="678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aphicFrame>
        <p:nvGraphicFramePr>
          <p:cNvPr id="49" name="表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464561"/>
              </p:ext>
            </p:extLst>
          </p:nvPr>
        </p:nvGraphicFramePr>
        <p:xfrm>
          <a:off x="4632306" y="9056053"/>
          <a:ext cx="1359307" cy="487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59307">
                  <a:extLst>
                    <a:ext uri="{9D8B030D-6E8A-4147-A177-3AD203B41FA5}">
                      <a16:colId xmlns:a16="http://schemas.microsoft.com/office/drawing/2014/main" val="2810132127"/>
                    </a:ext>
                  </a:extLst>
                </a:gridCol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rgbClr val="FF505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2,500</a:t>
                      </a:r>
                      <a:r>
                        <a:rPr kumimoji="1" lang="ja-JP" altLang="en-US" sz="1600" dirty="0" smtClean="0">
                          <a:solidFill>
                            <a:srgbClr val="FF505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  <a:endParaRPr kumimoji="1" lang="ja-JP" altLang="en-US" sz="1600" b="1" dirty="0">
                        <a:solidFill>
                          <a:srgbClr val="FF505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657861"/>
                  </a:ext>
                </a:extLst>
              </a:tr>
            </a:tbl>
          </a:graphicData>
        </a:graphic>
      </p:graphicFrame>
      <p:sp>
        <p:nvSpPr>
          <p:cNvPr id="50" name="角丸四角形吹き出し 49"/>
          <p:cNvSpPr/>
          <p:nvPr/>
        </p:nvSpPr>
        <p:spPr>
          <a:xfrm>
            <a:off x="5311959" y="8650651"/>
            <a:ext cx="1765523" cy="323882"/>
          </a:xfrm>
          <a:prstGeom prst="wedgeRoundRectCallout">
            <a:avLst>
              <a:gd name="adj1" fmla="val -42466"/>
              <a:gd name="adj2" fmla="val 91936"/>
              <a:gd name="adj3" fmla="val 16667"/>
            </a:avLst>
          </a:prstGeom>
          <a:solidFill>
            <a:srgbClr val="8FB24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1,000</a:t>
            </a:r>
            <a:r>
              <a:rPr kumimoji="1" lang="ja-JP" altLang="en-US" sz="1600" b="1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万円</a:t>
            </a:r>
            <a:r>
              <a:rPr kumimoji="1" lang="en-US" altLang="ja-JP" sz="1600" b="1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UP</a:t>
            </a:r>
            <a:r>
              <a:rPr kumimoji="1" lang="ja-JP" altLang="en-US" sz="1600" b="1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！</a:t>
            </a:r>
            <a:endParaRPr kumimoji="1" lang="ja-JP" altLang="en-US" sz="1600" b="1" dirty="0"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51" name="表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025779"/>
              </p:ext>
            </p:extLst>
          </p:nvPr>
        </p:nvGraphicFramePr>
        <p:xfrm>
          <a:off x="679982" y="9061914"/>
          <a:ext cx="3235575" cy="487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66202">
                  <a:extLst>
                    <a:ext uri="{9D8B030D-6E8A-4147-A177-3AD203B41FA5}">
                      <a16:colId xmlns:a16="http://schemas.microsoft.com/office/drawing/2014/main" val="3913507027"/>
                    </a:ext>
                  </a:extLst>
                </a:gridCol>
                <a:gridCol w="1369373">
                  <a:extLst>
                    <a:ext uri="{9D8B030D-6E8A-4147-A177-3AD203B41FA5}">
                      <a16:colId xmlns:a16="http://schemas.microsoft.com/office/drawing/2014/main" val="2810132127"/>
                    </a:ext>
                  </a:extLst>
                </a:gridCol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人への投資促進コース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成長分野等人材訓練除く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1,500</a:t>
                      </a: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  <a:endParaRPr kumimoji="1" lang="ja-JP" altLang="en-US" sz="13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657861"/>
                  </a:ext>
                </a:extLst>
              </a:tr>
            </a:tbl>
          </a:graphicData>
        </a:graphic>
      </p:graphicFrame>
      <p:sp>
        <p:nvSpPr>
          <p:cNvPr id="52" name="正方形/長方形 51"/>
          <p:cNvSpPr/>
          <p:nvPr/>
        </p:nvSpPr>
        <p:spPr>
          <a:xfrm>
            <a:off x="4395633" y="8834381"/>
            <a:ext cx="1148531" cy="27699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＜変更後＞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617620" y="8834380"/>
            <a:ext cx="1148531" cy="27699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＜現行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＞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55965" y="9832673"/>
            <a:ext cx="7193673" cy="48768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ぜひ定額制訓練を、社内の人材育成にお役立てください！</a:t>
            </a:r>
            <a:endParaRPr kumimoji="1" lang="ja-JP" altLang="en-US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右矢印 53"/>
          <p:cNvSpPr/>
          <p:nvPr/>
        </p:nvSpPr>
        <p:spPr>
          <a:xfrm rot="10800000" flipH="1">
            <a:off x="3277773" y="7834477"/>
            <a:ext cx="296094" cy="511112"/>
          </a:xfrm>
          <a:prstGeom prst="rightArrow">
            <a:avLst/>
          </a:prstGeom>
          <a:solidFill>
            <a:srgbClr val="678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58994" y="3234034"/>
            <a:ext cx="818488" cy="931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86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/>
      <a:lstStyle>
        <a:defPPr algn="ctr" fontAlgn="auto">
          <a:spcBef>
            <a:spcPts val="0"/>
          </a:spcBef>
          <a:spcAft>
            <a:spcPts val="0"/>
          </a:spcAft>
          <a:defRPr dirty="0"/>
        </a:defPPr>
      </a:lstStyle>
      <a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13435</TotalTime>
  <Words>673</Words>
  <Application>Microsoft Office PowerPoint</Application>
  <PresentationFormat>ユーザー設定</PresentationFormat>
  <Paragraphs>87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メイリオ</vt:lpstr>
      <vt:lpstr>游ゴシック Medium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revision>1194</cp:revision>
  <cp:lastPrinted>2022-12-26T04:11:55Z</cp:lastPrinted>
  <dcterms:created xsi:type="dcterms:W3CDTF">2014-01-21T06:49:11Z</dcterms:created>
  <dcterms:modified xsi:type="dcterms:W3CDTF">2023-01-06T08:20:02Z</dcterms:modified>
</cp:coreProperties>
</file>