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7" r:id="rId2"/>
  </p:sldIdLst>
  <p:sldSz cx="9144000" cy="6858000" type="screen4x3"/>
  <p:notesSz cx="6805613"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6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1"/>
            <a:ext cx="2949099" cy="496967"/>
          </a:xfrm>
          <a:prstGeom prst="rect">
            <a:avLst/>
          </a:prstGeom>
        </p:spPr>
        <p:txBody>
          <a:bodyPr vert="horz" lIns="91421" tIns="45711" rIns="91421" bIns="45711"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4940" y="1"/>
            <a:ext cx="2949099" cy="496967"/>
          </a:xfrm>
          <a:prstGeom prst="rect">
            <a:avLst/>
          </a:prstGeom>
        </p:spPr>
        <p:txBody>
          <a:bodyPr vert="horz" lIns="91421" tIns="45711" rIns="91421" bIns="45711" rtlCol="0"/>
          <a:lstStyle>
            <a:lvl1pPr algn="r">
              <a:defRPr sz="1200"/>
            </a:lvl1pPr>
          </a:lstStyle>
          <a:p>
            <a:fld id="{6213A2D8-AA99-45D8-9446-7826A83FD236}" type="datetimeFigureOut">
              <a:rPr kumimoji="1" lang="ja-JP" altLang="en-US" smtClean="0"/>
              <a:t>2023/3/6</a:t>
            </a:fld>
            <a:endParaRPr kumimoji="1" lang="ja-JP" altLang="en-US"/>
          </a:p>
        </p:txBody>
      </p:sp>
      <p:sp>
        <p:nvSpPr>
          <p:cNvPr id="4" name="スライド イメージ プレースホルダー 3"/>
          <p:cNvSpPr>
            <a:spLocks noGrp="1" noRot="1" noChangeAspect="1"/>
          </p:cNvSpPr>
          <p:nvPr>
            <p:ph type="sldImg" idx="2"/>
          </p:nvPr>
        </p:nvSpPr>
        <p:spPr>
          <a:xfrm>
            <a:off x="919163" y="746125"/>
            <a:ext cx="4967287" cy="3725863"/>
          </a:xfrm>
          <a:prstGeom prst="rect">
            <a:avLst/>
          </a:prstGeom>
          <a:noFill/>
          <a:ln w="12700">
            <a:solidFill>
              <a:prstClr val="black"/>
            </a:solidFill>
          </a:ln>
        </p:spPr>
        <p:txBody>
          <a:bodyPr vert="horz" lIns="91421" tIns="45711" rIns="91421" bIns="45711" rtlCol="0" anchor="ctr"/>
          <a:lstStyle/>
          <a:p>
            <a:endParaRPr lang="ja-JP" altLang="en-US"/>
          </a:p>
        </p:txBody>
      </p:sp>
      <p:sp>
        <p:nvSpPr>
          <p:cNvPr id="5" name="ノート プレースホルダー 4"/>
          <p:cNvSpPr>
            <a:spLocks noGrp="1"/>
          </p:cNvSpPr>
          <p:nvPr>
            <p:ph type="body" sz="quarter" idx="3"/>
          </p:nvPr>
        </p:nvSpPr>
        <p:spPr>
          <a:xfrm>
            <a:off x="680562" y="4721186"/>
            <a:ext cx="5444490" cy="4472702"/>
          </a:xfrm>
          <a:prstGeom prst="rect">
            <a:avLst/>
          </a:prstGeom>
        </p:spPr>
        <p:txBody>
          <a:bodyPr vert="horz" lIns="91421" tIns="45711" rIns="91421" bIns="45711"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1" y="9440646"/>
            <a:ext cx="2949099" cy="496967"/>
          </a:xfrm>
          <a:prstGeom prst="rect">
            <a:avLst/>
          </a:prstGeom>
        </p:spPr>
        <p:txBody>
          <a:bodyPr vert="horz" lIns="91421" tIns="45711" rIns="91421" bIns="45711"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4940" y="9440646"/>
            <a:ext cx="2949099" cy="496967"/>
          </a:xfrm>
          <a:prstGeom prst="rect">
            <a:avLst/>
          </a:prstGeom>
        </p:spPr>
        <p:txBody>
          <a:bodyPr vert="horz" lIns="91421" tIns="45711" rIns="91421" bIns="45711" rtlCol="0" anchor="b"/>
          <a:lstStyle>
            <a:lvl1pPr algn="r">
              <a:defRPr sz="1200"/>
            </a:lvl1pPr>
          </a:lstStyle>
          <a:p>
            <a:fld id="{56FB6D14-3C35-497C-9F6D-D1E998A1C6A8}" type="slidenum">
              <a:rPr kumimoji="1" lang="ja-JP" altLang="en-US" smtClean="0"/>
              <a:t>‹#›</a:t>
            </a:fld>
            <a:endParaRPr kumimoji="1" lang="ja-JP" altLang="en-US"/>
          </a:p>
        </p:txBody>
      </p:sp>
    </p:spTree>
    <p:extLst>
      <p:ext uri="{BB962C8B-B14F-4D97-AF65-F5344CB8AC3E}">
        <p14:creationId xmlns:p14="http://schemas.microsoft.com/office/powerpoint/2010/main" val="356552025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919163" y="746125"/>
            <a:ext cx="4967287" cy="3725863"/>
          </a:xfr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C5639A0B-FB8C-4932-9FDE-6044FADF12A8}" type="slidenum">
              <a:rPr lang="ja-JP" altLang="en-US" smtClean="0">
                <a:solidFill>
                  <a:prstClr val="black"/>
                </a:solidFill>
              </a:rPr>
              <a:pPr/>
              <a:t>1</a:t>
            </a:fld>
            <a:endParaRPr lang="ja-JP" altLang="en-US">
              <a:solidFill>
                <a:prstClr val="black"/>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8966497F-B263-4EAD-955D-13E26F6D8B50}" type="datetimeFigureOut">
              <a:rPr kumimoji="1" lang="ja-JP" altLang="en-US" smtClean="0"/>
              <a:t>2023/3/6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71A0BD3-3C00-481F-80B9-7466F1899963}" type="slidenum">
              <a:rPr kumimoji="1" lang="ja-JP" altLang="en-US" smtClean="0"/>
              <a:t>‹#›</a:t>
            </a:fld>
            <a:endParaRPr kumimoji="1" lang="ja-JP" altLang="en-US"/>
          </a:p>
        </p:txBody>
      </p:sp>
    </p:spTree>
    <p:extLst>
      <p:ext uri="{BB962C8B-B14F-4D97-AF65-F5344CB8AC3E}">
        <p14:creationId xmlns:p14="http://schemas.microsoft.com/office/powerpoint/2010/main" val="29479126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8966497F-B263-4EAD-955D-13E26F6D8B50}" type="datetimeFigureOut">
              <a:rPr kumimoji="1" lang="ja-JP" altLang="en-US" smtClean="0"/>
              <a:t>2023/3/6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71A0BD3-3C00-481F-80B9-7466F1899963}" type="slidenum">
              <a:rPr kumimoji="1" lang="ja-JP" altLang="en-US" smtClean="0"/>
              <a:t>‹#›</a:t>
            </a:fld>
            <a:endParaRPr kumimoji="1" lang="ja-JP" altLang="en-US"/>
          </a:p>
        </p:txBody>
      </p:sp>
    </p:spTree>
    <p:extLst>
      <p:ext uri="{BB962C8B-B14F-4D97-AF65-F5344CB8AC3E}">
        <p14:creationId xmlns:p14="http://schemas.microsoft.com/office/powerpoint/2010/main" val="10282251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8966497F-B263-4EAD-955D-13E26F6D8B50}" type="datetimeFigureOut">
              <a:rPr kumimoji="1" lang="ja-JP" altLang="en-US" smtClean="0"/>
              <a:t>2023/3/6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71A0BD3-3C00-481F-80B9-7466F1899963}" type="slidenum">
              <a:rPr kumimoji="1" lang="ja-JP" altLang="en-US" smtClean="0"/>
              <a:t>‹#›</a:t>
            </a:fld>
            <a:endParaRPr kumimoji="1" lang="ja-JP" altLang="en-US"/>
          </a:p>
        </p:txBody>
      </p:sp>
    </p:spTree>
    <p:extLst>
      <p:ext uri="{BB962C8B-B14F-4D97-AF65-F5344CB8AC3E}">
        <p14:creationId xmlns:p14="http://schemas.microsoft.com/office/powerpoint/2010/main" val="12743359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8966497F-B263-4EAD-955D-13E26F6D8B50}" type="datetimeFigureOut">
              <a:rPr kumimoji="1" lang="ja-JP" altLang="en-US" smtClean="0"/>
              <a:t>2023/3/6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71A0BD3-3C00-481F-80B9-7466F1899963}" type="slidenum">
              <a:rPr kumimoji="1" lang="ja-JP" altLang="en-US" smtClean="0"/>
              <a:t>‹#›</a:t>
            </a:fld>
            <a:endParaRPr kumimoji="1" lang="ja-JP" altLang="en-US"/>
          </a:p>
        </p:txBody>
      </p:sp>
    </p:spTree>
    <p:extLst>
      <p:ext uri="{BB962C8B-B14F-4D97-AF65-F5344CB8AC3E}">
        <p14:creationId xmlns:p14="http://schemas.microsoft.com/office/powerpoint/2010/main" val="37908039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8966497F-B263-4EAD-955D-13E26F6D8B50}" type="datetimeFigureOut">
              <a:rPr kumimoji="1" lang="ja-JP" altLang="en-US" smtClean="0"/>
              <a:t>2023/3/6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71A0BD3-3C00-481F-80B9-7466F1899963}" type="slidenum">
              <a:rPr kumimoji="1" lang="ja-JP" altLang="en-US" smtClean="0"/>
              <a:t>‹#›</a:t>
            </a:fld>
            <a:endParaRPr kumimoji="1" lang="ja-JP" altLang="en-US"/>
          </a:p>
        </p:txBody>
      </p:sp>
    </p:spTree>
    <p:extLst>
      <p:ext uri="{BB962C8B-B14F-4D97-AF65-F5344CB8AC3E}">
        <p14:creationId xmlns:p14="http://schemas.microsoft.com/office/powerpoint/2010/main" val="15773797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8966497F-B263-4EAD-955D-13E26F6D8B50}" type="datetimeFigureOut">
              <a:rPr kumimoji="1" lang="ja-JP" altLang="en-US" smtClean="0"/>
              <a:t>2023/3/6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771A0BD3-3C00-481F-80B9-7466F1899963}" type="slidenum">
              <a:rPr kumimoji="1" lang="ja-JP" altLang="en-US" smtClean="0"/>
              <a:t>‹#›</a:t>
            </a:fld>
            <a:endParaRPr kumimoji="1" lang="ja-JP" altLang="en-US"/>
          </a:p>
        </p:txBody>
      </p:sp>
    </p:spTree>
    <p:extLst>
      <p:ext uri="{BB962C8B-B14F-4D97-AF65-F5344CB8AC3E}">
        <p14:creationId xmlns:p14="http://schemas.microsoft.com/office/powerpoint/2010/main" val="25170419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8966497F-B263-4EAD-955D-13E26F6D8B50}" type="datetimeFigureOut">
              <a:rPr kumimoji="1" lang="ja-JP" altLang="en-US" smtClean="0"/>
              <a:t>2023/3/6</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771A0BD3-3C00-481F-80B9-7466F1899963}" type="slidenum">
              <a:rPr kumimoji="1" lang="ja-JP" altLang="en-US" smtClean="0"/>
              <a:t>‹#›</a:t>
            </a:fld>
            <a:endParaRPr kumimoji="1" lang="ja-JP" altLang="en-US"/>
          </a:p>
        </p:txBody>
      </p:sp>
    </p:spTree>
    <p:extLst>
      <p:ext uri="{BB962C8B-B14F-4D97-AF65-F5344CB8AC3E}">
        <p14:creationId xmlns:p14="http://schemas.microsoft.com/office/powerpoint/2010/main" val="21625096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8966497F-B263-4EAD-955D-13E26F6D8B50}" type="datetimeFigureOut">
              <a:rPr kumimoji="1" lang="ja-JP" altLang="en-US" smtClean="0"/>
              <a:t>2023/3/6</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771A0BD3-3C00-481F-80B9-7466F1899963}" type="slidenum">
              <a:rPr kumimoji="1" lang="ja-JP" altLang="en-US" smtClean="0"/>
              <a:t>‹#›</a:t>
            </a:fld>
            <a:endParaRPr kumimoji="1" lang="ja-JP" altLang="en-US"/>
          </a:p>
        </p:txBody>
      </p:sp>
    </p:spTree>
    <p:extLst>
      <p:ext uri="{BB962C8B-B14F-4D97-AF65-F5344CB8AC3E}">
        <p14:creationId xmlns:p14="http://schemas.microsoft.com/office/powerpoint/2010/main" val="27307926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8966497F-B263-4EAD-955D-13E26F6D8B50}" type="datetimeFigureOut">
              <a:rPr kumimoji="1" lang="ja-JP" altLang="en-US" smtClean="0"/>
              <a:t>2023/3/6</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771A0BD3-3C00-481F-80B9-7466F1899963}" type="slidenum">
              <a:rPr kumimoji="1" lang="ja-JP" altLang="en-US" smtClean="0"/>
              <a:t>‹#›</a:t>
            </a:fld>
            <a:endParaRPr kumimoji="1" lang="ja-JP" altLang="en-US"/>
          </a:p>
        </p:txBody>
      </p:sp>
    </p:spTree>
    <p:extLst>
      <p:ext uri="{BB962C8B-B14F-4D97-AF65-F5344CB8AC3E}">
        <p14:creationId xmlns:p14="http://schemas.microsoft.com/office/powerpoint/2010/main" val="35280995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8966497F-B263-4EAD-955D-13E26F6D8B50}" type="datetimeFigureOut">
              <a:rPr kumimoji="1" lang="ja-JP" altLang="en-US" smtClean="0"/>
              <a:t>2023/3/6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771A0BD3-3C00-481F-80B9-7466F1899963}" type="slidenum">
              <a:rPr kumimoji="1" lang="ja-JP" altLang="en-US" smtClean="0"/>
              <a:t>‹#›</a:t>
            </a:fld>
            <a:endParaRPr kumimoji="1" lang="ja-JP" altLang="en-US"/>
          </a:p>
        </p:txBody>
      </p:sp>
    </p:spTree>
    <p:extLst>
      <p:ext uri="{BB962C8B-B14F-4D97-AF65-F5344CB8AC3E}">
        <p14:creationId xmlns:p14="http://schemas.microsoft.com/office/powerpoint/2010/main" val="23674011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8966497F-B263-4EAD-955D-13E26F6D8B50}" type="datetimeFigureOut">
              <a:rPr kumimoji="1" lang="ja-JP" altLang="en-US" smtClean="0"/>
              <a:t>2023/3/6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771A0BD3-3C00-481F-80B9-7466F1899963}" type="slidenum">
              <a:rPr kumimoji="1" lang="ja-JP" altLang="en-US" smtClean="0"/>
              <a:t>‹#›</a:t>
            </a:fld>
            <a:endParaRPr kumimoji="1" lang="ja-JP" altLang="en-US"/>
          </a:p>
        </p:txBody>
      </p:sp>
    </p:spTree>
    <p:extLst>
      <p:ext uri="{BB962C8B-B14F-4D97-AF65-F5344CB8AC3E}">
        <p14:creationId xmlns:p14="http://schemas.microsoft.com/office/powerpoint/2010/main" val="13669581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966497F-B263-4EAD-955D-13E26F6D8B50}" type="datetimeFigureOut">
              <a:rPr kumimoji="1" lang="ja-JP" altLang="en-US" smtClean="0"/>
              <a:t>2023/3/6</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71A0BD3-3C00-481F-80B9-7466F1899963}" type="slidenum">
              <a:rPr kumimoji="1" lang="ja-JP" altLang="en-US" smtClean="0"/>
              <a:t>‹#›</a:t>
            </a:fld>
            <a:endParaRPr kumimoji="1" lang="ja-JP" altLang="en-US"/>
          </a:p>
        </p:txBody>
      </p:sp>
    </p:spTree>
    <p:extLst>
      <p:ext uri="{BB962C8B-B14F-4D97-AF65-F5344CB8AC3E}">
        <p14:creationId xmlns:p14="http://schemas.microsoft.com/office/powerpoint/2010/main" val="204734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額縁 3"/>
          <p:cNvSpPr/>
          <p:nvPr/>
        </p:nvSpPr>
        <p:spPr>
          <a:xfrm>
            <a:off x="1304488" y="71899"/>
            <a:ext cx="6474236" cy="500042"/>
          </a:xfrm>
          <a:prstGeom prst="bevel">
            <a:avLst/>
          </a:prstGeom>
          <a:solidFill>
            <a:schemeClr val="accent3">
              <a:lumMod val="20000"/>
              <a:lumOff val="80000"/>
            </a:schemeClr>
          </a:solidFill>
          <a:ln>
            <a:solidFill>
              <a:schemeClr val="tx2"/>
            </a:solidFill>
          </a:ln>
        </p:spPr>
        <p:style>
          <a:lnRef idx="2">
            <a:schemeClr val="accent6"/>
          </a:lnRef>
          <a:fillRef idx="1">
            <a:schemeClr val="lt1"/>
          </a:fillRef>
          <a:effectRef idx="0">
            <a:schemeClr val="accent6"/>
          </a:effectRef>
          <a:fontRef idx="minor">
            <a:schemeClr val="dk1"/>
          </a:fontRef>
        </p:style>
        <p:txBody>
          <a:bodyPr rtlCol="0" anchor="ctr"/>
          <a:lstStyle/>
          <a:p>
            <a:pPr algn="ctr" defTabSz="914286"/>
            <a:r>
              <a:rPr lang="ja-JP" altLang="en-US" sz="2000" b="1" dirty="0" smtClean="0">
                <a:solidFill>
                  <a:prstClr val="black"/>
                </a:solidFill>
              </a:rPr>
              <a:t>地域雇用開発促進法（雇用開発促進地域）</a:t>
            </a:r>
            <a:r>
              <a:rPr lang="ja-JP" altLang="en-US" sz="2000" b="1" dirty="0">
                <a:solidFill>
                  <a:prstClr val="black"/>
                </a:solidFill>
              </a:rPr>
              <a:t>について</a:t>
            </a:r>
          </a:p>
        </p:txBody>
      </p:sp>
      <p:sp>
        <p:nvSpPr>
          <p:cNvPr id="5" name="メモ 4"/>
          <p:cNvSpPr/>
          <p:nvPr/>
        </p:nvSpPr>
        <p:spPr>
          <a:xfrm>
            <a:off x="25822" y="1196340"/>
            <a:ext cx="2826228" cy="3990838"/>
          </a:xfrm>
          <a:prstGeom prst="foldedCorner">
            <a:avLst>
              <a:gd name="adj" fmla="val 11003"/>
            </a:avLst>
          </a:prstGeom>
          <a:noFill/>
          <a:ln w="19050">
            <a:solidFill>
              <a:schemeClr val="tx2"/>
            </a:solidFill>
          </a:ln>
        </p:spPr>
        <p:style>
          <a:lnRef idx="2">
            <a:schemeClr val="accent6"/>
          </a:lnRef>
          <a:fillRef idx="1">
            <a:schemeClr val="lt1"/>
          </a:fillRef>
          <a:effectRef idx="0">
            <a:schemeClr val="accent6"/>
          </a:effectRef>
          <a:fontRef idx="minor">
            <a:schemeClr val="dk1"/>
          </a:fontRef>
        </p:style>
        <p:txBody>
          <a:bodyPr rtlCol="0" anchor="ctr"/>
          <a:lstStyle/>
          <a:p>
            <a:pPr algn="ctr" defTabSz="914286"/>
            <a:endParaRPr lang="ja-JP" altLang="en-US">
              <a:solidFill>
                <a:prstClr val="black"/>
              </a:solidFill>
            </a:endParaRPr>
          </a:p>
        </p:txBody>
      </p:sp>
      <p:sp>
        <p:nvSpPr>
          <p:cNvPr id="6" name="メモ 5"/>
          <p:cNvSpPr/>
          <p:nvPr/>
        </p:nvSpPr>
        <p:spPr>
          <a:xfrm>
            <a:off x="3188354" y="1196339"/>
            <a:ext cx="2285519" cy="3456385"/>
          </a:xfrm>
          <a:prstGeom prst="foldedCorner">
            <a:avLst>
              <a:gd name="adj" fmla="val 14148"/>
            </a:avLst>
          </a:prstGeom>
          <a:noFill/>
          <a:ln w="19050">
            <a:solidFill>
              <a:schemeClr val="tx2"/>
            </a:solidFill>
          </a:ln>
        </p:spPr>
        <p:style>
          <a:lnRef idx="2">
            <a:schemeClr val="accent6"/>
          </a:lnRef>
          <a:fillRef idx="1">
            <a:schemeClr val="lt1"/>
          </a:fillRef>
          <a:effectRef idx="0">
            <a:schemeClr val="accent6"/>
          </a:effectRef>
          <a:fontRef idx="minor">
            <a:schemeClr val="dk1"/>
          </a:fontRef>
        </p:style>
        <p:txBody>
          <a:bodyPr rtlCol="0" anchor="ctr"/>
          <a:lstStyle/>
          <a:p>
            <a:pPr algn="ctr" defTabSz="914286"/>
            <a:endParaRPr lang="ja-JP" altLang="en-US">
              <a:solidFill>
                <a:prstClr val="black"/>
              </a:solidFill>
            </a:endParaRPr>
          </a:p>
        </p:txBody>
      </p:sp>
      <p:sp>
        <p:nvSpPr>
          <p:cNvPr id="7" name="メモ 6"/>
          <p:cNvSpPr/>
          <p:nvPr/>
        </p:nvSpPr>
        <p:spPr>
          <a:xfrm>
            <a:off x="6787433" y="1196657"/>
            <a:ext cx="2339752" cy="3456385"/>
          </a:xfrm>
          <a:prstGeom prst="foldedCorner">
            <a:avLst>
              <a:gd name="adj" fmla="val 11917"/>
            </a:avLst>
          </a:prstGeom>
          <a:noFill/>
          <a:ln w="19050">
            <a:solidFill>
              <a:schemeClr val="tx2"/>
            </a:solidFill>
          </a:ln>
        </p:spPr>
        <p:style>
          <a:lnRef idx="2">
            <a:schemeClr val="accent6"/>
          </a:lnRef>
          <a:fillRef idx="1">
            <a:schemeClr val="lt1"/>
          </a:fillRef>
          <a:effectRef idx="0">
            <a:schemeClr val="accent6"/>
          </a:effectRef>
          <a:fontRef idx="minor">
            <a:schemeClr val="dk1"/>
          </a:fontRef>
        </p:style>
        <p:txBody>
          <a:bodyPr rtlCol="0" anchor="ctr"/>
          <a:lstStyle/>
          <a:p>
            <a:pPr algn="ctr" defTabSz="914286"/>
            <a:endParaRPr lang="ja-JP" altLang="en-US">
              <a:solidFill>
                <a:prstClr val="black"/>
              </a:solidFill>
            </a:endParaRPr>
          </a:p>
        </p:txBody>
      </p:sp>
      <p:sp>
        <p:nvSpPr>
          <p:cNvPr id="8" name="角丸四角形 7"/>
          <p:cNvSpPr/>
          <p:nvPr/>
        </p:nvSpPr>
        <p:spPr>
          <a:xfrm>
            <a:off x="5852668" y="2211656"/>
            <a:ext cx="504056" cy="2643206"/>
          </a:xfrm>
          <a:prstGeom prst="roundRect">
            <a:avLst/>
          </a:prstGeom>
          <a:solidFill>
            <a:srgbClr val="F5FD91"/>
          </a:solidFill>
          <a:ln w="19050">
            <a:solidFill>
              <a:schemeClr val="tx2"/>
            </a:solidFill>
          </a:ln>
        </p:spPr>
        <p:style>
          <a:lnRef idx="2">
            <a:schemeClr val="accent6"/>
          </a:lnRef>
          <a:fillRef idx="1">
            <a:schemeClr val="lt1"/>
          </a:fillRef>
          <a:effectRef idx="0">
            <a:schemeClr val="accent6"/>
          </a:effectRef>
          <a:fontRef idx="minor">
            <a:schemeClr val="dk1"/>
          </a:fontRef>
        </p:style>
        <p:txBody>
          <a:bodyPr vert="eaVert" rtlCol="0" anchor="ctr"/>
          <a:lstStyle/>
          <a:p>
            <a:pPr algn="ctr" defTabSz="914286"/>
            <a:r>
              <a:rPr lang="en-US" altLang="ja-JP" sz="1600" b="1" dirty="0" smtClean="0">
                <a:solidFill>
                  <a:prstClr val="black"/>
                </a:solidFill>
              </a:rPr>
              <a:t>―</a:t>
            </a:r>
            <a:r>
              <a:rPr lang="ja-JP" altLang="en-US" sz="1600" b="1" dirty="0" smtClean="0">
                <a:solidFill>
                  <a:prstClr val="black"/>
                </a:solidFill>
              </a:rPr>
              <a:t>同意</a:t>
            </a:r>
            <a:r>
              <a:rPr lang="en-US" altLang="ja-JP" sz="1600" b="1" dirty="0" smtClean="0">
                <a:solidFill>
                  <a:prstClr val="black"/>
                </a:solidFill>
              </a:rPr>
              <a:t>―</a:t>
            </a:r>
            <a:r>
              <a:rPr lang="ja-JP" altLang="en-US" sz="1600" b="1" dirty="0" smtClean="0">
                <a:solidFill>
                  <a:prstClr val="black"/>
                </a:solidFill>
              </a:rPr>
              <a:t>　</a:t>
            </a:r>
            <a:r>
              <a:rPr lang="en-US" altLang="ja-JP" sz="1400" b="1" dirty="0" smtClean="0">
                <a:solidFill>
                  <a:prstClr val="black"/>
                </a:solidFill>
              </a:rPr>
              <a:t>〈</a:t>
            </a:r>
            <a:r>
              <a:rPr lang="ja-JP" altLang="en-US" sz="1400" b="1" dirty="0" smtClean="0">
                <a:solidFill>
                  <a:prstClr val="black"/>
                </a:solidFill>
              </a:rPr>
              <a:t>厚生労働大臣</a:t>
            </a:r>
            <a:r>
              <a:rPr lang="en-US" altLang="ja-JP" sz="1400" b="1" dirty="0" smtClean="0">
                <a:solidFill>
                  <a:prstClr val="black"/>
                </a:solidFill>
              </a:rPr>
              <a:t>〉</a:t>
            </a:r>
            <a:endParaRPr lang="ja-JP" altLang="en-US" sz="1400" b="1" dirty="0">
              <a:solidFill>
                <a:prstClr val="black"/>
              </a:solidFill>
            </a:endParaRPr>
          </a:p>
        </p:txBody>
      </p:sp>
      <p:sp>
        <p:nvSpPr>
          <p:cNvPr id="9" name="テキスト ボックス 8"/>
          <p:cNvSpPr txBox="1"/>
          <p:nvPr/>
        </p:nvSpPr>
        <p:spPr>
          <a:xfrm>
            <a:off x="181722" y="1308819"/>
            <a:ext cx="2214546" cy="553998"/>
          </a:xfrm>
          <a:prstGeom prst="rect">
            <a:avLst/>
          </a:prstGeom>
          <a:noFill/>
        </p:spPr>
        <p:txBody>
          <a:bodyPr wrap="square" rtlCol="0">
            <a:spAutoFit/>
          </a:bodyPr>
          <a:lstStyle/>
          <a:p>
            <a:pPr algn="ctr" defTabSz="914286"/>
            <a:r>
              <a:rPr lang="ja-JP" altLang="en-US" sz="1600" b="1" dirty="0" smtClean="0">
                <a:solidFill>
                  <a:prstClr val="black"/>
                </a:solidFill>
              </a:rPr>
              <a:t>－指針の策定－</a:t>
            </a:r>
          </a:p>
          <a:p>
            <a:pPr algn="ctr" defTabSz="914286"/>
            <a:r>
              <a:rPr lang="ja-JP" altLang="en-US" sz="1400" b="1" dirty="0" smtClean="0">
                <a:solidFill>
                  <a:prstClr val="black"/>
                </a:solidFill>
              </a:rPr>
              <a:t>＜厚生労働大臣＞　</a:t>
            </a:r>
            <a:endParaRPr lang="ja-JP" altLang="en-US" sz="1400" b="1" dirty="0">
              <a:solidFill>
                <a:prstClr val="black"/>
              </a:solidFill>
            </a:endParaRPr>
          </a:p>
        </p:txBody>
      </p:sp>
      <p:sp>
        <p:nvSpPr>
          <p:cNvPr id="10" name="正方形/長方形 9"/>
          <p:cNvSpPr/>
          <p:nvPr/>
        </p:nvSpPr>
        <p:spPr>
          <a:xfrm>
            <a:off x="181722" y="1846988"/>
            <a:ext cx="2520271" cy="3021759"/>
          </a:xfrm>
          <a:prstGeom prst="rect">
            <a:avLst/>
          </a:prstGeom>
          <a:solidFill>
            <a:schemeClr val="accent5">
              <a:lumMod val="20000"/>
              <a:lumOff val="80000"/>
            </a:schemeClr>
          </a:solidFill>
          <a:ln w="12700">
            <a:solidFill>
              <a:schemeClr val="tx2"/>
            </a:solidFill>
          </a:ln>
        </p:spPr>
        <p:style>
          <a:lnRef idx="2">
            <a:schemeClr val="accent6"/>
          </a:lnRef>
          <a:fillRef idx="1">
            <a:schemeClr val="lt1"/>
          </a:fillRef>
          <a:effectRef idx="0">
            <a:schemeClr val="accent6"/>
          </a:effectRef>
          <a:fontRef idx="minor">
            <a:schemeClr val="dk1"/>
          </a:fontRef>
        </p:style>
        <p:txBody>
          <a:bodyPr rtlCol="0" anchor="t"/>
          <a:lstStyle/>
          <a:p>
            <a:pPr algn="ctr" defTabSz="914286"/>
            <a:r>
              <a:rPr lang="ja-JP" altLang="en-US" sz="1600" b="1" dirty="0" smtClean="0">
                <a:solidFill>
                  <a:prstClr val="black"/>
                </a:solidFill>
              </a:rPr>
              <a:t>雇用開発促進地域</a:t>
            </a:r>
            <a:endParaRPr lang="en-US" altLang="ja-JP" sz="1600" b="1" dirty="0" smtClean="0">
              <a:solidFill>
                <a:prstClr val="black"/>
              </a:solidFill>
            </a:endParaRPr>
          </a:p>
          <a:p>
            <a:pPr algn="ctr" defTabSz="914286"/>
            <a:r>
              <a:rPr lang="en-US" altLang="ja-JP" sz="1200" b="1" dirty="0" smtClean="0">
                <a:solidFill>
                  <a:prstClr val="black"/>
                </a:solidFill>
              </a:rPr>
              <a:t>(</a:t>
            </a:r>
            <a:r>
              <a:rPr lang="ja-JP" altLang="en-US" sz="1200" b="1" dirty="0" smtClean="0">
                <a:solidFill>
                  <a:prstClr val="black"/>
                </a:solidFill>
              </a:rPr>
              <a:t>雇用情勢が特に厳しい地域）</a:t>
            </a:r>
            <a:endParaRPr lang="en-US" altLang="ja-JP" sz="1200" b="1" dirty="0" smtClean="0">
              <a:solidFill>
                <a:prstClr val="black"/>
              </a:solidFill>
            </a:endParaRPr>
          </a:p>
          <a:p>
            <a:pPr algn="ctr" defTabSz="914286"/>
            <a:endParaRPr lang="en-US" altLang="ja-JP" sz="1200" dirty="0" smtClean="0">
              <a:solidFill>
                <a:prstClr val="black"/>
              </a:solidFill>
            </a:endParaRPr>
          </a:p>
          <a:p>
            <a:pPr marL="177800" indent="-177800" defTabSz="914286"/>
            <a:r>
              <a:rPr lang="en-US" altLang="ja-JP" sz="1200" dirty="0" smtClean="0">
                <a:solidFill>
                  <a:prstClr val="black"/>
                </a:solidFill>
              </a:rPr>
              <a:t>【</a:t>
            </a:r>
            <a:r>
              <a:rPr lang="ja-JP" altLang="en-US" sz="1200" dirty="0" smtClean="0">
                <a:solidFill>
                  <a:prstClr val="black"/>
                </a:solidFill>
              </a:rPr>
              <a:t>区域</a:t>
            </a:r>
            <a:r>
              <a:rPr lang="en-US" altLang="ja-JP" sz="1200" dirty="0" smtClean="0">
                <a:solidFill>
                  <a:prstClr val="black"/>
                </a:solidFill>
              </a:rPr>
              <a:t>】</a:t>
            </a:r>
            <a:r>
              <a:rPr lang="ja-JP" altLang="en-US" sz="1200" dirty="0" smtClean="0">
                <a:solidFill>
                  <a:prstClr val="black"/>
                </a:solidFill>
              </a:rPr>
              <a:t>自然的</a:t>
            </a:r>
            <a:r>
              <a:rPr lang="ja-JP" altLang="en-US" sz="1200" dirty="0">
                <a:solidFill>
                  <a:prstClr val="black"/>
                </a:solidFill>
              </a:rPr>
              <a:t>経済的社会的一体性</a:t>
            </a:r>
          </a:p>
          <a:p>
            <a:pPr marL="177800" indent="-177800" defTabSz="914286"/>
            <a:r>
              <a:rPr lang="en-US" altLang="ja-JP" sz="1200" dirty="0" smtClean="0">
                <a:solidFill>
                  <a:prstClr val="black"/>
                </a:solidFill>
              </a:rPr>
              <a:t>【</a:t>
            </a:r>
            <a:r>
              <a:rPr lang="ja-JP" altLang="en-US" sz="1200" dirty="0" smtClean="0">
                <a:solidFill>
                  <a:prstClr val="black"/>
                </a:solidFill>
              </a:rPr>
              <a:t>雇用</a:t>
            </a:r>
            <a:r>
              <a:rPr lang="ja-JP" altLang="en-US" sz="1200" dirty="0">
                <a:solidFill>
                  <a:prstClr val="black"/>
                </a:solidFill>
              </a:rPr>
              <a:t>の</a:t>
            </a:r>
            <a:r>
              <a:rPr lang="ja-JP" altLang="en-US" sz="1200" dirty="0" smtClean="0">
                <a:solidFill>
                  <a:prstClr val="black"/>
                </a:solidFill>
              </a:rPr>
              <a:t>動向</a:t>
            </a:r>
            <a:r>
              <a:rPr lang="en-US" altLang="ja-JP" sz="1200" dirty="0" smtClean="0">
                <a:solidFill>
                  <a:prstClr val="black"/>
                </a:solidFill>
              </a:rPr>
              <a:t>】</a:t>
            </a:r>
            <a:endParaRPr lang="ja-JP" altLang="en-US" sz="1200" dirty="0">
              <a:solidFill>
                <a:prstClr val="black"/>
              </a:solidFill>
            </a:endParaRPr>
          </a:p>
          <a:p>
            <a:pPr marL="177800" indent="-177800" defTabSz="914286"/>
            <a:r>
              <a:rPr lang="ja-JP" altLang="en-US" sz="1200" dirty="0" smtClean="0">
                <a:solidFill>
                  <a:prstClr val="black"/>
                </a:solidFill>
              </a:rPr>
              <a:t>　・</a:t>
            </a:r>
            <a:r>
              <a:rPr lang="ja-JP" altLang="en-US" sz="1200" dirty="0">
                <a:solidFill>
                  <a:prstClr val="black"/>
                </a:solidFill>
              </a:rPr>
              <a:t>地域内に居住する求職者の割合が相当程度に高く、かつ、その求職者の総数に比し著しく雇用機会が不足しているため、求職者がその地域内で就職することが著しく困難な状況にあること。</a:t>
            </a:r>
          </a:p>
          <a:p>
            <a:pPr marL="177800" indent="-177800" defTabSz="914286"/>
            <a:r>
              <a:rPr lang="ja-JP" altLang="en-US" sz="1200" dirty="0" smtClean="0">
                <a:solidFill>
                  <a:prstClr val="black"/>
                </a:solidFill>
              </a:rPr>
              <a:t>　・</a:t>
            </a:r>
            <a:r>
              <a:rPr lang="ja-JP" altLang="en-US" sz="1200" dirty="0">
                <a:solidFill>
                  <a:prstClr val="black"/>
                </a:solidFill>
              </a:rPr>
              <a:t>また、これらの状態が相当期間にわたり継続されることが見込まれること。</a:t>
            </a:r>
          </a:p>
          <a:p>
            <a:pPr marL="1614488" indent="-1614488" defTabSz="914286"/>
            <a:r>
              <a:rPr lang="en-US" altLang="ja-JP" sz="1200" dirty="0" smtClean="0">
                <a:solidFill>
                  <a:prstClr val="black"/>
                </a:solidFill>
              </a:rPr>
              <a:t>【</a:t>
            </a:r>
            <a:r>
              <a:rPr lang="ja-JP" altLang="en-US" sz="1200" dirty="0" smtClean="0">
                <a:solidFill>
                  <a:prstClr val="black"/>
                </a:solidFill>
              </a:rPr>
              <a:t>計画期間</a:t>
            </a:r>
            <a:r>
              <a:rPr lang="en-US" altLang="ja-JP" sz="1200" dirty="0" smtClean="0">
                <a:solidFill>
                  <a:prstClr val="black"/>
                </a:solidFill>
              </a:rPr>
              <a:t>】</a:t>
            </a:r>
            <a:r>
              <a:rPr lang="ja-JP" altLang="en-US" sz="1200" dirty="0" smtClean="0">
                <a:solidFill>
                  <a:prstClr val="black"/>
                </a:solidFill>
              </a:rPr>
              <a:t>３年以内　　　　等</a:t>
            </a:r>
            <a:endParaRPr lang="en-US" altLang="ja-JP" sz="1200" dirty="0" smtClean="0">
              <a:solidFill>
                <a:prstClr val="black"/>
              </a:solidFill>
            </a:endParaRPr>
          </a:p>
        </p:txBody>
      </p:sp>
      <p:sp>
        <p:nvSpPr>
          <p:cNvPr id="12" name="右矢印 11"/>
          <p:cNvSpPr/>
          <p:nvPr/>
        </p:nvSpPr>
        <p:spPr>
          <a:xfrm>
            <a:off x="2888456" y="2348011"/>
            <a:ext cx="288032" cy="1071570"/>
          </a:xfrm>
          <a:prstGeom prst="rightArrow">
            <a:avLst/>
          </a:prstGeom>
          <a:solidFill>
            <a:schemeClr val="accent6">
              <a:lumMod val="40000"/>
              <a:lumOff val="60000"/>
            </a:schemeClr>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286"/>
            <a:endParaRPr lang="ja-JP" altLang="en-US">
              <a:solidFill>
                <a:prstClr val="white"/>
              </a:solidFill>
            </a:endParaRPr>
          </a:p>
        </p:txBody>
      </p:sp>
      <p:sp>
        <p:nvSpPr>
          <p:cNvPr id="16" name="正方形/長方形 15"/>
          <p:cNvSpPr/>
          <p:nvPr/>
        </p:nvSpPr>
        <p:spPr>
          <a:xfrm>
            <a:off x="3268771" y="2107731"/>
            <a:ext cx="2069994" cy="1440160"/>
          </a:xfrm>
          <a:prstGeom prst="rect">
            <a:avLst/>
          </a:prstGeom>
          <a:solidFill>
            <a:schemeClr val="accent5">
              <a:lumMod val="20000"/>
              <a:lumOff val="80000"/>
            </a:schemeClr>
          </a:solidFill>
          <a:ln w="12700">
            <a:solidFill>
              <a:schemeClr val="tx2"/>
            </a:solidFill>
          </a:ln>
        </p:spPr>
        <p:style>
          <a:lnRef idx="2">
            <a:schemeClr val="accent6"/>
          </a:lnRef>
          <a:fillRef idx="1">
            <a:schemeClr val="lt1"/>
          </a:fillRef>
          <a:effectRef idx="0">
            <a:schemeClr val="accent6"/>
          </a:effectRef>
          <a:fontRef idx="minor">
            <a:schemeClr val="dk1"/>
          </a:fontRef>
        </p:style>
        <p:txBody>
          <a:bodyPr rtlCol="0" anchor="t"/>
          <a:lstStyle/>
          <a:p>
            <a:pPr algn="ctr" defTabSz="914286"/>
            <a:r>
              <a:rPr lang="ja-JP" altLang="en-US" sz="1600" b="1" dirty="0" smtClean="0">
                <a:solidFill>
                  <a:prstClr val="black"/>
                </a:solidFill>
              </a:rPr>
              <a:t>地域雇用開発計画</a:t>
            </a:r>
            <a:endParaRPr lang="en-US" altLang="ja-JP" sz="1600" b="1" dirty="0" smtClean="0">
              <a:solidFill>
                <a:prstClr val="black"/>
              </a:solidFill>
            </a:endParaRPr>
          </a:p>
          <a:p>
            <a:pPr defTabSz="914286"/>
            <a:endParaRPr lang="en-US" altLang="ja-JP" sz="800" b="1" dirty="0" smtClean="0">
              <a:solidFill>
                <a:prstClr val="black"/>
              </a:solidFill>
            </a:endParaRPr>
          </a:p>
          <a:p>
            <a:pPr defTabSz="914286"/>
            <a:r>
              <a:rPr lang="en-US" altLang="ja-JP" sz="1200" dirty="0" smtClean="0">
                <a:solidFill>
                  <a:prstClr val="black"/>
                </a:solidFill>
              </a:rPr>
              <a:t>【</a:t>
            </a:r>
            <a:r>
              <a:rPr lang="ja-JP" altLang="en-US" sz="1200" dirty="0" smtClean="0">
                <a:solidFill>
                  <a:prstClr val="black"/>
                </a:solidFill>
              </a:rPr>
              <a:t>内容</a:t>
            </a:r>
            <a:r>
              <a:rPr lang="en-US" altLang="ja-JP" sz="1200" dirty="0" smtClean="0">
                <a:solidFill>
                  <a:prstClr val="black"/>
                </a:solidFill>
              </a:rPr>
              <a:t>】</a:t>
            </a:r>
          </a:p>
          <a:p>
            <a:pPr defTabSz="914286"/>
            <a:r>
              <a:rPr lang="ja-JP" altLang="en-US" sz="1200" dirty="0" smtClean="0">
                <a:solidFill>
                  <a:prstClr val="black"/>
                </a:solidFill>
              </a:rPr>
              <a:t>　　・区域</a:t>
            </a:r>
            <a:endParaRPr lang="en-US" altLang="ja-JP" sz="1200" dirty="0" smtClean="0">
              <a:solidFill>
                <a:prstClr val="black"/>
              </a:solidFill>
            </a:endParaRPr>
          </a:p>
          <a:p>
            <a:pPr defTabSz="914286"/>
            <a:r>
              <a:rPr lang="ja-JP" altLang="en-US" sz="1200" dirty="0" smtClean="0">
                <a:solidFill>
                  <a:prstClr val="black"/>
                </a:solidFill>
              </a:rPr>
              <a:t>　　・地域雇用開発の方策</a:t>
            </a:r>
            <a:endParaRPr lang="en-US" altLang="ja-JP" sz="1200" dirty="0" smtClean="0">
              <a:solidFill>
                <a:prstClr val="black"/>
              </a:solidFill>
            </a:endParaRPr>
          </a:p>
          <a:p>
            <a:pPr defTabSz="914286"/>
            <a:r>
              <a:rPr lang="ja-JP" altLang="en-US" sz="1200" dirty="0" smtClean="0">
                <a:solidFill>
                  <a:prstClr val="black"/>
                </a:solidFill>
              </a:rPr>
              <a:t>　　・計画期間</a:t>
            </a:r>
            <a:endParaRPr lang="en-US" altLang="ja-JP" sz="1200" dirty="0" smtClean="0">
              <a:solidFill>
                <a:prstClr val="black"/>
              </a:solidFill>
            </a:endParaRPr>
          </a:p>
          <a:p>
            <a:pPr defTabSz="914286"/>
            <a:r>
              <a:rPr lang="ja-JP" altLang="en-US" sz="1200" dirty="0" smtClean="0">
                <a:solidFill>
                  <a:prstClr val="black"/>
                </a:solidFill>
              </a:rPr>
              <a:t>　　　　　　　　　　　　　　　等</a:t>
            </a:r>
            <a:endParaRPr lang="ja-JP" altLang="en-US" sz="1200" dirty="0">
              <a:solidFill>
                <a:prstClr val="black"/>
              </a:solidFill>
            </a:endParaRPr>
          </a:p>
        </p:txBody>
      </p:sp>
      <p:sp>
        <p:nvSpPr>
          <p:cNvPr id="17" name="テキスト ボックス 16"/>
          <p:cNvSpPr txBox="1"/>
          <p:nvPr/>
        </p:nvSpPr>
        <p:spPr>
          <a:xfrm>
            <a:off x="3074429" y="1308819"/>
            <a:ext cx="2286016" cy="338554"/>
          </a:xfrm>
          <a:prstGeom prst="rect">
            <a:avLst/>
          </a:prstGeom>
          <a:noFill/>
        </p:spPr>
        <p:txBody>
          <a:bodyPr wrap="square" rtlCol="0">
            <a:spAutoFit/>
          </a:bodyPr>
          <a:lstStyle/>
          <a:p>
            <a:pPr algn="ctr" defTabSz="914286"/>
            <a:r>
              <a:rPr lang="ja-JP" altLang="en-US" sz="1600" b="1" dirty="0" smtClean="0">
                <a:solidFill>
                  <a:prstClr val="black"/>
                </a:solidFill>
              </a:rPr>
              <a:t>－計画策定－</a:t>
            </a:r>
            <a:endParaRPr lang="ja-JP" altLang="en-US" sz="1600" b="1" dirty="0">
              <a:solidFill>
                <a:prstClr val="black"/>
              </a:solidFill>
            </a:endParaRPr>
          </a:p>
        </p:txBody>
      </p:sp>
      <p:sp>
        <p:nvSpPr>
          <p:cNvPr id="18" name="テキスト ボックス 17"/>
          <p:cNvSpPr txBox="1"/>
          <p:nvPr/>
        </p:nvSpPr>
        <p:spPr>
          <a:xfrm>
            <a:off x="3108546" y="1585818"/>
            <a:ext cx="2286016" cy="307777"/>
          </a:xfrm>
          <a:prstGeom prst="rect">
            <a:avLst/>
          </a:prstGeom>
          <a:noFill/>
        </p:spPr>
        <p:txBody>
          <a:bodyPr wrap="square" rtlCol="0">
            <a:spAutoFit/>
          </a:bodyPr>
          <a:lstStyle/>
          <a:p>
            <a:pPr algn="ctr" defTabSz="914286"/>
            <a:r>
              <a:rPr lang="ja-JP" altLang="en-US" sz="1400" b="1" dirty="0" smtClean="0">
                <a:solidFill>
                  <a:prstClr val="black"/>
                </a:solidFill>
              </a:rPr>
              <a:t>＜都道府県＞</a:t>
            </a:r>
            <a:endParaRPr lang="ja-JP" altLang="en-US" sz="1400" b="1" dirty="0">
              <a:solidFill>
                <a:prstClr val="black"/>
              </a:solidFill>
            </a:endParaRPr>
          </a:p>
        </p:txBody>
      </p:sp>
      <p:sp>
        <p:nvSpPr>
          <p:cNvPr id="19" name="テキスト ボックス 18"/>
          <p:cNvSpPr txBox="1"/>
          <p:nvPr/>
        </p:nvSpPr>
        <p:spPr>
          <a:xfrm>
            <a:off x="3073268" y="3691826"/>
            <a:ext cx="2286016" cy="523220"/>
          </a:xfrm>
          <a:prstGeom prst="rect">
            <a:avLst/>
          </a:prstGeom>
          <a:noFill/>
        </p:spPr>
        <p:txBody>
          <a:bodyPr wrap="square" rtlCol="0">
            <a:spAutoFit/>
          </a:bodyPr>
          <a:lstStyle/>
          <a:p>
            <a:pPr algn="ctr" defTabSz="914286"/>
            <a:r>
              <a:rPr lang="ja-JP" altLang="en-US" sz="1400" dirty="0" smtClean="0">
                <a:solidFill>
                  <a:prstClr val="black"/>
                </a:solidFill>
              </a:rPr>
              <a:t>↑</a:t>
            </a:r>
            <a:endParaRPr lang="en-US" altLang="ja-JP" sz="1400" dirty="0" smtClean="0">
              <a:solidFill>
                <a:prstClr val="black"/>
              </a:solidFill>
            </a:endParaRPr>
          </a:p>
          <a:p>
            <a:pPr algn="ctr" defTabSz="914286"/>
            <a:r>
              <a:rPr lang="ja-JP" altLang="en-US" sz="1400" dirty="0" smtClean="0">
                <a:solidFill>
                  <a:prstClr val="black"/>
                </a:solidFill>
              </a:rPr>
              <a:t>関係市町村の意見</a:t>
            </a:r>
            <a:endParaRPr lang="ja-JP" altLang="en-US" sz="1400" dirty="0">
              <a:solidFill>
                <a:prstClr val="black"/>
              </a:solidFill>
            </a:endParaRPr>
          </a:p>
        </p:txBody>
      </p:sp>
      <p:sp>
        <p:nvSpPr>
          <p:cNvPr id="23" name="右矢印 22"/>
          <p:cNvSpPr/>
          <p:nvPr/>
        </p:nvSpPr>
        <p:spPr>
          <a:xfrm>
            <a:off x="5501181" y="2357623"/>
            <a:ext cx="279482" cy="1071570"/>
          </a:xfrm>
          <a:prstGeom prst="rightArrow">
            <a:avLst/>
          </a:prstGeom>
          <a:solidFill>
            <a:schemeClr val="accent6">
              <a:lumMod val="40000"/>
              <a:lumOff val="60000"/>
            </a:schemeClr>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286"/>
            <a:endParaRPr lang="ja-JP" altLang="en-US">
              <a:solidFill>
                <a:prstClr val="white"/>
              </a:solidFill>
            </a:endParaRPr>
          </a:p>
        </p:txBody>
      </p:sp>
      <p:sp>
        <p:nvSpPr>
          <p:cNvPr id="24" name="右矢印 23"/>
          <p:cNvSpPr/>
          <p:nvPr/>
        </p:nvSpPr>
        <p:spPr>
          <a:xfrm>
            <a:off x="6428682" y="2357623"/>
            <a:ext cx="343510" cy="1071570"/>
          </a:xfrm>
          <a:prstGeom prst="rightArrow">
            <a:avLst/>
          </a:prstGeom>
          <a:solidFill>
            <a:schemeClr val="accent6">
              <a:lumMod val="40000"/>
              <a:lumOff val="60000"/>
            </a:schemeClr>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286"/>
            <a:endParaRPr lang="ja-JP" altLang="en-US">
              <a:solidFill>
                <a:prstClr val="white"/>
              </a:solidFill>
            </a:endParaRPr>
          </a:p>
        </p:txBody>
      </p:sp>
      <p:sp>
        <p:nvSpPr>
          <p:cNvPr id="25" name="テキスト ボックス 24"/>
          <p:cNvSpPr txBox="1"/>
          <p:nvPr/>
        </p:nvSpPr>
        <p:spPr>
          <a:xfrm>
            <a:off x="5562748" y="1165216"/>
            <a:ext cx="1296144" cy="1046440"/>
          </a:xfrm>
          <a:prstGeom prst="rect">
            <a:avLst/>
          </a:prstGeom>
          <a:noFill/>
        </p:spPr>
        <p:txBody>
          <a:bodyPr vert="horz" wrap="square" rtlCol="0">
            <a:spAutoFit/>
          </a:bodyPr>
          <a:lstStyle/>
          <a:p>
            <a:pPr marL="82550" indent="-82550" defTabSz="914286"/>
            <a:r>
              <a:rPr lang="ja-JP" altLang="en-US" sz="1200" dirty="0" smtClean="0">
                <a:solidFill>
                  <a:prstClr val="black"/>
                </a:solidFill>
              </a:rPr>
              <a:t>・関係行政機関の長に協議</a:t>
            </a:r>
            <a:endParaRPr lang="en-US" altLang="ja-JP" sz="1200" dirty="0" smtClean="0">
              <a:solidFill>
                <a:prstClr val="black"/>
              </a:solidFill>
            </a:endParaRPr>
          </a:p>
          <a:p>
            <a:pPr marL="82550" indent="-82550" defTabSz="914286"/>
            <a:r>
              <a:rPr lang="ja-JP" altLang="en-US" sz="1200" dirty="0" smtClean="0">
                <a:solidFill>
                  <a:prstClr val="black"/>
                </a:solidFill>
              </a:rPr>
              <a:t>・</a:t>
            </a:r>
            <a:r>
              <a:rPr lang="ja-JP" altLang="en-US" sz="1200" u="sng" dirty="0" smtClean="0">
                <a:solidFill>
                  <a:prstClr val="black"/>
                </a:solidFill>
              </a:rPr>
              <a:t>地方労働審議会への付議</a:t>
            </a:r>
            <a:endParaRPr lang="en-US" altLang="ja-JP" sz="1200" u="sng" dirty="0" smtClean="0">
              <a:solidFill>
                <a:prstClr val="black"/>
              </a:solidFill>
            </a:endParaRPr>
          </a:p>
          <a:p>
            <a:pPr marL="82550" indent="-82550" defTabSz="914286"/>
            <a:r>
              <a:rPr lang="ja-JP" altLang="en-US" sz="1200" dirty="0" smtClean="0">
                <a:solidFill>
                  <a:prstClr val="black"/>
                </a:solidFill>
              </a:rPr>
              <a:t>　　　　</a:t>
            </a:r>
            <a:r>
              <a:rPr lang="ja-JP" altLang="en-US" sz="1400" dirty="0" smtClean="0">
                <a:solidFill>
                  <a:prstClr val="black"/>
                </a:solidFill>
              </a:rPr>
              <a:t>↓</a:t>
            </a:r>
            <a:endParaRPr lang="en-US" altLang="ja-JP" sz="1400" dirty="0" smtClean="0">
              <a:solidFill>
                <a:prstClr val="black"/>
              </a:solidFill>
            </a:endParaRPr>
          </a:p>
        </p:txBody>
      </p:sp>
      <p:sp>
        <p:nvSpPr>
          <p:cNvPr id="28" name="テキスト ボックス 27"/>
          <p:cNvSpPr txBox="1"/>
          <p:nvPr/>
        </p:nvSpPr>
        <p:spPr>
          <a:xfrm>
            <a:off x="6611646" y="1307653"/>
            <a:ext cx="2500298" cy="338554"/>
          </a:xfrm>
          <a:prstGeom prst="rect">
            <a:avLst/>
          </a:prstGeom>
          <a:noFill/>
        </p:spPr>
        <p:txBody>
          <a:bodyPr wrap="square" rtlCol="0">
            <a:spAutoFit/>
          </a:bodyPr>
          <a:lstStyle/>
          <a:p>
            <a:pPr algn="ctr" defTabSz="914286"/>
            <a:r>
              <a:rPr lang="ja-JP" altLang="en-US" sz="1600" b="1" dirty="0" smtClean="0">
                <a:solidFill>
                  <a:prstClr val="black"/>
                </a:solidFill>
              </a:rPr>
              <a:t>－国の支援措置－</a:t>
            </a:r>
            <a:endParaRPr lang="en-US" altLang="ja-JP" sz="1600" b="1" dirty="0" smtClean="0">
              <a:solidFill>
                <a:prstClr val="black"/>
              </a:solidFill>
            </a:endParaRPr>
          </a:p>
        </p:txBody>
      </p:sp>
      <p:sp>
        <p:nvSpPr>
          <p:cNvPr id="30" name="正方形/長方形 29"/>
          <p:cNvSpPr/>
          <p:nvPr/>
        </p:nvSpPr>
        <p:spPr>
          <a:xfrm>
            <a:off x="6879618" y="1893595"/>
            <a:ext cx="2124900" cy="2088232"/>
          </a:xfrm>
          <a:prstGeom prst="rect">
            <a:avLst/>
          </a:prstGeom>
          <a:solidFill>
            <a:schemeClr val="accent5">
              <a:lumMod val="20000"/>
              <a:lumOff val="80000"/>
            </a:schemeClr>
          </a:solidFill>
          <a:ln w="12700">
            <a:solidFill>
              <a:schemeClr val="tx2"/>
            </a:solidFill>
          </a:ln>
        </p:spPr>
        <p:style>
          <a:lnRef idx="2">
            <a:schemeClr val="accent6"/>
          </a:lnRef>
          <a:fillRef idx="1">
            <a:schemeClr val="lt1"/>
          </a:fillRef>
          <a:effectRef idx="0">
            <a:schemeClr val="accent6"/>
          </a:effectRef>
          <a:fontRef idx="minor">
            <a:schemeClr val="dk1"/>
          </a:fontRef>
        </p:style>
        <p:txBody>
          <a:bodyPr rtlCol="0" anchor="t"/>
          <a:lstStyle/>
          <a:p>
            <a:pPr defTabSz="914286"/>
            <a:r>
              <a:rPr lang="ja-JP" altLang="en-US" sz="1400" b="1" dirty="0" smtClean="0">
                <a:solidFill>
                  <a:prstClr val="black"/>
                </a:solidFill>
              </a:rPr>
              <a:t>○事業主に対する助成</a:t>
            </a:r>
            <a:endParaRPr lang="en-US" altLang="ja-JP" sz="1400" b="1" dirty="0" smtClean="0">
              <a:solidFill>
                <a:prstClr val="black"/>
              </a:solidFill>
            </a:endParaRPr>
          </a:p>
          <a:p>
            <a:pPr defTabSz="914286"/>
            <a:r>
              <a:rPr lang="ja-JP" altLang="en-US" sz="1400" b="1" dirty="0" smtClean="0">
                <a:solidFill>
                  <a:prstClr val="black"/>
                </a:solidFill>
              </a:rPr>
              <a:t> （地域雇用開発助成金）</a:t>
            </a:r>
            <a:endParaRPr lang="en-US" altLang="ja-JP" sz="1400" b="1" dirty="0" smtClean="0">
              <a:solidFill>
                <a:prstClr val="black"/>
              </a:solidFill>
            </a:endParaRPr>
          </a:p>
          <a:p>
            <a:pPr marL="82550" indent="-82550" defTabSz="914286"/>
            <a:endParaRPr lang="en-US" altLang="ja-JP" sz="1200" dirty="0" smtClean="0">
              <a:solidFill>
                <a:prstClr val="black"/>
              </a:solidFill>
            </a:endParaRPr>
          </a:p>
          <a:p>
            <a:pPr marL="82550" indent="-82550" defTabSz="914286"/>
            <a:r>
              <a:rPr lang="ja-JP" altLang="en-US" sz="1200" dirty="0" smtClean="0">
                <a:solidFill>
                  <a:prstClr val="black"/>
                </a:solidFill>
              </a:rPr>
              <a:t>　・</a:t>
            </a:r>
            <a:r>
              <a:rPr lang="ja-JP" altLang="en-US" sz="1200" u="sng" dirty="0" smtClean="0">
                <a:solidFill>
                  <a:prstClr val="black"/>
                </a:solidFill>
              </a:rPr>
              <a:t>事業所の設置・整備に伴う</a:t>
            </a:r>
            <a:r>
              <a:rPr lang="ja-JP" altLang="en-US" sz="1200" u="sng" dirty="0">
                <a:solidFill>
                  <a:prstClr val="black"/>
                </a:solidFill>
              </a:rPr>
              <a:t>　</a:t>
            </a:r>
            <a:r>
              <a:rPr lang="ja-JP" altLang="en-US" sz="1200" u="sng" dirty="0" smtClean="0">
                <a:solidFill>
                  <a:prstClr val="black"/>
                </a:solidFill>
              </a:rPr>
              <a:t>　　</a:t>
            </a:r>
            <a:endParaRPr lang="en-US" altLang="ja-JP" sz="1200" u="sng" dirty="0" smtClean="0">
              <a:solidFill>
                <a:prstClr val="black"/>
              </a:solidFill>
            </a:endParaRPr>
          </a:p>
          <a:p>
            <a:pPr marL="82550" indent="-82550" defTabSz="914286"/>
            <a:r>
              <a:rPr lang="ja-JP" altLang="en-US" sz="1200" dirty="0">
                <a:solidFill>
                  <a:prstClr val="black"/>
                </a:solidFill>
              </a:rPr>
              <a:t>　</a:t>
            </a:r>
            <a:r>
              <a:rPr lang="ja-JP" altLang="en-US" sz="1200" dirty="0" smtClean="0">
                <a:solidFill>
                  <a:prstClr val="black"/>
                </a:solidFill>
              </a:rPr>
              <a:t>　</a:t>
            </a:r>
            <a:r>
              <a:rPr lang="ja-JP" altLang="en-US" sz="1200" u="sng" dirty="0" smtClean="0">
                <a:solidFill>
                  <a:prstClr val="black"/>
                </a:solidFill>
              </a:rPr>
              <a:t>地域求職者の雇入れ助成</a:t>
            </a:r>
            <a:endParaRPr lang="en-US" altLang="ja-JP" sz="1200" u="sng" dirty="0" smtClean="0">
              <a:solidFill>
                <a:prstClr val="black"/>
              </a:solidFill>
            </a:endParaRPr>
          </a:p>
          <a:p>
            <a:pPr marL="82550" indent="-82550" defTabSz="914286"/>
            <a:endParaRPr lang="en-US" altLang="ja-JP" sz="1200" u="sng" dirty="0" smtClean="0">
              <a:solidFill>
                <a:prstClr val="black"/>
              </a:solidFill>
            </a:endParaRPr>
          </a:p>
          <a:p>
            <a:pPr marL="177800" indent="-177800" defTabSz="914286"/>
            <a:endParaRPr lang="en-US" altLang="ja-JP" sz="1200" dirty="0" smtClean="0">
              <a:solidFill>
                <a:prstClr val="black"/>
              </a:solidFill>
            </a:endParaRPr>
          </a:p>
          <a:p>
            <a:pPr marL="177800" indent="-177800" defTabSz="914286"/>
            <a:r>
              <a:rPr lang="ja-JP" altLang="en-US" sz="1200" dirty="0" smtClean="0">
                <a:solidFill>
                  <a:prstClr val="black"/>
                </a:solidFill>
              </a:rPr>
              <a:t>　・地域活性化雇用創造プロ</a:t>
            </a:r>
            <a:endParaRPr lang="en-US" altLang="ja-JP" sz="1200" dirty="0" smtClean="0">
              <a:solidFill>
                <a:prstClr val="black"/>
              </a:solidFill>
            </a:endParaRPr>
          </a:p>
          <a:p>
            <a:pPr marL="177800" indent="-177800" defTabSz="914286"/>
            <a:r>
              <a:rPr lang="ja-JP" altLang="en-US" sz="1200" dirty="0">
                <a:solidFill>
                  <a:prstClr val="black"/>
                </a:solidFill>
              </a:rPr>
              <a:t>　</a:t>
            </a:r>
            <a:r>
              <a:rPr lang="ja-JP" altLang="en-US" sz="1200" dirty="0" smtClean="0">
                <a:solidFill>
                  <a:prstClr val="black"/>
                </a:solidFill>
              </a:rPr>
              <a:t>　ジェクト</a:t>
            </a:r>
            <a:r>
              <a:rPr lang="ja-JP" altLang="en-US" sz="1200" dirty="0">
                <a:solidFill>
                  <a:prstClr val="black"/>
                </a:solidFill>
              </a:rPr>
              <a:t>指定</a:t>
            </a:r>
            <a:r>
              <a:rPr lang="ja-JP" altLang="en-US" sz="1200" dirty="0" smtClean="0">
                <a:solidFill>
                  <a:prstClr val="black"/>
                </a:solidFill>
              </a:rPr>
              <a:t>事業主に対する特例</a:t>
            </a:r>
            <a:endParaRPr lang="en-US" altLang="ja-JP" sz="1200" dirty="0" smtClean="0">
              <a:solidFill>
                <a:prstClr val="black"/>
              </a:solidFill>
            </a:endParaRPr>
          </a:p>
        </p:txBody>
      </p:sp>
      <p:sp>
        <p:nvSpPr>
          <p:cNvPr id="21" name="正方形/長方形 20"/>
          <p:cNvSpPr/>
          <p:nvPr/>
        </p:nvSpPr>
        <p:spPr>
          <a:xfrm>
            <a:off x="25822" y="5221649"/>
            <a:ext cx="9101615" cy="151971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テキスト ボックス 21"/>
          <p:cNvSpPr txBox="1"/>
          <p:nvPr/>
        </p:nvSpPr>
        <p:spPr>
          <a:xfrm>
            <a:off x="79472" y="5221649"/>
            <a:ext cx="9173047" cy="1015663"/>
          </a:xfrm>
          <a:prstGeom prst="rect">
            <a:avLst/>
          </a:prstGeom>
          <a:noFill/>
        </p:spPr>
        <p:txBody>
          <a:bodyPr wrap="square" rtlCol="0">
            <a:spAutoFit/>
          </a:bodyPr>
          <a:lstStyle/>
          <a:p>
            <a:r>
              <a:rPr kumimoji="1" lang="ja-JP" altLang="en-US" sz="1200" dirty="0" smtClean="0"/>
              <a:t>＜地域要件＞</a:t>
            </a:r>
            <a:endParaRPr kumimoji="1" lang="en-US" altLang="ja-JP" sz="1200" dirty="0" smtClean="0"/>
          </a:p>
          <a:p>
            <a:r>
              <a:rPr lang="ja-JP" altLang="en-US" sz="1200" dirty="0" smtClean="0"/>
              <a:t>○　地域設定は、労働市場圏としてのまとまりごとに雇用情勢を判断する観点から、ハローワークの範囲を基本とする。</a:t>
            </a:r>
            <a:endParaRPr lang="en-US" altLang="ja-JP" sz="1200" dirty="0" smtClean="0"/>
          </a:p>
          <a:p>
            <a:r>
              <a:rPr lang="ja-JP" altLang="en-US" sz="1200" dirty="0" smtClean="0"/>
              <a:t>○　地域内の求職者数に関する基準として、最近３年間の労働力人口に対する求職者数の割合が全国平均（</a:t>
            </a:r>
            <a:r>
              <a:rPr lang="en-US" altLang="ja-JP" sz="1200" dirty="0" smtClean="0"/>
              <a:t>※</a:t>
            </a:r>
            <a:r>
              <a:rPr lang="ja-JP" altLang="en-US" sz="1200" dirty="0" smtClean="0"/>
              <a:t>１）以上である。</a:t>
            </a:r>
            <a:endParaRPr lang="en-US" altLang="ja-JP" sz="1200" dirty="0" smtClean="0"/>
          </a:p>
          <a:p>
            <a:pPr marL="269875" indent="-269875"/>
            <a:r>
              <a:rPr lang="ja-JP" altLang="en-US" sz="1200" dirty="0" smtClean="0"/>
              <a:t>○　雇用情勢に関する基準として、最近３年間</a:t>
            </a:r>
            <a:r>
              <a:rPr lang="ja-JP" altLang="en-US" sz="1200" smtClean="0"/>
              <a:t>又は直近１年間</a:t>
            </a:r>
            <a:r>
              <a:rPr lang="ja-JP" altLang="en-US" sz="1200" dirty="0" smtClean="0"/>
              <a:t>のハローワークにおける一般又は常用有効求人倍率が全国平均の３分の２（</a:t>
            </a:r>
            <a:r>
              <a:rPr lang="en-US" altLang="ja-JP" sz="1200" dirty="0" smtClean="0"/>
              <a:t>※</a:t>
            </a:r>
            <a:r>
              <a:rPr lang="ja-JP" altLang="en-US" sz="1200" dirty="0" smtClean="0"/>
              <a:t>２）以下である。</a:t>
            </a:r>
            <a:endParaRPr kumimoji="1" lang="ja-JP" altLang="en-US" sz="1200" dirty="0"/>
          </a:p>
        </p:txBody>
      </p:sp>
      <p:sp>
        <p:nvSpPr>
          <p:cNvPr id="26" name="テキスト ボックス 25"/>
          <p:cNvSpPr txBox="1"/>
          <p:nvPr/>
        </p:nvSpPr>
        <p:spPr>
          <a:xfrm>
            <a:off x="53144" y="6237312"/>
            <a:ext cx="9721080" cy="430887"/>
          </a:xfrm>
          <a:prstGeom prst="rect">
            <a:avLst/>
          </a:prstGeom>
          <a:noFill/>
        </p:spPr>
        <p:txBody>
          <a:bodyPr wrap="square" rtlCol="0">
            <a:spAutoFit/>
          </a:bodyPr>
          <a:lstStyle/>
          <a:p>
            <a:r>
              <a:rPr lang="en-US" altLang="ja-JP" sz="1100" dirty="0" smtClean="0"/>
              <a:t>※</a:t>
            </a:r>
            <a:r>
              <a:rPr lang="ja-JP" altLang="en-US" sz="1100" dirty="0" smtClean="0"/>
              <a:t>１　雇用情勢が大変厳しい地域（有効求人倍率０．５以下）の場合は、全国平均の３分の２</a:t>
            </a:r>
            <a:endParaRPr kumimoji="1" lang="en-US" altLang="ja-JP" sz="1100" dirty="0"/>
          </a:p>
          <a:p>
            <a:r>
              <a:rPr lang="en-US" altLang="ja-JP" sz="1100" dirty="0" smtClean="0"/>
              <a:t>※</a:t>
            </a:r>
            <a:r>
              <a:rPr lang="ja-JP" altLang="en-US" sz="1100" dirty="0" smtClean="0"/>
              <a:t>２　３分の２の値が１以上の時は１、０．６７未満の時は０．６７。ただし、全国平均が０．６７未満の時は全国平均値</a:t>
            </a:r>
            <a:endParaRPr kumimoji="1" lang="ja-JP" altLang="en-US" sz="1100" dirty="0"/>
          </a:p>
        </p:txBody>
      </p:sp>
      <p:sp>
        <p:nvSpPr>
          <p:cNvPr id="27" name="テキスト ボックス 26"/>
          <p:cNvSpPr txBox="1"/>
          <p:nvPr/>
        </p:nvSpPr>
        <p:spPr>
          <a:xfrm>
            <a:off x="5419573" y="4925568"/>
            <a:ext cx="1352619" cy="261610"/>
          </a:xfrm>
          <a:prstGeom prst="rect">
            <a:avLst/>
          </a:prstGeom>
          <a:ln w="12700"/>
        </p:spPr>
        <p:style>
          <a:lnRef idx="2">
            <a:schemeClr val="dk1"/>
          </a:lnRef>
          <a:fillRef idx="1">
            <a:schemeClr val="lt1"/>
          </a:fillRef>
          <a:effectRef idx="0">
            <a:schemeClr val="dk1"/>
          </a:effectRef>
          <a:fontRef idx="minor">
            <a:schemeClr val="dk1"/>
          </a:fontRef>
        </p:style>
        <p:txBody>
          <a:bodyPr vert="horz" wrap="square" rtlCol="0">
            <a:spAutoFit/>
          </a:bodyPr>
          <a:lstStyle/>
          <a:p>
            <a:pPr marL="82550" indent="-82550" defTabSz="914286"/>
            <a:r>
              <a:rPr lang="ja-JP" altLang="en-US" sz="1100" dirty="0" smtClean="0">
                <a:solidFill>
                  <a:prstClr val="black"/>
                </a:solidFill>
              </a:rPr>
              <a:t>令和５年４月</a:t>
            </a:r>
            <a:r>
              <a:rPr lang="ja-JP" altLang="en-US" sz="1100" dirty="0">
                <a:solidFill>
                  <a:prstClr val="black"/>
                </a:solidFill>
              </a:rPr>
              <a:t>１</a:t>
            </a:r>
            <a:r>
              <a:rPr lang="ja-JP" altLang="en-US" sz="1100" dirty="0" smtClean="0">
                <a:solidFill>
                  <a:prstClr val="black"/>
                </a:solidFill>
              </a:rPr>
              <a:t>日</a:t>
            </a:r>
            <a:endParaRPr lang="en-US" altLang="ja-JP" sz="1100" dirty="0" smtClean="0">
              <a:solidFill>
                <a:prstClr val="black"/>
              </a:solidFill>
            </a:endParaRPr>
          </a:p>
        </p:txBody>
      </p:sp>
      <p:sp>
        <p:nvSpPr>
          <p:cNvPr id="2" name="大かっこ 1"/>
          <p:cNvSpPr/>
          <p:nvPr/>
        </p:nvSpPr>
        <p:spPr>
          <a:xfrm>
            <a:off x="6924776" y="3217365"/>
            <a:ext cx="2049449" cy="729138"/>
          </a:xfrm>
          <a:prstGeom prst="bracketPair">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3" name="テキスト ボックス 2"/>
          <p:cNvSpPr txBox="1"/>
          <p:nvPr/>
        </p:nvSpPr>
        <p:spPr>
          <a:xfrm>
            <a:off x="771159" y="589869"/>
            <a:ext cx="7610939" cy="577081"/>
          </a:xfrm>
          <a:prstGeom prst="rect">
            <a:avLst/>
          </a:prstGeom>
          <a:noFill/>
          <a:ln>
            <a:solidFill>
              <a:schemeClr val="tx1"/>
            </a:solidFill>
          </a:ln>
        </p:spPr>
        <p:txBody>
          <a:bodyPr wrap="square" rtlCol="0">
            <a:spAutoFit/>
          </a:bodyPr>
          <a:lstStyle/>
          <a:p>
            <a:r>
              <a:rPr lang="ja-JP" altLang="en-US" sz="1050" dirty="0"/>
              <a:t>　　雇用情勢が特</a:t>
            </a:r>
            <a:r>
              <a:rPr lang="ja-JP" altLang="en-US" sz="1050" dirty="0" smtClean="0"/>
              <a:t>に</a:t>
            </a:r>
            <a:r>
              <a:rPr lang="ja-JP" altLang="en-US" sz="1050" dirty="0"/>
              <a:t>厳しい</a:t>
            </a:r>
            <a:r>
              <a:rPr lang="ja-JP" altLang="en-US" sz="1050" dirty="0" smtClean="0"/>
              <a:t>地域</a:t>
            </a:r>
            <a:r>
              <a:rPr lang="ja-JP" altLang="en-US" sz="1050" dirty="0"/>
              <a:t>（雇用開発促進地域）について、都道府県が「地域雇用開発計画」を策定し、これ</a:t>
            </a:r>
            <a:r>
              <a:rPr lang="ja-JP" altLang="en-US" sz="1050" dirty="0" smtClean="0"/>
              <a:t>に国</a:t>
            </a:r>
            <a:r>
              <a:rPr lang="ja-JP" altLang="en-US" sz="1050" dirty="0"/>
              <a:t>が同意した場合「同意雇用開発促進地域」となる。同意雇用開発促進地域内で事業所の設置・整備を行い</a:t>
            </a:r>
            <a:r>
              <a:rPr lang="ja-JP" altLang="en-US" sz="1050" dirty="0" smtClean="0"/>
              <a:t>、地域</a:t>
            </a:r>
            <a:r>
              <a:rPr lang="ja-JP" altLang="en-US" sz="1050" dirty="0"/>
              <a:t>の求職者を雇い入れた事業主に対し、「地域雇用開発助成金」の支給が可能となる。			</a:t>
            </a:r>
          </a:p>
        </p:txBody>
      </p:sp>
      <p:sp>
        <p:nvSpPr>
          <p:cNvPr id="11" name="テキスト ボックス 10"/>
          <p:cNvSpPr txBox="1"/>
          <p:nvPr/>
        </p:nvSpPr>
        <p:spPr>
          <a:xfrm>
            <a:off x="7861795" y="120741"/>
            <a:ext cx="1238195" cy="369332"/>
          </a:xfrm>
          <a:prstGeom prst="rect">
            <a:avLst/>
          </a:prstGeom>
          <a:noFill/>
          <a:ln w="19050">
            <a:solidFill>
              <a:schemeClr val="tx1"/>
            </a:solidFill>
          </a:ln>
        </p:spPr>
        <p:txBody>
          <a:bodyPr wrap="square" rtlCol="0">
            <a:spAutoFit/>
          </a:bodyPr>
          <a:lstStyle/>
          <a:p>
            <a:r>
              <a:rPr kumimoji="1" lang="ja-JP" altLang="en-US" dirty="0" smtClean="0"/>
              <a:t>資料４－１</a:t>
            </a:r>
            <a:endParaRPr kumimoji="1" lang="ja-JP" altLang="en-US" dirty="0"/>
          </a:p>
        </p:txBody>
      </p:sp>
    </p:spTree>
    <p:extLst>
      <p:ext uri="{BB962C8B-B14F-4D97-AF65-F5344CB8AC3E}">
        <p14:creationId xmlns:p14="http://schemas.microsoft.com/office/powerpoint/2010/main" val="372346645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74</TotalTime>
  <Words>527</Words>
  <PresentationFormat>画面に合わせる (4:3)</PresentationFormat>
  <Paragraphs>46</Paragraphs>
  <Slides>1</Slides>
  <Notes>1</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vt:i4>
      </vt:variant>
    </vt:vector>
  </HeadingPairs>
  <TitlesOfParts>
    <vt:vector size="5" baseType="lpstr">
      <vt:lpstr>ＭＳ Ｐゴシック</vt:lpstr>
      <vt:lpstr>Arial</vt:lpstr>
      <vt:lpstr>Calibri</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Printed>2023-03-06T04:33:03Z</cp:lastPrinted>
  <dcterms:created xsi:type="dcterms:W3CDTF">2015-06-23T07:44:53Z</dcterms:created>
  <dcterms:modified xsi:type="dcterms:W3CDTF">2023-03-06T04:33:12Z</dcterms:modified>
</cp:coreProperties>
</file>