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5" d="100"/>
          <a:sy n="85"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C4DC41-06ED-42DD-A089-CFF85469494D}" type="datetimeFigureOut">
              <a:rPr kumimoji="1" lang="ja-JP" altLang="en-US" smtClean="0"/>
              <a:t>2022/11/4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72C98-EA58-44BC-AFDC-6DF56A86590A}" type="slidenum">
              <a:rPr kumimoji="1" lang="ja-JP" altLang="en-US" smtClean="0"/>
              <a:t>‹#›</a:t>
            </a:fld>
            <a:endParaRPr kumimoji="1" lang="ja-JP" altLang="en-US"/>
          </a:p>
        </p:txBody>
      </p:sp>
    </p:spTree>
    <p:extLst>
      <p:ext uri="{BB962C8B-B14F-4D97-AF65-F5344CB8AC3E}">
        <p14:creationId xmlns:p14="http://schemas.microsoft.com/office/powerpoint/2010/main" val="2253904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14F3A9-05A9-4065-836A-B0086F22EE8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02712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9"/>
            <a:ext cx="103632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37C52E8-D4B3-4BA1-9F26-9F5FBE3009A5}" type="datetime1">
              <a:rPr kumimoji="1" lang="ja-JP" altLang="en-US" smtClean="0"/>
              <a:t>2022/11/4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107554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09600" y="1600204"/>
            <a:ext cx="10972800" cy="4525963"/>
          </a:xfrm>
          <a:prstGeom prst="rect">
            <a:avLst/>
          </a:prstGeo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7B715EB-1B78-4523-94BE-F6CE439A314F}" type="datetime1">
              <a:rPr kumimoji="1" lang="ja-JP" altLang="en-US" smtClean="0"/>
              <a:t>2022/11/4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373895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0"/>
            <a:ext cx="27432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09600" y="274640"/>
            <a:ext cx="8026400" cy="5851525"/>
          </a:xfrm>
          <a:prstGeom prst="rect">
            <a:avLst/>
          </a:prstGeo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C17E89A-B5FD-402A-82EE-E3AD63A9D588}" type="datetime1">
              <a:rPr kumimoji="1" lang="ja-JP" altLang="en-US" smtClean="0"/>
              <a:t>2022/11/4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2428372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0" y="3886200"/>
            <a:ext cx="12192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5126892" y="3886200"/>
            <a:ext cx="7065108"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2129" y="0"/>
            <a:ext cx="12214129"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6917269" y="5925100"/>
            <a:ext cx="4817076" cy="281851"/>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0" indent="0">
              <a:spcAft>
                <a:spcPts val="400"/>
              </a:spcAft>
              <a:buNone/>
              <a:defRPr lang="ja-JP" altLang="en-US" sz="1800" smtClean="0">
                <a:latin typeface="+mn-lt"/>
                <a:ea typeface="+mn-ea"/>
              </a:defRPr>
            </a:lvl2pPr>
            <a:lvl3pPr marL="685800" indent="0">
              <a:spcAft>
                <a:spcPts val="400"/>
              </a:spcAft>
              <a:buNone/>
              <a:defRPr lang="ja-JP" altLang="en-US" sz="1800" smtClean="0">
                <a:latin typeface="+mn-lt"/>
                <a:ea typeface="+mn-ea"/>
              </a:defRPr>
            </a:lvl3pPr>
            <a:lvl4pPr marL="1143000" indent="0">
              <a:spcAft>
                <a:spcPts val="400"/>
              </a:spcAft>
              <a:buNone/>
              <a:defRPr lang="ja-JP" altLang="en-US" sz="1800" smtClean="0">
                <a:latin typeface="+mn-lt"/>
                <a:ea typeface="+mn-ea"/>
              </a:defRPr>
            </a:lvl4pPr>
            <a:lvl5pPr marL="1600200" indent="0">
              <a:spcAft>
                <a:spcPts val="400"/>
              </a:spcAft>
              <a:buNone/>
              <a:defRPr lang="ja-JP" altLang="en-US" sz="1800">
                <a:latin typeface="+mn-lt"/>
                <a:ea typeface="+mn-ea"/>
              </a:defRPr>
            </a:lvl5pPr>
          </a:lstStyle>
          <a:p>
            <a:pPr marL="0" lvl="0" defTabSz="457200"/>
            <a:r>
              <a:rPr kumimoji="1" lang="ja-JP" altLang="en-US" smtClean="0"/>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8907464" y="2838997"/>
            <a:ext cx="2819696"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6916946" y="4878177"/>
            <a:ext cx="2743200" cy="365125"/>
          </a:xfrm>
        </p:spPr>
        <p:txBody>
          <a:bodyPr/>
          <a:lstStyle>
            <a:lvl1pPr algn="l">
              <a:defRPr/>
            </a:lvl1pPr>
          </a:lstStyle>
          <a:p>
            <a:endParaRPr lang="en-US" dirty="0"/>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64841" y="6469297"/>
            <a:ext cx="4625200"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1"/>
            <a:ext cx="12180935" cy="1904457"/>
          </a:xfrm>
        </p:spPr>
        <p:txBody>
          <a:bodyPr lIns="288000" tIns="180000" rIns="360000" bIns="72000" anchor="b"/>
          <a:lstStyle>
            <a:lvl1pPr>
              <a:defRPr sz="2400">
                <a:solidFill>
                  <a:schemeClr val="tx1"/>
                </a:solidFill>
              </a:defRPr>
            </a:lvl1pPr>
          </a:lstStyle>
          <a:p>
            <a:r>
              <a:rPr kumimoji="1" lang="ja-JP" altLang="en-US" smtClean="0"/>
              <a:t>マスター タイトルの書式設定</a:t>
            </a:r>
            <a:endParaRPr kumimoji="1" lang="ja-JP" altLang="en-US" dirty="0"/>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11356" y="3883787"/>
            <a:ext cx="12214711" cy="449081"/>
          </a:xfrm>
        </p:spPr>
        <p:txBody>
          <a:bodyPr wrap="square" lIns="288000">
            <a:spAutoFit/>
          </a:bodyPr>
          <a:lstStyle>
            <a:lvl1pPr marL="0" indent="0">
              <a:buNone/>
              <a:defRPr lang="ja-JP" altLang="en-US" sz="1700" spc="150" smtClean="0">
                <a:solidFill>
                  <a:schemeClr val="bg1"/>
                </a:solidFill>
              </a:defRPr>
            </a:lvl1pPr>
            <a:lvl2pPr marL="228600" indent="0">
              <a:buNone/>
              <a:defRPr lang="ja-JP" altLang="en-US" sz="1700" smtClean="0">
                <a:solidFill>
                  <a:schemeClr val="bg1"/>
                </a:solidFill>
                <a:latin typeface="+mn-lt"/>
                <a:ea typeface="+mn-ea"/>
              </a:defRPr>
            </a:lvl2pPr>
            <a:lvl3pPr marL="685800" indent="0">
              <a:buNone/>
              <a:defRPr lang="ja-JP" altLang="en-US" sz="1700" smtClean="0">
                <a:solidFill>
                  <a:schemeClr val="bg1"/>
                </a:solidFill>
                <a:latin typeface="+mn-lt"/>
                <a:ea typeface="+mn-ea"/>
              </a:defRPr>
            </a:lvl3pPr>
            <a:lvl4pPr marL="1143000" indent="0">
              <a:buNone/>
              <a:defRPr lang="ja-JP" altLang="en-US" sz="1700" smtClean="0">
                <a:solidFill>
                  <a:schemeClr val="bg1"/>
                </a:solidFill>
                <a:latin typeface="+mn-lt"/>
                <a:ea typeface="+mn-ea"/>
              </a:defRPr>
            </a:lvl4pPr>
            <a:lvl5pPr marL="1600200" indent="0">
              <a:buNone/>
              <a:defRPr lang="ja-JP" altLang="en-US" sz="1700">
                <a:solidFill>
                  <a:schemeClr val="bg1"/>
                </a:solidFill>
                <a:latin typeface="+mn-lt"/>
                <a:ea typeface="+mn-ea"/>
              </a:defRPr>
            </a:lvl5pPr>
          </a:lstStyle>
          <a:p>
            <a:pPr marL="0" lvl="0" defTabSz="457200"/>
            <a:r>
              <a:rPr kumimoji="1" lang="ja-JP" altLang="en-US" smtClean="0"/>
              <a:t>マスター テキストの書式設定</a:t>
            </a:r>
          </a:p>
        </p:txBody>
      </p:sp>
      <p:grpSp>
        <p:nvGrpSpPr>
          <p:cNvPr id="99" name="グループ化 98"/>
          <p:cNvGrpSpPr/>
          <p:nvPr userDrawn="1"/>
        </p:nvGrpSpPr>
        <p:grpSpPr>
          <a:xfrm>
            <a:off x="6940062" y="6379734"/>
            <a:ext cx="4740146" cy="173467"/>
            <a:chOff x="900632" y="1414463"/>
            <a:chExt cx="7938089" cy="357535"/>
          </a:xfrm>
          <a:solidFill>
            <a:schemeClr val="bg1">
              <a:alpha val="17000"/>
            </a:schemeClr>
          </a:solidFill>
        </p:grpSpPr>
        <p:sp>
          <p:nvSpPr>
            <p:cNvPr id="19"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4"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5"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6"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7"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8"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9"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0"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1"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2"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3"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4"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5"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6"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7"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8"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9"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0"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1"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2"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3"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4"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5"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6"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7"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8"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9"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0"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1"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2"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3"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4"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5"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6"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7"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8"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9"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0"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1"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2"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3"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4"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5"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6"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7"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8"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9"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0"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1"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2"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3"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4"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5"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6"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7"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8"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9"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0"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1"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2"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3"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4"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5"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6"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7"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8"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9"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0"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1"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2"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3"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4"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5"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6"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7"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8"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grpSp>
      <p:pic>
        <p:nvPicPr>
          <p:cNvPr id="2" name="図 1"/>
          <p:cNvPicPr>
            <a:picLocks noChangeAspect="1"/>
          </p:cNvPicPr>
          <p:nvPr userDrawn="1"/>
        </p:nvPicPr>
        <p:blipFill>
          <a:blip r:embed="rId2"/>
          <a:stretch>
            <a:fillRect/>
          </a:stretch>
        </p:blipFill>
        <p:spPr>
          <a:xfrm>
            <a:off x="6741136" y="317902"/>
            <a:ext cx="4944753" cy="585267"/>
          </a:xfrm>
          <a:prstGeom prst="rect">
            <a:avLst/>
          </a:prstGeom>
        </p:spPr>
      </p:pic>
    </p:spTree>
    <p:extLst>
      <p:ext uri="{BB962C8B-B14F-4D97-AF65-F5344CB8AC3E}">
        <p14:creationId xmlns:p14="http://schemas.microsoft.com/office/powerpoint/2010/main" val="3890310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907324" y="0"/>
            <a:ext cx="9284676"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8"/>
            <a:ext cx="2907323"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3292417" y="2310708"/>
            <a:ext cx="4591435" cy="2693939"/>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smtClean="0"/>
              <a:t>マスター テキストの書式設定</a:t>
            </a:r>
          </a:p>
          <a:p>
            <a:pPr marL="342900" lvl="1" indent="-342900" defTabSz="457200">
              <a:lnSpc>
                <a:spcPct val="150000"/>
              </a:lnSpc>
              <a:buFont typeface="+mj-lt"/>
              <a:buAutoNum type="arabicPeriod"/>
            </a:pPr>
            <a:r>
              <a:rPr kumimoji="1" lang="ja-JP" altLang="en-US" smtClean="0"/>
              <a:t>第 </a:t>
            </a:r>
            <a:r>
              <a:rPr kumimoji="1" lang="en-US" altLang="ja-JP" smtClean="0"/>
              <a:t>2 </a:t>
            </a:r>
            <a:r>
              <a:rPr kumimoji="1" lang="ja-JP" altLang="en-US" smtClean="0"/>
              <a:t>レベル</a:t>
            </a:r>
          </a:p>
          <a:p>
            <a:pPr marL="342900" lvl="2" indent="-342900" defTabSz="457200">
              <a:lnSpc>
                <a:spcPct val="150000"/>
              </a:lnSpc>
              <a:buFont typeface="+mj-lt"/>
              <a:buAutoNum type="arabicPeriod"/>
            </a:pPr>
            <a:r>
              <a:rPr kumimoji="1" lang="ja-JP" altLang="en-US" smtClean="0"/>
              <a:t>第 </a:t>
            </a:r>
            <a:r>
              <a:rPr kumimoji="1" lang="en-US" altLang="ja-JP" smtClean="0"/>
              <a:t>3 </a:t>
            </a:r>
            <a:r>
              <a:rPr kumimoji="1" lang="ja-JP" altLang="en-US" smtClean="0"/>
              <a:t>レベル</a:t>
            </a:r>
          </a:p>
          <a:p>
            <a:pPr marL="342900" lvl="3" indent="-342900" defTabSz="457200">
              <a:lnSpc>
                <a:spcPct val="150000"/>
              </a:lnSpc>
              <a:buFont typeface="+mj-lt"/>
              <a:buAutoNum type="arabicPeriod"/>
            </a:pPr>
            <a:r>
              <a:rPr kumimoji="1" lang="ja-JP" altLang="en-US" smtClean="0"/>
              <a:t>第 </a:t>
            </a:r>
            <a:r>
              <a:rPr kumimoji="1" lang="en-US" altLang="ja-JP" smtClean="0"/>
              <a:t>4 </a:t>
            </a:r>
            <a:r>
              <a:rPr kumimoji="1" lang="ja-JP" altLang="en-US" smtClean="0"/>
              <a:t>レベル</a:t>
            </a:r>
          </a:p>
          <a:p>
            <a:pPr marL="342900" lvl="4" indent="-342900" defTabSz="457200">
              <a:lnSpc>
                <a:spcPct val="150000"/>
              </a:lnSpc>
              <a:buFont typeface="+mj-lt"/>
              <a:buAutoNum type="arabicPeriod"/>
            </a:pPr>
            <a:r>
              <a:rPr kumimoji="1" lang="ja-JP" altLang="en-US" smtClean="0"/>
              <a:t>第 </a:t>
            </a:r>
            <a:r>
              <a:rPr kumimoji="1" lang="en-US" altLang="ja-JP" smtClean="0"/>
              <a:t>5 </a:t>
            </a:r>
            <a:r>
              <a:rPr kumimoji="1" lang="ja-JP" altLang="en-US" smtClean="0"/>
              <a:t>レベル</a:t>
            </a:r>
            <a:endParaRPr kumimoji="1" lang="ja-JP" altLang="en-US" dirty="0"/>
          </a:p>
        </p:txBody>
      </p:sp>
      <p:grpSp>
        <p:nvGrpSpPr>
          <p:cNvPr id="153" name="グループ化 152"/>
          <p:cNvGrpSpPr/>
          <p:nvPr userDrawn="1"/>
        </p:nvGrpSpPr>
        <p:grpSpPr>
          <a:xfrm rot="16200000">
            <a:off x="-1050200" y="1560154"/>
            <a:ext cx="2819400" cy="156292"/>
            <a:chOff x="900632" y="1414463"/>
            <a:chExt cx="7938089" cy="357535"/>
          </a:xfrm>
          <a:solidFill>
            <a:schemeClr val="bg1">
              <a:alpha val="17000"/>
            </a:schemeClr>
          </a:solidFill>
        </p:grpSpPr>
        <p:sp>
          <p:nvSpPr>
            <p:cNvPr id="154"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5"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6"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7"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8"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9"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0"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1"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2"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3"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4"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5"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6"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7"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8"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9"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0"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1"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2"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3"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4"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5"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6"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7"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8"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9"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0"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1"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2"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3"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4"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5"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6"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7"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8"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9"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0"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1"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2"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3"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4"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5"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6"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7"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8"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9"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0"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1"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2"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3"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4"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5"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6"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7"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8"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9"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0"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1"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2"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3"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4"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5"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6"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7"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8"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9"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0"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1"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2"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3"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4"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5"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6"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7"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8"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9"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0"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1"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2"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3"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gr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407319" y="3543360"/>
            <a:ext cx="3721963" cy="2907321"/>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pic>
        <p:nvPicPr>
          <p:cNvPr id="2" name="図 1"/>
          <p:cNvPicPr>
            <a:picLocks noChangeAspect="1"/>
          </p:cNvPicPr>
          <p:nvPr userDrawn="1"/>
        </p:nvPicPr>
        <p:blipFill>
          <a:blip r:embed="rId2"/>
          <a:stretch>
            <a:fillRect/>
          </a:stretch>
        </p:blipFill>
        <p:spPr>
          <a:xfrm>
            <a:off x="10467802" y="5715001"/>
            <a:ext cx="1448160" cy="1005927"/>
          </a:xfrm>
          <a:prstGeom prst="rect">
            <a:avLst/>
          </a:prstGeom>
        </p:spPr>
      </p:pic>
    </p:spTree>
    <p:extLst>
      <p:ext uri="{BB962C8B-B14F-4D97-AF65-F5344CB8AC3E}">
        <p14:creationId xmlns:p14="http://schemas.microsoft.com/office/powerpoint/2010/main" val="2294556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8"/>
            <a:ext cx="12193477"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7408985" y="1"/>
            <a:ext cx="4795951"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12192000" cy="827999"/>
          </a:xfrm>
        </p:spPr>
        <p:txBody>
          <a:bodyPr/>
          <a:lstStyle/>
          <a:p>
            <a:r>
              <a:rPr lang="ja-JP" altLang="en-US" smtClean="0"/>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8992049" y="427035"/>
            <a:ext cx="274320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10972695" y="6536159"/>
            <a:ext cx="776016"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12193477"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Tree>
    <p:extLst>
      <p:ext uri="{BB962C8B-B14F-4D97-AF65-F5344CB8AC3E}">
        <p14:creationId xmlns:p14="http://schemas.microsoft.com/office/powerpoint/2010/main" val="144124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15762" y="274639"/>
            <a:ext cx="11564308" cy="469641"/>
          </a:xfrm>
        </p:spPr>
        <p:txBody>
          <a:bodyPr>
            <a:noAutofit/>
          </a:body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a:xfrm>
            <a:off x="315762" y="961886"/>
            <a:ext cx="11564308" cy="1170971"/>
          </a:xfrm>
          <a:prstGeom prst="roundRect">
            <a:avLst>
              <a:gd name="adj" fmla="val 6329"/>
            </a:avLst>
          </a:prstGeom>
          <a:ln w="9525">
            <a:prstDash val="sysDash"/>
          </a:ln>
        </p:spPr>
        <p:txBody>
          <a:bodyPr/>
          <a:lstStyle>
            <a:lvl1pPr marL="250825" indent="-250825">
              <a:defRPr/>
            </a:lvl1pPr>
          </a:lstStyle>
          <a:p>
            <a:pPr lvl="0"/>
            <a:endParaRPr kumimoji="1" lang="en-US" altLang="ja-JP" dirty="0" smtClean="0"/>
          </a:p>
        </p:txBody>
      </p:sp>
      <p:sp>
        <p:nvSpPr>
          <p:cNvPr id="4" name="日付プレースホルダ 3"/>
          <p:cNvSpPr>
            <a:spLocks noGrp="1"/>
          </p:cNvSpPr>
          <p:nvPr>
            <p:ph type="dt" sz="half" idx="10"/>
          </p:nvPr>
        </p:nvSpPr>
        <p:spPr/>
        <p:txBody>
          <a:bodyPr/>
          <a:lstStyle/>
          <a:p>
            <a:fld id="{9488AD59-69C3-4893-A7A8-A94AD6F6DA74}" type="datetime1">
              <a:rPr kumimoji="1" lang="ja-JP" altLang="en-US" smtClean="0"/>
              <a:t>2022/11/4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95505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4"/>
            <a:ext cx="103632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A2107C7-B22D-4D85-AC93-C26CC65AF74A}" type="datetime1">
              <a:rPr kumimoji="1" lang="ja-JP" altLang="en-US" smtClean="0"/>
              <a:t>2022/11/4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362007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09600" y="1600204"/>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197600" y="1600204"/>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EA2FF31-38FC-491C-9C06-318E87FC30D1}" type="datetime1">
              <a:rPr kumimoji="1" lang="ja-JP" altLang="en-US" smtClean="0"/>
              <a:t>2022/11/4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316460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193369" y="1535113"/>
            <a:ext cx="5389034"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193369" y="2174875"/>
            <a:ext cx="538903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96C964E-88BE-4527-BEF5-F8419FCFD8A9}" type="datetime1">
              <a:rPr kumimoji="1" lang="ja-JP" altLang="en-US" smtClean="0"/>
              <a:t>2022/11/4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364016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08334" y="274638"/>
            <a:ext cx="11621515" cy="418058"/>
          </a:xfrm>
        </p:spPr>
        <p:txBody>
          <a:bodyPr>
            <a:noAutofit/>
          </a:bodyPr>
          <a:lstStyle/>
          <a:p>
            <a:r>
              <a:rPr kumimoji="1" lang="ja-JP" altLang="en-US" dirty="0" smtClean="0"/>
              <a:t>マスタ タイトルの書式設定</a:t>
            </a:r>
            <a:endParaRPr kumimoji="1" lang="ja-JP" altLang="en-US" dirty="0"/>
          </a:p>
        </p:txBody>
      </p:sp>
      <p:sp>
        <p:nvSpPr>
          <p:cNvPr id="3" name="日付プレースホルダ 2"/>
          <p:cNvSpPr>
            <a:spLocks noGrp="1"/>
          </p:cNvSpPr>
          <p:nvPr>
            <p:ph type="dt" sz="half" idx="10"/>
          </p:nvPr>
        </p:nvSpPr>
        <p:spPr/>
        <p:txBody>
          <a:bodyPr/>
          <a:lstStyle/>
          <a:p>
            <a:fld id="{E06278D2-123F-44F0-A41D-5497C6F8487E}" type="datetime1">
              <a:rPr kumimoji="1" lang="ja-JP" altLang="en-US" smtClean="0"/>
              <a:t>2022/11/4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9439700" y="6618138"/>
            <a:ext cx="2844800" cy="365125"/>
          </a:xfrm>
        </p:spPr>
        <p:txBody>
          <a:bodyPr/>
          <a:lstStyle/>
          <a:p>
            <a:fld id="{32927FFD-3D24-4EC2-AEC8-E83A8D96C0AC}" type="slidenum">
              <a:rPr kumimoji="1" lang="ja-JP" altLang="en-US" smtClean="0"/>
              <a:pPr/>
              <a:t>‹#›</a:t>
            </a:fld>
            <a:endParaRPr kumimoji="1" lang="ja-JP" altLang="en-US"/>
          </a:p>
        </p:txBody>
      </p:sp>
      <p:sp>
        <p:nvSpPr>
          <p:cNvPr id="7" name="テキスト プレースホルダ 6"/>
          <p:cNvSpPr>
            <a:spLocks noGrp="1"/>
          </p:cNvSpPr>
          <p:nvPr>
            <p:ph type="body" sz="quarter" idx="13"/>
          </p:nvPr>
        </p:nvSpPr>
        <p:spPr>
          <a:xfrm>
            <a:off x="308402" y="908723"/>
            <a:ext cx="11609204" cy="1223963"/>
          </a:xfrm>
        </p:spPr>
        <p:txBody>
          <a:bodyPr/>
          <a:lstStyle/>
          <a:p>
            <a:pPr lvl="0"/>
            <a:endParaRPr kumimoji="1" lang="ja-JP" altLang="en-US" dirty="0"/>
          </a:p>
        </p:txBody>
      </p:sp>
      <p:sp>
        <p:nvSpPr>
          <p:cNvPr id="10" name="テキスト ボックス 9"/>
          <p:cNvSpPr txBox="1"/>
          <p:nvPr userDrawn="1"/>
        </p:nvSpPr>
        <p:spPr>
          <a:xfrm>
            <a:off x="0" y="0"/>
            <a:ext cx="886252" cy="261610"/>
          </a:xfrm>
          <a:prstGeom prst="rect">
            <a:avLst/>
          </a:prstGeom>
          <a:noFill/>
          <a:ln w="12700">
            <a:solidFill>
              <a:schemeClr val="tx1"/>
            </a:solidFill>
          </a:ln>
        </p:spPr>
        <p:txBody>
          <a:bodyPr wrap="square" rtlCol="0" anchor="ctr" anchorCtr="0">
            <a:spAutoFit/>
          </a:bodyPr>
          <a:lstStyle/>
          <a:p>
            <a:r>
              <a:rPr kumimoji="1" lang="ja-JP" altLang="en-US" sz="1100" dirty="0" smtClean="0"/>
              <a:t>機密性２</a:t>
            </a:r>
            <a:endParaRPr kumimoji="1" lang="en-US" altLang="ja-JP" sz="1100" dirty="0" smtClean="0"/>
          </a:p>
        </p:txBody>
      </p:sp>
      <p:sp>
        <p:nvSpPr>
          <p:cNvPr id="12" name="コンテンツ プレースホルダ 11"/>
          <p:cNvSpPr>
            <a:spLocks noGrp="1"/>
          </p:cNvSpPr>
          <p:nvPr>
            <p:ph sz="quarter" idx="14"/>
          </p:nvPr>
        </p:nvSpPr>
        <p:spPr>
          <a:xfrm>
            <a:off x="246737" y="2276872"/>
            <a:ext cx="11609754" cy="1225550"/>
          </a:xfrm>
        </p:spPr>
        <p:txBody>
          <a:bodyPr/>
          <a:lstStyle/>
          <a:p>
            <a:pPr lvl="0"/>
            <a:r>
              <a:rPr kumimoji="1" lang="ja-JP" altLang="en-US" dirty="0" smtClean="0"/>
              <a:t>マスタ テキストの書式設定</a:t>
            </a:r>
          </a:p>
        </p:txBody>
      </p:sp>
    </p:spTree>
    <p:extLst>
      <p:ext uri="{BB962C8B-B14F-4D97-AF65-F5344CB8AC3E}">
        <p14:creationId xmlns:p14="http://schemas.microsoft.com/office/powerpoint/2010/main" val="363665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E2C930F-3E26-4BE6-B958-B0BD05CE61CB}" type="datetime1">
              <a:rPr kumimoji="1" lang="ja-JP" altLang="en-US" smtClean="0"/>
              <a:t>2022/11/4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368753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4011084"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766736" y="273053"/>
            <a:ext cx="6815666"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09600" y="1435103"/>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7B125C-A7C2-44B3-AD9A-6AB9BC03AF2C}" type="datetime1">
              <a:rPr kumimoji="1" lang="ja-JP" altLang="en-US" smtClean="0"/>
              <a:t>2022/11/4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84564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3F7044-8136-4B5F-BF22-ECECB960DB93}" type="datetime1">
              <a:rPr kumimoji="1" lang="ja-JP" altLang="en-US" smtClean="0"/>
              <a:t>2022/11/4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1977312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490066"/>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4" name="日付プレースホルダ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BABDB-80F2-4BF8-A1E1-FD4D24AE04B6}" type="datetime1">
              <a:rPr kumimoji="1" lang="ja-JP" altLang="en-US" smtClean="0"/>
              <a:t>2022/11/4</a:t>
            </a:fld>
            <a:endParaRPr kumimoji="1" lang="ja-JP" altLang="en-US"/>
          </a:p>
        </p:txBody>
      </p:sp>
      <p:sp>
        <p:nvSpPr>
          <p:cNvPr id="5" name="フッター プレースホルダ 4"/>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439550" y="661940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7FFD-3D24-4EC2-AEC8-E83A8D96C0AC}" type="slidenum">
              <a:rPr kumimoji="1" lang="ja-JP" altLang="en-US" smtClean="0"/>
              <a:pPr/>
              <a:t>‹#›</a:t>
            </a:fld>
            <a:endParaRPr kumimoji="1" lang="ja-JP" altLang="en-US"/>
          </a:p>
        </p:txBody>
      </p:sp>
      <p:sp>
        <p:nvSpPr>
          <p:cNvPr id="7" name="テキスト プレースホルダ 6"/>
          <p:cNvSpPr>
            <a:spLocks noGrp="1"/>
          </p:cNvSpPr>
          <p:nvPr>
            <p:ph type="body" idx="1"/>
          </p:nvPr>
        </p:nvSpPr>
        <p:spPr>
          <a:xfrm>
            <a:off x="512612" y="1124744"/>
            <a:ext cx="11335665" cy="1396752"/>
          </a:xfrm>
          <a:prstGeom prst="roundRect">
            <a:avLst>
              <a:gd name="adj" fmla="val 13080"/>
            </a:avLst>
          </a:prstGeom>
          <a:ln w="12700">
            <a:solidFill>
              <a:schemeClr val="tx1"/>
            </a:solidFill>
            <a:prstDash val="sysDot"/>
          </a:ln>
        </p:spPr>
        <p:txBody>
          <a:bodyPr vert="horz" lIns="91440" tIns="108000" rIns="72000" bIns="45720" rtlCol="0" anchor="ctr" anchorCtr="0">
            <a:noAutofit/>
          </a:bodyPr>
          <a:lstStyle/>
          <a:p>
            <a:pPr lvl="0"/>
            <a:endParaRPr kumimoji="1" lang="ja-JP" altLang="en-US" dirty="0"/>
          </a:p>
        </p:txBody>
      </p:sp>
    </p:spTree>
    <p:extLst>
      <p:ext uri="{BB962C8B-B14F-4D97-AF65-F5344CB8AC3E}">
        <p14:creationId xmlns:p14="http://schemas.microsoft.com/office/powerpoint/2010/main" val="3106133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kumimoji="1" sz="2800" kern="1200">
          <a:solidFill>
            <a:schemeClr val="tx1"/>
          </a:solidFill>
          <a:latin typeface="HGP創英角ｺﾞｼｯｸUB" pitchFamily="50" charset="-128"/>
          <a:ea typeface="HGP創英角ｺﾞｼｯｸUB" pitchFamily="50" charset="-128"/>
          <a:cs typeface="+mj-cs"/>
        </a:defRPr>
      </a:lvl1pPr>
    </p:titleStyle>
    <p:bodyStyle>
      <a:lvl1pPr marL="263525" indent="-263525" algn="l" defTabSz="914400" rtl="0" eaLnBrk="1" latinLnBrk="0" hangingPunct="1">
        <a:spcBef>
          <a:spcPct val="20000"/>
        </a:spcBef>
        <a:buFont typeface="Arial" pitchFamily="34" charset="0"/>
        <a:buNone/>
        <a:defRPr kumimoji="1" sz="20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275319" y="3859965"/>
            <a:ext cx="773613" cy="396044"/>
          </a:xfrm>
          <a:prstGeom prst="rect">
            <a:avLst/>
          </a:prstGeom>
          <a:solidFill>
            <a:schemeClr val="accent6">
              <a:lumMod val="20000"/>
              <a:lumOff val="8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nchorCtr="0"/>
          <a:lstStyle/>
          <a:p>
            <a:pPr algn="ctr">
              <a:lnSpc>
                <a:spcPct val="1500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rPr>
              <a:t>または</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9" name="タイトル 18">
            <a:extLst>
              <a:ext uri="{FF2B5EF4-FFF2-40B4-BE49-F238E27FC236}">
                <a16:creationId xmlns:a16="http://schemas.microsoft.com/office/drawing/2014/main" id="{E4D6BB78-A7D9-FC41-85DD-4C3721700E4E}"/>
              </a:ext>
            </a:extLst>
          </p:cNvPr>
          <p:cNvSpPr>
            <a:spLocks noGrp="1"/>
          </p:cNvSpPr>
          <p:nvPr>
            <p:ph type="title"/>
          </p:nvPr>
        </p:nvSpPr>
        <p:spPr>
          <a:xfrm>
            <a:off x="1143000" y="0"/>
            <a:ext cx="9906000" cy="742584"/>
          </a:xfrm>
        </p:spPr>
        <p:txBody>
          <a:bodyPr>
            <a:normAutofit/>
          </a:bodyPr>
          <a:lstStyle/>
          <a:p>
            <a:r>
              <a:rPr lang="ja-JP" altLang="en-US" sz="2000" dirty="0">
                <a:solidFill>
                  <a:schemeClr val="bg1"/>
                </a:solidFill>
                <a:latin typeface="Meiryo UI" panose="020B0604030504040204" pitchFamily="50" charset="-128"/>
                <a:ea typeface="Meiryo UI" panose="020B0604030504040204" pitchFamily="50" charset="-128"/>
              </a:rPr>
              <a:t>育児休業の取得の状況の公表の</a:t>
            </a:r>
            <a:r>
              <a:rPr lang="ja-JP" altLang="en-US" sz="2000" dirty="0" smtClean="0">
                <a:solidFill>
                  <a:schemeClr val="bg1"/>
                </a:solidFill>
                <a:latin typeface="Meiryo UI" panose="020B0604030504040204" pitchFamily="50" charset="-128"/>
                <a:ea typeface="Meiryo UI" panose="020B0604030504040204" pitchFamily="50" charset="-128"/>
              </a:rPr>
              <a:t>義務付け（施行期日：令和</a:t>
            </a:r>
            <a:r>
              <a:rPr lang="en-US" altLang="ja-JP" sz="2000" dirty="0" smtClean="0">
                <a:solidFill>
                  <a:schemeClr val="bg1"/>
                </a:solidFill>
                <a:latin typeface="Meiryo UI" panose="020B0604030504040204" pitchFamily="50" charset="-128"/>
                <a:ea typeface="Meiryo UI" panose="020B0604030504040204" pitchFamily="50" charset="-128"/>
              </a:rPr>
              <a:t>5</a:t>
            </a:r>
            <a:r>
              <a:rPr lang="ja-JP" altLang="en-US" sz="2000" dirty="0" smtClean="0">
                <a:solidFill>
                  <a:schemeClr val="bg1"/>
                </a:solidFill>
                <a:latin typeface="Meiryo UI" panose="020B0604030504040204" pitchFamily="50" charset="-128"/>
                <a:ea typeface="Meiryo UI" panose="020B0604030504040204" pitchFamily="50" charset="-128"/>
              </a:rPr>
              <a:t>年</a:t>
            </a:r>
            <a:r>
              <a:rPr lang="en-US" altLang="ja-JP" sz="2000" dirty="0" smtClean="0">
                <a:solidFill>
                  <a:schemeClr val="bg1"/>
                </a:solidFill>
                <a:latin typeface="Meiryo UI" panose="020B0604030504040204" pitchFamily="50" charset="-128"/>
                <a:ea typeface="Meiryo UI" panose="020B0604030504040204" pitchFamily="50" charset="-128"/>
              </a:rPr>
              <a:t>4</a:t>
            </a:r>
            <a:r>
              <a:rPr lang="ja-JP" altLang="en-US" sz="2000" dirty="0" smtClean="0">
                <a:solidFill>
                  <a:schemeClr val="bg1"/>
                </a:solidFill>
                <a:latin typeface="Meiryo UI" panose="020B0604030504040204" pitchFamily="50" charset="-128"/>
                <a:ea typeface="Meiryo UI" panose="020B0604030504040204" pitchFamily="50" charset="-128"/>
              </a:rPr>
              <a:t>月</a:t>
            </a:r>
            <a:r>
              <a:rPr lang="en-US" altLang="ja-JP" sz="2000" dirty="0" smtClean="0">
                <a:solidFill>
                  <a:schemeClr val="bg1"/>
                </a:solidFill>
                <a:latin typeface="Meiryo UI" panose="020B0604030504040204" pitchFamily="50" charset="-128"/>
                <a:ea typeface="Meiryo UI" panose="020B0604030504040204" pitchFamily="50" charset="-128"/>
              </a:rPr>
              <a:t>1</a:t>
            </a:r>
            <a:r>
              <a:rPr lang="ja-JP" altLang="en-US" sz="2000" dirty="0" smtClean="0">
                <a:solidFill>
                  <a:schemeClr val="bg1"/>
                </a:solidFill>
                <a:latin typeface="Meiryo UI" panose="020B0604030504040204" pitchFamily="50" charset="-128"/>
                <a:ea typeface="Meiryo UI" panose="020B0604030504040204" pitchFamily="50" charset="-128"/>
              </a:rPr>
              <a:t>日）</a:t>
            </a:r>
            <a:r>
              <a:rPr lang="ja-JP" altLang="en-US" sz="2000" dirty="0">
                <a:solidFill>
                  <a:schemeClr val="bg1"/>
                </a:solidFill>
                <a:latin typeface="Meiryo UI" panose="020B0604030504040204" pitchFamily="50" charset="-128"/>
                <a:ea typeface="Meiryo UI" panose="020B0604030504040204" pitchFamily="50" charset="-128"/>
              </a:rPr>
              <a:t>　</a:t>
            </a:r>
          </a:p>
        </p:txBody>
      </p:sp>
      <p:sp>
        <p:nvSpPr>
          <p:cNvPr id="25" name="正方形/長方形 24">
            <a:extLst>
              <a:ext uri="{FF2B5EF4-FFF2-40B4-BE49-F238E27FC236}">
                <a16:creationId xmlns:a16="http://schemas.microsoft.com/office/drawing/2014/main" id="{8FCBBB6B-C367-E249-936B-1E07EDA30201}"/>
              </a:ext>
            </a:extLst>
          </p:cNvPr>
          <p:cNvSpPr/>
          <p:nvPr/>
        </p:nvSpPr>
        <p:spPr>
          <a:xfrm>
            <a:off x="1394058" y="1052737"/>
            <a:ext cx="2858275" cy="360099"/>
          </a:xfrm>
          <a:prstGeom prst="rect">
            <a:avLst/>
          </a:prstGeom>
        </p:spPr>
        <p:txBody>
          <a:bodyPr wrap="square" lIns="0" tIns="0" rIns="0" bIns="0">
            <a:spAutoFit/>
          </a:bodyPr>
          <a:lstStyle/>
          <a:p>
            <a:pPr defTabSz="591055">
              <a:lnSpc>
                <a:spcPct val="130000"/>
              </a:lnSpc>
              <a:spcAft>
                <a:spcPts val="796"/>
              </a:spcAft>
            </a:pPr>
            <a:r>
              <a:rPr lang="ja-JP" altLang="en-US" b="1" spc="239" dirty="0">
                <a:solidFill>
                  <a:srgbClr val="0B348F"/>
                </a:solidFill>
                <a:latin typeface="Meiryo" panose="020B0604030504040204" pitchFamily="34" charset="-128"/>
                <a:ea typeface="Meiryo" panose="020B0604030504040204" pitchFamily="34" charset="-128"/>
                <a:cs typeface="Noto Sans CJK JP DemiLight" charset="-128"/>
              </a:rPr>
              <a:t>改正後の制度の概要</a:t>
            </a:r>
          </a:p>
        </p:txBody>
      </p:sp>
      <p:cxnSp>
        <p:nvCxnSpPr>
          <p:cNvPr id="15" name="直線コネクタ 14">
            <a:extLst>
              <a:ext uri="{FF2B5EF4-FFF2-40B4-BE49-F238E27FC236}">
                <a16:creationId xmlns:a16="http://schemas.microsoft.com/office/drawing/2014/main" id="{A958213C-2BAB-654A-9A34-2E19BA7BD9AF}"/>
              </a:ext>
            </a:extLst>
          </p:cNvPr>
          <p:cNvCxnSpPr>
            <a:cxnSpLocks/>
          </p:cNvCxnSpPr>
          <p:nvPr/>
        </p:nvCxnSpPr>
        <p:spPr>
          <a:xfrm>
            <a:off x="1394057" y="1412835"/>
            <a:ext cx="3168000" cy="0"/>
          </a:xfrm>
          <a:prstGeom prst="line">
            <a:avLst/>
          </a:prstGeom>
          <a:ln w="19050">
            <a:solidFill>
              <a:srgbClr val="1A55A0"/>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1368765" y="1475141"/>
            <a:ext cx="9454471" cy="1328056"/>
          </a:xfrm>
          <a:prstGeom prst="rect">
            <a:avLst/>
          </a:prstGeom>
        </p:spPr>
        <p:txBody>
          <a:bodyPr wrap="square">
            <a:spAutoFit/>
          </a:bodyPr>
          <a:lstStyle/>
          <a:p>
            <a:pPr marL="265113" indent="-265113" defTabSz="844083">
              <a:lnSpc>
                <a:spcPct val="110000"/>
              </a:lnSpc>
              <a:defRPr/>
            </a:pPr>
            <a:r>
              <a:rPr lang="ja-JP" altLang="en-US" sz="1600" dirty="0">
                <a:solidFill>
                  <a:prstClr val="black"/>
                </a:solidFill>
                <a:latin typeface="メイリオ" panose="020B0604030504040204" pitchFamily="50" charset="-128"/>
                <a:ea typeface="メイリオ" panose="020B0604030504040204" pitchFamily="50" charset="-128"/>
              </a:rPr>
              <a:t>●　常時雇用する労働者が</a:t>
            </a:r>
            <a:r>
              <a:rPr lang="en-US" altLang="ja-JP" sz="1600" b="1" dirty="0">
                <a:solidFill>
                  <a:prstClr val="black"/>
                </a:solidFill>
                <a:latin typeface="メイリオ" panose="020B0604030504040204" pitchFamily="50" charset="-128"/>
                <a:ea typeface="メイリオ" panose="020B0604030504040204" pitchFamily="50" charset="-128"/>
              </a:rPr>
              <a:t>1,000</a:t>
            </a:r>
            <a:r>
              <a:rPr lang="ja-JP" altLang="en-US" sz="1600" b="1" dirty="0">
                <a:solidFill>
                  <a:prstClr val="black"/>
                </a:solidFill>
                <a:latin typeface="メイリオ" panose="020B0604030504040204" pitchFamily="50" charset="-128"/>
                <a:ea typeface="メイリオ" panose="020B0604030504040204" pitchFamily="50" charset="-128"/>
              </a:rPr>
              <a:t>人を超える事業主</a:t>
            </a:r>
            <a:r>
              <a:rPr lang="ja-JP" altLang="en-US" sz="1600" dirty="0">
                <a:solidFill>
                  <a:prstClr val="black"/>
                </a:solidFill>
                <a:latin typeface="メイリオ" panose="020B0604030504040204" pitchFamily="50" charset="-128"/>
                <a:ea typeface="メイリオ" panose="020B0604030504040204" pitchFamily="50" charset="-128"/>
              </a:rPr>
              <a:t>は、</a:t>
            </a:r>
            <a:r>
              <a:rPr lang="ja-JP" altLang="en-US" sz="1600" b="1" dirty="0">
                <a:solidFill>
                  <a:prstClr val="black"/>
                </a:solidFill>
                <a:latin typeface="メイリオ" panose="020B0604030504040204" pitchFamily="50" charset="-128"/>
                <a:ea typeface="メイリオ" panose="020B0604030504040204" pitchFamily="50" charset="-128"/>
              </a:rPr>
              <a:t>育児休業等の取得の状況</a:t>
            </a:r>
            <a:r>
              <a:rPr lang="ja-JP" altLang="en-US" sz="1600" dirty="0">
                <a:solidFill>
                  <a:prstClr val="black"/>
                </a:solidFill>
                <a:latin typeface="メイリオ" panose="020B0604030504040204" pitchFamily="50" charset="-128"/>
                <a:ea typeface="メイリオ" panose="020B0604030504040204" pitchFamily="50" charset="-128"/>
              </a:rPr>
              <a:t>を年１回</a:t>
            </a:r>
            <a:r>
              <a:rPr lang="ja-JP" altLang="en-US" sz="1600" b="1" dirty="0">
                <a:solidFill>
                  <a:prstClr val="black"/>
                </a:solidFill>
                <a:latin typeface="メイリオ" panose="020B0604030504040204" pitchFamily="50" charset="-128"/>
                <a:ea typeface="メイリオ" panose="020B0604030504040204" pitchFamily="50" charset="-128"/>
              </a:rPr>
              <a:t>公表することが義務付けられます。</a:t>
            </a:r>
            <a:endParaRPr lang="en-US" altLang="ja-JP" sz="1600" b="1" dirty="0">
              <a:solidFill>
                <a:prstClr val="black"/>
              </a:solidFill>
              <a:latin typeface="メイリオ" panose="020B0604030504040204" pitchFamily="50" charset="-128"/>
              <a:ea typeface="メイリオ" panose="020B0604030504040204" pitchFamily="50" charset="-128"/>
            </a:endParaRPr>
          </a:p>
          <a:p>
            <a:pPr defTabSz="844083">
              <a:lnSpc>
                <a:spcPct val="110000"/>
              </a:lnSpc>
              <a:defRPr/>
            </a:pPr>
            <a:endParaRPr lang="en-US" altLang="ja-JP" sz="900" dirty="0">
              <a:solidFill>
                <a:prstClr val="black"/>
              </a:solidFill>
              <a:latin typeface="メイリオ" panose="020B0604030504040204" pitchFamily="50" charset="-128"/>
              <a:ea typeface="メイリオ" panose="020B0604030504040204" pitchFamily="50" charset="-128"/>
            </a:endParaRPr>
          </a:p>
          <a:p>
            <a:pPr marL="265113" indent="-265113" defTabSz="844083">
              <a:lnSpc>
                <a:spcPct val="110000"/>
              </a:lnSpc>
              <a:defRPr/>
            </a:pPr>
            <a:r>
              <a:rPr lang="ja-JP" altLang="en-US" sz="1600" dirty="0">
                <a:solidFill>
                  <a:prstClr val="black"/>
                </a:solidFill>
                <a:latin typeface="メイリオ" panose="020B0604030504040204" pitchFamily="50" charset="-128"/>
                <a:ea typeface="メイリオ" panose="020B0604030504040204" pitchFamily="50" charset="-128"/>
              </a:rPr>
              <a:t>●　具体的には、以下の</a:t>
            </a:r>
            <a:r>
              <a:rPr lang="ja-JP" altLang="en-US" sz="1600" b="1" dirty="0">
                <a:solidFill>
                  <a:prstClr val="black"/>
                </a:solidFill>
                <a:latin typeface="メイリオ" panose="020B0604030504040204" pitchFamily="50" charset="-128"/>
                <a:ea typeface="メイリオ" panose="020B0604030504040204" pitchFamily="50" charset="-128"/>
              </a:rPr>
              <a:t>①または②のいずれかの割合</a:t>
            </a:r>
            <a:r>
              <a:rPr lang="ja-JP" altLang="en-US" sz="1600" dirty="0">
                <a:solidFill>
                  <a:prstClr val="black"/>
                </a:solidFill>
                <a:latin typeface="メイリオ" panose="020B0604030504040204" pitchFamily="50" charset="-128"/>
                <a:ea typeface="メイリオ" panose="020B0604030504040204" pitchFamily="50" charset="-128"/>
              </a:rPr>
              <a:t>を公表する必要があります。</a:t>
            </a:r>
            <a:r>
              <a:rPr lang="ja-JP" altLang="en-US" sz="1600" b="1" dirty="0">
                <a:solidFill>
                  <a:prstClr val="black"/>
                </a:solidFill>
                <a:latin typeface="メイリオ" panose="020B0604030504040204" pitchFamily="50" charset="-128"/>
                <a:ea typeface="メイリオ" panose="020B0604030504040204" pitchFamily="50" charset="-128"/>
              </a:rPr>
              <a:t>インターネットの利用</a:t>
            </a:r>
            <a:r>
              <a:rPr lang="ja-JP" altLang="en-US" sz="1600" dirty="0">
                <a:solidFill>
                  <a:prstClr val="black"/>
                </a:solidFill>
                <a:latin typeface="メイリオ" panose="020B0604030504040204" pitchFamily="50" charset="-128"/>
                <a:ea typeface="メイリオ" panose="020B0604030504040204" pitchFamily="50" charset="-128"/>
              </a:rPr>
              <a:t>その他適切な方法で、一般の方が閲覧できるように</a:t>
            </a:r>
            <a:r>
              <a:rPr lang="ja-JP" altLang="en-US" sz="1600" b="1" dirty="0">
                <a:solidFill>
                  <a:prstClr val="black"/>
                </a:solidFill>
                <a:latin typeface="メイリオ" panose="020B0604030504040204" pitchFamily="50" charset="-128"/>
                <a:ea typeface="メイリオ" panose="020B0604030504040204" pitchFamily="50" charset="-128"/>
              </a:rPr>
              <a:t>公表</a:t>
            </a:r>
            <a:r>
              <a:rPr lang="ja-JP" altLang="en-US" sz="1600" dirty="0">
                <a:solidFill>
                  <a:prstClr val="black"/>
                </a:solidFill>
                <a:latin typeface="メイリオ" panose="020B0604030504040204" pitchFamily="50" charset="-128"/>
                <a:ea typeface="メイリオ" panose="020B0604030504040204" pitchFamily="50" charset="-128"/>
              </a:rPr>
              <a:t>してください。</a:t>
            </a:r>
            <a:endParaRPr lang="en-US" altLang="ja-JP" sz="1600" dirty="0">
              <a:solidFill>
                <a:prstClr val="black"/>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1415482" y="3275342"/>
            <a:ext cx="3888431" cy="1355513"/>
          </a:xfrm>
          <a:prstGeom prst="rect">
            <a:avLst/>
          </a:prstGeom>
          <a:solidFill>
            <a:srgbClr val="EFFDFF"/>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algn="ctr">
              <a:spcBef>
                <a:spcPts val="300"/>
              </a:spcBef>
            </a:pPr>
            <a:endParaRPr lang="en-US" altLang="ja-JP" sz="400" dirty="0">
              <a:solidFill>
                <a:prstClr val="black"/>
              </a:solidFill>
              <a:latin typeface="Meiryo UI" panose="020B0604030504040204" pitchFamily="50" charset="-128"/>
              <a:ea typeface="Meiryo UI" panose="020B0604030504040204" pitchFamily="50" charset="-128"/>
            </a:endParaRPr>
          </a:p>
          <a:p>
            <a:pPr algn="ctr">
              <a:spcBef>
                <a:spcPts val="300"/>
              </a:spcBef>
            </a:pPr>
            <a:r>
              <a:rPr lang="ja-JP" altLang="en-US" sz="1200" dirty="0">
                <a:solidFill>
                  <a:prstClr val="black"/>
                </a:solidFill>
                <a:latin typeface="Meiryo UI" panose="020B0604030504040204" pitchFamily="50" charset="-128"/>
                <a:ea typeface="Meiryo UI" panose="020B0604030504040204" pitchFamily="50" charset="-128"/>
              </a:rPr>
              <a:t>公表前事業年度</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１）</a:t>
            </a:r>
            <a:r>
              <a:rPr lang="ja-JP" altLang="en-US" sz="1200" dirty="0">
                <a:solidFill>
                  <a:prstClr val="black"/>
                </a:solidFill>
                <a:latin typeface="Meiryo UI" panose="020B0604030504040204" pitchFamily="50" charset="-128"/>
                <a:ea typeface="Meiryo UI" panose="020B0604030504040204" pitchFamily="50" charset="-128"/>
              </a:rPr>
              <a:t>においてその雇用する</a:t>
            </a:r>
            <a:endParaRPr lang="en-US" altLang="ja-JP" sz="1200" dirty="0">
              <a:solidFill>
                <a:prstClr val="black"/>
              </a:solidFill>
              <a:latin typeface="Meiryo UI" panose="020B0604030504040204" pitchFamily="50" charset="-128"/>
              <a:ea typeface="Meiryo UI" panose="020B0604030504040204" pitchFamily="50" charset="-128"/>
            </a:endParaRPr>
          </a:p>
          <a:p>
            <a:pPr algn="ctr">
              <a:spcBef>
                <a:spcPts val="300"/>
              </a:spcBef>
            </a:pPr>
            <a:r>
              <a:rPr lang="ja-JP" altLang="en-US" sz="1200" dirty="0">
                <a:solidFill>
                  <a:prstClr val="black"/>
                </a:solidFill>
                <a:latin typeface="Meiryo UI" panose="020B0604030504040204" pitchFamily="50" charset="-128"/>
                <a:ea typeface="Meiryo UI" panose="020B0604030504040204" pitchFamily="50" charset="-128"/>
              </a:rPr>
              <a:t>男性労働者が</a:t>
            </a:r>
            <a:r>
              <a:rPr lang="ja-JP" altLang="en-US" sz="1200" b="1" dirty="0">
                <a:solidFill>
                  <a:prstClr val="black"/>
                </a:solidFill>
                <a:latin typeface="Meiryo UI" panose="020B0604030504040204" pitchFamily="50" charset="-128"/>
                <a:ea typeface="Meiryo UI" panose="020B0604030504040204" pitchFamily="50" charset="-128"/>
              </a:rPr>
              <a:t>育児休業等</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２</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をしたものの数</a:t>
            </a:r>
            <a:endParaRPr lang="en-US" altLang="ja-JP" sz="1200" dirty="0">
              <a:solidFill>
                <a:prstClr val="black"/>
              </a:solidFill>
              <a:latin typeface="Meiryo UI" panose="020B0604030504040204" pitchFamily="50" charset="-128"/>
              <a:ea typeface="Meiryo UI" panose="020B0604030504040204" pitchFamily="50" charset="-128"/>
            </a:endParaRPr>
          </a:p>
          <a:p>
            <a:pPr algn="ctr">
              <a:spcBef>
                <a:spcPts val="300"/>
              </a:spcBef>
            </a:pPr>
            <a:endParaRPr lang="en-US" altLang="ja-JP" sz="1200" dirty="0">
              <a:solidFill>
                <a:prstClr val="black"/>
              </a:solidFill>
              <a:latin typeface="Meiryo UI" panose="020B0604030504040204" pitchFamily="50" charset="-128"/>
              <a:ea typeface="Meiryo UI" panose="020B0604030504040204" pitchFamily="50" charset="-128"/>
            </a:endParaRPr>
          </a:p>
          <a:p>
            <a:pPr algn="ctr">
              <a:spcBef>
                <a:spcPts val="300"/>
              </a:spcBef>
            </a:pPr>
            <a:r>
              <a:rPr lang="ja-JP" altLang="en-US" sz="1200" dirty="0">
                <a:solidFill>
                  <a:prstClr val="black"/>
                </a:solidFill>
                <a:latin typeface="Meiryo UI" panose="020B0604030504040204" pitchFamily="50" charset="-128"/>
                <a:ea typeface="Meiryo UI" panose="020B0604030504040204" pitchFamily="50" charset="-128"/>
              </a:rPr>
              <a:t>公表前事業年度</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１）</a:t>
            </a:r>
            <a:r>
              <a:rPr lang="ja-JP" altLang="en-US" sz="1200" dirty="0">
                <a:solidFill>
                  <a:prstClr val="black"/>
                </a:solidFill>
                <a:latin typeface="Meiryo UI" panose="020B0604030504040204" pitchFamily="50" charset="-128"/>
                <a:ea typeface="Meiryo UI" panose="020B0604030504040204" pitchFamily="50" charset="-128"/>
              </a:rPr>
              <a:t>において、事業主が雇用する</a:t>
            </a:r>
            <a:endParaRPr lang="en-US" altLang="ja-JP" sz="1200" dirty="0">
              <a:solidFill>
                <a:prstClr val="black"/>
              </a:solidFill>
              <a:latin typeface="Meiryo UI" panose="020B0604030504040204" pitchFamily="50" charset="-128"/>
              <a:ea typeface="Meiryo UI" panose="020B0604030504040204" pitchFamily="50" charset="-128"/>
            </a:endParaRPr>
          </a:p>
          <a:p>
            <a:pPr algn="ctr">
              <a:spcBef>
                <a:spcPts val="300"/>
              </a:spcBef>
            </a:pPr>
            <a:r>
              <a:rPr lang="ja-JP" altLang="en-US" sz="1200" b="1" dirty="0">
                <a:solidFill>
                  <a:prstClr val="black"/>
                </a:solidFill>
                <a:latin typeface="Meiryo UI" panose="020B0604030504040204" pitchFamily="50" charset="-128"/>
                <a:ea typeface="Meiryo UI" panose="020B0604030504040204" pitchFamily="50" charset="-128"/>
              </a:rPr>
              <a:t>男性労働者であって、配偶者</a:t>
            </a:r>
            <a:r>
              <a:rPr lang="ja-JP" altLang="en-US" sz="1200" dirty="0">
                <a:solidFill>
                  <a:prstClr val="black"/>
                </a:solidFill>
                <a:latin typeface="Meiryo UI" panose="020B0604030504040204" pitchFamily="50" charset="-128"/>
                <a:ea typeface="Meiryo UI" panose="020B0604030504040204" pitchFamily="50" charset="-128"/>
              </a:rPr>
              <a:t>が出産したものの数</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1559497" y="3031873"/>
            <a:ext cx="2757727" cy="337758"/>
          </a:xfrm>
          <a:prstGeom prst="rect">
            <a:avLst/>
          </a:prstGeom>
          <a:solidFill>
            <a:schemeClr val="accent6">
              <a:lumMod val="20000"/>
              <a:lumOff val="8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nchorCtr="0"/>
          <a:lstStyle/>
          <a:p>
            <a:pPr algn="ctr">
              <a:lnSpc>
                <a:spcPct val="1500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rPr>
              <a:t>①</a:t>
            </a:r>
            <a:r>
              <a:rPr lang="ja-JP" altLang="en-US" sz="1600" b="1" dirty="0">
                <a:solidFill>
                  <a:prstClr val="black"/>
                </a:solidFill>
                <a:latin typeface="Meiryo UI" panose="020B0604030504040204" pitchFamily="50" charset="-128"/>
                <a:ea typeface="Meiryo UI" panose="020B0604030504040204" pitchFamily="50" charset="-128"/>
              </a:rPr>
              <a:t>育児休業等</a:t>
            </a:r>
            <a:r>
              <a:rPr lang="ja-JP" altLang="en-US" sz="1600" dirty="0">
                <a:solidFill>
                  <a:prstClr val="black"/>
                </a:solidFill>
                <a:latin typeface="Meiryo UI" panose="020B0604030504040204" pitchFamily="50" charset="-128"/>
                <a:ea typeface="Meiryo UI" panose="020B0604030504040204" pitchFamily="50" charset="-128"/>
              </a:rPr>
              <a:t>の取得割合</a:t>
            </a:r>
            <a:endParaRPr lang="en-US" altLang="ja-JP" sz="1600" dirty="0">
              <a:solidFill>
                <a:prstClr val="black"/>
              </a:solidFill>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1508912" y="3945695"/>
            <a:ext cx="3722992" cy="0"/>
          </a:xfrm>
          <a:prstGeom prst="line">
            <a:avLst/>
          </a:prstGeom>
          <a:ln w="19050"/>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6048933" y="3186158"/>
            <a:ext cx="4914452" cy="1654545"/>
          </a:xfrm>
          <a:prstGeom prst="rect">
            <a:avLst/>
          </a:prstGeom>
          <a:solidFill>
            <a:srgbClr val="EFFDFF"/>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algn="ctr">
              <a:spcBef>
                <a:spcPts val="300"/>
              </a:spcBef>
            </a:pPr>
            <a:endParaRPr lang="en-US" altLang="ja-JP" sz="900" dirty="0">
              <a:solidFill>
                <a:prstClr val="black"/>
              </a:solidFill>
              <a:latin typeface="Meiryo UI" panose="020B0604030504040204" pitchFamily="50" charset="-128"/>
              <a:ea typeface="Meiryo UI" panose="020B0604030504040204" pitchFamily="50" charset="-128"/>
            </a:endParaRPr>
          </a:p>
          <a:p>
            <a:pPr algn="ctr">
              <a:spcBef>
                <a:spcPts val="300"/>
              </a:spcBef>
            </a:pPr>
            <a:r>
              <a:rPr lang="ja-JP" altLang="en-US" sz="1200" dirty="0">
                <a:solidFill>
                  <a:prstClr val="black"/>
                </a:solidFill>
                <a:latin typeface="Meiryo UI" panose="020B0604030504040204" pitchFamily="50" charset="-128"/>
                <a:ea typeface="Meiryo UI" panose="020B0604030504040204" pitchFamily="50" charset="-128"/>
              </a:rPr>
              <a:t>公表前事業年度</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１）</a:t>
            </a:r>
            <a:r>
              <a:rPr lang="ja-JP" altLang="en-US" sz="1200" dirty="0">
                <a:solidFill>
                  <a:prstClr val="black"/>
                </a:solidFill>
                <a:latin typeface="Meiryo UI" panose="020B0604030504040204" pitchFamily="50" charset="-128"/>
                <a:ea typeface="Meiryo UI" panose="020B0604030504040204" pitchFamily="50" charset="-128"/>
              </a:rPr>
              <a:t>においてその雇用する男性労働者が</a:t>
            </a:r>
            <a:r>
              <a:rPr lang="ja-JP" altLang="en-US" sz="1200" b="1" dirty="0">
                <a:solidFill>
                  <a:prstClr val="black"/>
                </a:solidFill>
                <a:latin typeface="Meiryo UI" panose="020B0604030504040204" pitchFamily="50" charset="-128"/>
                <a:ea typeface="Meiryo UI" panose="020B0604030504040204" pitchFamily="50" charset="-128"/>
              </a:rPr>
              <a:t>育児休業等</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２</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をしたものの数　</a:t>
            </a:r>
            <a:r>
              <a:rPr lang="ja-JP" altLang="en-US" sz="1200" b="1" dirty="0">
                <a:solidFill>
                  <a:prstClr val="black"/>
                </a:solidFill>
                <a:latin typeface="Meiryo UI" panose="020B0604030504040204" pitchFamily="50" charset="-128"/>
                <a:ea typeface="Meiryo UI" panose="020B0604030504040204" pitchFamily="50" charset="-128"/>
              </a:rPr>
              <a:t>及び</a:t>
            </a:r>
            <a:r>
              <a:rPr lang="ja-JP" altLang="en-US" sz="1200" dirty="0">
                <a:solidFill>
                  <a:prstClr val="black"/>
                </a:solidFill>
                <a:latin typeface="Meiryo UI" panose="020B0604030504040204" pitchFamily="50" charset="-128"/>
                <a:ea typeface="Meiryo UI" panose="020B0604030504040204" pitchFamily="50" charset="-128"/>
              </a:rPr>
              <a:t>　小学校就学の始期に達するまでの子を養育する男性労働者を雇用する事業主が講ずる</a:t>
            </a:r>
            <a:r>
              <a:rPr lang="ja-JP" altLang="en-US" sz="1200" b="1" dirty="0">
                <a:solidFill>
                  <a:prstClr val="black"/>
                </a:solidFill>
                <a:latin typeface="Meiryo UI" panose="020B0604030504040204" pitchFamily="50" charset="-128"/>
                <a:ea typeface="Meiryo UI" panose="020B0604030504040204" pitchFamily="50" charset="-128"/>
              </a:rPr>
              <a:t>育児を目的とした休暇</a:t>
            </a:r>
            <a:r>
              <a:rPr lang="ja-JP" altLang="en-US" sz="1200" dirty="0">
                <a:solidFill>
                  <a:prstClr val="black"/>
                </a:solidFill>
                <a:latin typeface="Meiryo UI" panose="020B0604030504040204" pitchFamily="50" charset="-128"/>
                <a:ea typeface="Meiryo UI" panose="020B0604030504040204" pitchFamily="50" charset="-128"/>
              </a:rPr>
              <a:t>制度</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３</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を利用したものの数　の</a:t>
            </a:r>
            <a:r>
              <a:rPr lang="ja-JP" altLang="en-US" sz="1200" b="1" dirty="0">
                <a:solidFill>
                  <a:prstClr val="black"/>
                </a:solidFill>
                <a:latin typeface="Meiryo UI" panose="020B0604030504040204" pitchFamily="50" charset="-128"/>
                <a:ea typeface="Meiryo UI" panose="020B0604030504040204" pitchFamily="50" charset="-128"/>
              </a:rPr>
              <a:t>合計数</a:t>
            </a:r>
            <a:endParaRPr lang="en-US" altLang="ja-JP" sz="1200" b="1" dirty="0">
              <a:solidFill>
                <a:prstClr val="black"/>
              </a:solidFill>
              <a:latin typeface="Meiryo UI" panose="020B0604030504040204" pitchFamily="50" charset="-128"/>
              <a:ea typeface="Meiryo UI" panose="020B0604030504040204" pitchFamily="50" charset="-128"/>
            </a:endParaRPr>
          </a:p>
          <a:p>
            <a:pPr algn="ctr">
              <a:spcBef>
                <a:spcPts val="300"/>
              </a:spcBef>
            </a:pPr>
            <a:endParaRPr lang="en-US" altLang="ja-JP" sz="800" dirty="0">
              <a:solidFill>
                <a:prstClr val="black"/>
              </a:solidFill>
              <a:latin typeface="Meiryo UI" panose="020B0604030504040204" pitchFamily="50" charset="-128"/>
              <a:ea typeface="Meiryo UI" panose="020B0604030504040204" pitchFamily="50" charset="-128"/>
            </a:endParaRPr>
          </a:p>
          <a:p>
            <a:pPr algn="ctr">
              <a:spcBef>
                <a:spcPts val="300"/>
              </a:spcBef>
            </a:pPr>
            <a:r>
              <a:rPr lang="ja-JP" altLang="en-US" sz="1200" dirty="0">
                <a:solidFill>
                  <a:prstClr val="black"/>
                </a:solidFill>
                <a:latin typeface="Meiryo UI" panose="020B0604030504040204" pitchFamily="50" charset="-128"/>
                <a:ea typeface="Meiryo UI" panose="020B0604030504040204" pitchFamily="50" charset="-128"/>
              </a:rPr>
              <a:t>公表前事業年度</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１）</a:t>
            </a:r>
            <a:r>
              <a:rPr lang="ja-JP" altLang="en-US" sz="1200" dirty="0">
                <a:solidFill>
                  <a:prstClr val="black"/>
                </a:solidFill>
                <a:latin typeface="Meiryo UI" panose="020B0604030504040204" pitchFamily="50" charset="-128"/>
                <a:ea typeface="Meiryo UI" panose="020B0604030504040204" pitchFamily="50" charset="-128"/>
              </a:rPr>
              <a:t>において、事業主が雇用する</a:t>
            </a:r>
            <a:endParaRPr lang="en-US" altLang="ja-JP" sz="1200" dirty="0">
              <a:solidFill>
                <a:prstClr val="black"/>
              </a:solidFill>
              <a:latin typeface="Meiryo UI" panose="020B0604030504040204" pitchFamily="50" charset="-128"/>
              <a:ea typeface="Meiryo UI" panose="020B0604030504040204" pitchFamily="50" charset="-128"/>
            </a:endParaRPr>
          </a:p>
          <a:p>
            <a:pPr algn="ctr">
              <a:spcBef>
                <a:spcPts val="300"/>
              </a:spcBef>
            </a:pPr>
            <a:r>
              <a:rPr lang="ja-JP" altLang="en-US" sz="1200" b="1" dirty="0">
                <a:solidFill>
                  <a:prstClr val="black"/>
                </a:solidFill>
                <a:latin typeface="Meiryo UI" panose="020B0604030504040204" pitchFamily="50" charset="-128"/>
                <a:ea typeface="Meiryo UI" panose="020B0604030504040204" pitchFamily="50" charset="-128"/>
              </a:rPr>
              <a:t>男性労働者であって、配偶者が出産</a:t>
            </a:r>
            <a:r>
              <a:rPr lang="ja-JP" altLang="en-US" sz="1200" dirty="0">
                <a:solidFill>
                  <a:prstClr val="black"/>
                </a:solidFill>
                <a:latin typeface="Meiryo UI" panose="020B0604030504040204" pitchFamily="50" charset="-128"/>
                <a:ea typeface="Meiryo UI" panose="020B0604030504040204" pitchFamily="50" charset="-128"/>
              </a:rPr>
              <a:t>したものの数</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6096000" y="2959865"/>
            <a:ext cx="4125878" cy="337758"/>
          </a:xfrm>
          <a:prstGeom prst="rect">
            <a:avLst/>
          </a:prstGeom>
          <a:solidFill>
            <a:schemeClr val="accent6">
              <a:lumMod val="20000"/>
              <a:lumOff val="8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nchorCtr="0"/>
          <a:lstStyle/>
          <a:p>
            <a:pPr algn="ctr">
              <a:lnSpc>
                <a:spcPct val="1500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rPr>
              <a:t>②</a:t>
            </a:r>
            <a:r>
              <a:rPr lang="ja-JP" altLang="en-US" sz="1600" b="1" dirty="0">
                <a:solidFill>
                  <a:prstClr val="black"/>
                </a:solidFill>
                <a:latin typeface="Meiryo UI" panose="020B0604030504040204" pitchFamily="50" charset="-128"/>
                <a:ea typeface="Meiryo UI" panose="020B0604030504040204" pitchFamily="50" charset="-128"/>
              </a:rPr>
              <a:t>育児休業等</a:t>
            </a:r>
            <a:r>
              <a:rPr lang="ja-JP" altLang="en-US" sz="1600" dirty="0">
                <a:solidFill>
                  <a:prstClr val="black"/>
                </a:solidFill>
                <a:latin typeface="Meiryo UI" panose="020B0604030504040204" pitchFamily="50" charset="-128"/>
                <a:ea typeface="Meiryo UI" panose="020B0604030504040204" pitchFamily="50" charset="-128"/>
              </a:rPr>
              <a:t>と</a:t>
            </a:r>
            <a:r>
              <a:rPr lang="ja-JP" altLang="en-US" sz="1600" b="1" dirty="0">
                <a:solidFill>
                  <a:prstClr val="black"/>
                </a:solidFill>
                <a:latin typeface="Meiryo UI" panose="020B0604030504040204" pitchFamily="50" charset="-128"/>
                <a:ea typeface="Meiryo UI" panose="020B0604030504040204" pitchFamily="50" charset="-128"/>
              </a:rPr>
              <a:t>育児目的休暇</a:t>
            </a:r>
            <a:r>
              <a:rPr lang="ja-JP" altLang="en-US" sz="1600" dirty="0">
                <a:solidFill>
                  <a:prstClr val="black"/>
                </a:solidFill>
                <a:latin typeface="Meiryo UI" panose="020B0604030504040204" pitchFamily="50" charset="-128"/>
                <a:ea typeface="Meiryo UI" panose="020B0604030504040204" pitchFamily="50" charset="-128"/>
              </a:rPr>
              <a:t>の取得割合</a:t>
            </a:r>
            <a:endParaRPr lang="en-US" altLang="ja-JP" sz="1600" dirty="0">
              <a:solidFill>
                <a:prstClr val="black"/>
              </a:solidFill>
              <a:latin typeface="Meiryo UI" panose="020B0604030504040204" pitchFamily="50" charset="-128"/>
              <a:ea typeface="Meiryo UI" panose="020B0604030504040204" pitchFamily="50" charset="-128"/>
            </a:endParaRPr>
          </a:p>
        </p:txBody>
      </p:sp>
      <p:cxnSp>
        <p:nvCxnSpPr>
          <p:cNvPr id="23" name="直線コネクタ 22"/>
          <p:cNvCxnSpPr/>
          <p:nvPr/>
        </p:nvCxnSpPr>
        <p:spPr>
          <a:xfrm>
            <a:off x="6236365" y="4184001"/>
            <a:ext cx="4586871" cy="0"/>
          </a:xfrm>
          <a:prstGeom prst="line">
            <a:avLst/>
          </a:prstGeom>
          <a:ln w="19050"/>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1350810" y="5054194"/>
            <a:ext cx="9620798" cy="1769715"/>
          </a:xfrm>
          <a:prstGeom prst="rect">
            <a:avLst/>
          </a:prstGeom>
        </p:spPr>
        <p:txBody>
          <a:bodyPr wrap="square">
            <a:spAutoFit/>
          </a:bodyPr>
          <a:lstStyle/>
          <a:p>
            <a:pPr algn="just"/>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※１　</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公表前事業年度</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公表を行う日の属する事業年度の</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直前の事業年度</a:t>
            </a:r>
            <a:endPar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gn="just"/>
            <a:endParaRPr lang="ja-JP" altLang="ja-JP"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619885" indent="-1618615" algn="just"/>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※２　</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育児休業等</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育児・介護休業</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法</a:t>
            </a: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第２条第１号に規定する</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育児休業</a:t>
            </a:r>
            <a:r>
              <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及び</a:t>
            </a:r>
            <a:r>
              <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法</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23</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条第２項</a:t>
            </a:r>
            <a:r>
              <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（所定労働時間の短縮の代替措置として３歳未満の子を育てる労働者対象）</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又は</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24</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条第１項</a:t>
            </a:r>
            <a:r>
              <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（小学校就学前の子を育てる労働者に関する努力義務）</a:t>
            </a:r>
            <a:r>
              <a:rPr lang="ja-JP"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の規定に基づく措置</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として育児休業に関する制度に準ずる措置が講じられた場合の当該措置によりする休業</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619885" indent="-1618615" algn="just"/>
            <a:endParaRPr lang="en-US" altLang="ja-JP"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619885" indent="-1618615" algn="just"/>
            <a:r>
              <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３　</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育児を目的とした休暇</a:t>
            </a: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目的の中に育児を目的とするものであることが明らかにされている休暇制度。</a:t>
            </a:r>
            <a:r>
              <a:rPr lang="ja-JP" altLang="en-US" sz="1200" dirty="0">
                <a:solidFill>
                  <a:prstClr val="black"/>
                </a:solidFill>
                <a:latin typeface="Meiryo UI" panose="020B0604030504040204" pitchFamily="50" charset="-128"/>
                <a:ea typeface="Meiryo UI" panose="020B0604030504040204" pitchFamily="50" charset="-128"/>
              </a:rPr>
              <a:t>育児休業等及び子の看護休暇は除く。</a:t>
            </a:r>
            <a:endParaRPr lang="en-US" altLang="ja-JP" sz="1200" dirty="0">
              <a:solidFill>
                <a:prstClr val="black"/>
              </a:solidFill>
              <a:latin typeface="Meiryo UI" panose="020B0604030504040204" pitchFamily="50" charset="-128"/>
              <a:ea typeface="Meiryo UI" panose="020B0604030504040204" pitchFamily="50" charset="-128"/>
            </a:endParaRPr>
          </a:p>
          <a:p>
            <a:pPr marL="1619885" indent="-1618615" algn="just"/>
            <a:r>
              <a:rPr lang="ja-JP" altLang="en-US" sz="1200" dirty="0">
                <a:solidFill>
                  <a:prstClr val="black"/>
                </a:solidFill>
                <a:latin typeface="Calibri"/>
                <a:ea typeface="ＭＳ Ｐゴシック" panose="020B060007020508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例えば</a:t>
            </a:r>
            <a:r>
              <a:rPr lang="en-US" altLang="ja-JP" sz="1050" dirty="0">
                <a:solidFill>
                  <a:prstClr val="black"/>
                </a:solidFill>
                <a:latin typeface="Meiryo UI" panose="020B0604030504040204" pitchFamily="50" charset="-128"/>
                <a:ea typeface="Meiryo UI" panose="020B0604030504040204" pitchFamily="50" charset="-128"/>
              </a:rPr>
              <a:t>…》</a:t>
            </a:r>
          </a:p>
          <a:p>
            <a:pPr marL="1619885" indent="-1618615" algn="just"/>
            <a:r>
              <a:rPr lang="ja-JP" altLang="en-US" sz="105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失効年休の育児目的での使用、いわゆる「配偶者出産休暇」制度、「育児参加奨励休暇」制度、</a:t>
            </a:r>
            <a:endParaRPr lang="en-US" altLang="ja-JP" sz="105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619885" indent="-1618615" algn="just"/>
            <a:r>
              <a:rPr lang="ja-JP" altLang="en-US" sz="105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子の入園式、卒園式等の行事や予防接種等の通院のための勤務時間中の外出を認める制度（法に基づく子の看護休暇を上回る範囲に限る）などが該当。</a:t>
            </a:r>
            <a:endParaRPr lang="ja-JP" altLang="en-US" sz="1050" dirty="0">
              <a:solidFill>
                <a:prstClr val="black"/>
              </a:solidFill>
              <a:latin typeface="Meiryo UI" panose="020B0604030504040204" pitchFamily="50" charset="-128"/>
              <a:ea typeface="Meiryo UI" panose="020B0604030504040204" pitchFamily="50" charset="-128"/>
            </a:endParaRPr>
          </a:p>
        </p:txBody>
      </p:sp>
      <p:sp>
        <p:nvSpPr>
          <p:cNvPr id="30" name="角丸四角形吹き出し 29"/>
          <p:cNvSpPr/>
          <p:nvPr/>
        </p:nvSpPr>
        <p:spPr>
          <a:xfrm>
            <a:off x="6574763" y="5010754"/>
            <a:ext cx="3168352" cy="316596"/>
          </a:xfrm>
          <a:prstGeom prst="wedgeRoundRectCallout">
            <a:avLst>
              <a:gd name="adj1" fmla="val -58328"/>
              <a:gd name="adj2" fmla="val 54003"/>
              <a:gd name="adj3" fmla="val 16667"/>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algn="ctr">
              <a:spcBef>
                <a:spcPts val="300"/>
              </a:spcBef>
            </a:pPr>
            <a:r>
              <a:rPr lang="ja-JP" altLang="en-US" sz="1100" dirty="0">
                <a:solidFill>
                  <a:prstClr val="black"/>
                </a:solidFill>
                <a:latin typeface="Meiryo UI" panose="020B0604030504040204" pitchFamily="50" charset="-128"/>
                <a:ea typeface="Meiryo UI" panose="020B0604030504040204" pitchFamily="50" charset="-128"/>
              </a:rPr>
              <a:t>産後パパ育休（出生時育児休業）も含みます！</a:t>
            </a:r>
          </a:p>
        </p:txBody>
      </p:sp>
    </p:spTree>
    <p:extLst>
      <p:ext uri="{BB962C8B-B14F-4D97-AF65-F5344CB8AC3E}">
        <p14:creationId xmlns:p14="http://schemas.microsoft.com/office/powerpoint/2010/main" val="3826043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538</Words>
  <Application>Microsoft Office PowerPoint</Application>
  <PresentationFormat>ワイド画面</PresentationFormat>
  <Paragraphs>29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HGP創英角ｺﾞｼｯｸUB</vt:lpstr>
      <vt:lpstr>Meiryo UI</vt:lpstr>
      <vt:lpstr>ＭＳ Ｐゴシック</vt:lpstr>
      <vt:lpstr>Noto Sans CJK JP DemiLight</vt:lpstr>
      <vt:lpstr>メイリオ</vt:lpstr>
      <vt:lpstr>メイリオ</vt:lpstr>
      <vt:lpstr>游ゴシック</vt:lpstr>
      <vt:lpstr>Arial</vt:lpstr>
      <vt:lpstr>Calibri</vt:lpstr>
      <vt:lpstr>Times New Roman</vt:lpstr>
      <vt:lpstr>blank</vt:lpstr>
      <vt:lpstr>育児休業の取得の状況の公表の義務付け（施行期日：令和5年4月1日）　</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育児休業の取得の状況の公表の義務付け　</dc:title>
  <cp:revision>2</cp:revision>
  <dcterms:created xsi:type="dcterms:W3CDTF">2022-11-03T23:47:32Z</dcterms:created>
  <dcterms:modified xsi:type="dcterms:W3CDTF">2022-11-04T00:06:56Z</dcterms:modified>
</cp:coreProperties>
</file>