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6.xml" ContentType="application/vnd.openxmlformats-officedocument.drawingml.chartshapes+xml"/>
  <Override PartName="/ppt/charts/chart10.xml" ContentType="application/vnd.openxmlformats-officedocument.drawingml.chart+xml"/>
  <Override PartName="/ppt/drawings/drawing7.xml" ContentType="application/vnd.openxmlformats-officedocument.drawingml.chartshapes+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8.xml" ContentType="application/vnd.openxmlformats-officedocument.drawingml.chartshapes+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9.xml" ContentType="application/vnd.openxmlformats-officedocument.drawingml.chartshapes+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xml" ContentType="application/vnd.openxmlformats-officedocument.themeOverr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0.xml" ContentType="application/vnd.openxmlformats-officedocument.drawingml.chartshapes+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xml" ContentType="application/vnd.openxmlformats-officedocument.themeOverride+xml"/>
  <Override PartName="/ppt/drawings/drawing11.xml" ContentType="application/vnd.openxmlformats-officedocument.drawingml.chartshapes+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3.xml" ContentType="application/vnd.openxmlformats-officedocument.themeOverrid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8.xml" ContentType="application/vnd.openxmlformats-officedocument.drawingml.chart+xml"/>
  <Override PartName="/ppt/drawings/drawing12.xml" ContentType="application/vnd.openxmlformats-officedocument.drawingml.chartshapes+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4.xml" ContentType="application/vnd.openxmlformats-officedocument.themeOverride+xml"/>
  <Override PartName="/ppt/drawings/drawing1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23"/>
  </p:notesMasterIdLst>
  <p:handoutMasterIdLst>
    <p:handoutMasterId r:id="rId24"/>
  </p:handoutMasterIdLst>
  <p:sldIdLst>
    <p:sldId id="299" r:id="rId2"/>
    <p:sldId id="295" r:id="rId3"/>
    <p:sldId id="296" r:id="rId4"/>
    <p:sldId id="297" r:id="rId5"/>
    <p:sldId id="298" r:id="rId6"/>
    <p:sldId id="273" r:id="rId7"/>
    <p:sldId id="306" r:id="rId8"/>
    <p:sldId id="309" r:id="rId9"/>
    <p:sldId id="280" r:id="rId10"/>
    <p:sldId id="307" r:id="rId11"/>
    <p:sldId id="284" r:id="rId12"/>
    <p:sldId id="308" r:id="rId13"/>
    <p:sldId id="263" r:id="rId14"/>
    <p:sldId id="270" r:id="rId15"/>
    <p:sldId id="272" r:id="rId16"/>
    <p:sldId id="259" r:id="rId17"/>
    <p:sldId id="302" r:id="rId18"/>
    <p:sldId id="303" r:id="rId19"/>
    <p:sldId id="304" r:id="rId20"/>
    <p:sldId id="301" r:id="rId21"/>
    <p:sldId id="305" r:id="rId22"/>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82" autoAdjust="0"/>
    <p:restoredTop sz="94660"/>
  </p:normalViewPr>
  <p:slideViewPr>
    <p:cSldViewPr snapToGrid="0">
      <p:cViewPr varScale="1">
        <p:scale>
          <a:sx n="47" d="100"/>
          <a:sy n="47" d="100"/>
        </p:scale>
        <p:origin x="2370" y="66"/>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______8.xlsx"/></Relationships>
</file>

<file path=ppt/charts/_rels/chart11.xml.rels><?xml version="1.0" encoding="UTF-8" standalone="yes"?>
<Relationships xmlns="http://schemas.openxmlformats.org/package/2006/relationships"><Relationship Id="rId3" Type="http://schemas.openxmlformats.org/officeDocument/2006/relationships/oleObject" Target="file:///C:\Users\KSVAF\Desktop\0317&#22528;&#20869;0118&#20316;&#25104;_&#30007;&#22899;&#38291;&#36035;&#37329;&#26684;&#24046;%20(003).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___11.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______12.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file2.inside.mhlw.go.jp\&#20491;&#20154;&#38936;&#22495;2\STHGD\2021&#20581;&#24247;&#23433;&#20840;&#35506;\040401&#20196;&#21644;4&#24180;&#24230;&#34892;&#25919;&#36939;&#21942;&#26041;&#37341;&#31561;&#12398;&#20316;&#25104;\&#36939;&#21942;&#26041;&#37341;\&#12467;&#12525;&#12490;&#25512;&#31227;&#65288;&#21442;&#32771;&#65289;.xlsx"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______13.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______14.xlsx"/><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______15.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______16.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______17.xlsx"/><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______18.xlsx"/><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______19.xlsx"/><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1.xml"/><Relationship Id="rId1" Type="http://schemas.microsoft.com/office/2011/relationships/chartStyle" Target="style21.xml"/><Relationship Id="rId5" Type="http://schemas.openxmlformats.org/officeDocument/2006/relationships/chartUserShapes" Target="../drawings/drawing11.xml"/><Relationship Id="rId4" Type="http://schemas.openxmlformats.org/officeDocument/2006/relationships/oleObject" Target="file:///\\file2.inside.mhlw.go.jp\&#20491;&#20154;&#38936;&#22495;2\STHGD\2021&#20581;&#24247;&#23433;&#20840;&#35506;\040401&#20196;&#21644;4&#24180;&#24230;&#34892;&#25919;&#36939;&#21942;&#26041;&#37341;&#31561;&#12398;&#20316;&#25104;\&#36939;&#21942;&#26041;&#37341;\&#20196;&#21644;4&#24180;&#24230;&#34892;&#25919;&#36939;&#21942;&#26041;&#37341;&#12398;&#20316;&#25104;&#65288;040315&#12522;&#12496;&#12452;&#12473;&#65289;\13&#27425;&#38450;&#35336;&#30011;&#65288;&#27515;&#20663;&#32773;&#25968;&#12398;&#25512;&#31227;&#65306;0401&#65289;.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file2.inside.mhlw.go.jp\&#20491;&#20154;&#38936;&#22495;2\STHGD\2021&#20581;&#24247;&#23433;&#20840;&#35506;\040401&#20196;&#21644;4&#24180;&#24230;&#34892;&#25919;&#36939;&#21942;&#26041;&#37341;&#31561;&#12398;&#20316;&#25104;\&#36939;&#21942;&#26041;&#37341;\&#20196;&#21644;4&#24180;&#24230;&#34892;&#25919;&#36939;&#21942;&#26041;&#37341;&#12398;&#20316;&#25104;&#65288;040315&#12522;&#12496;&#12452;&#12473;&#65289;\13&#27425;&#38450;&#35336;&#30011;&#65288;&#27515;&#20663;&#32773;&#25968;&#12398;&#25512;&#31227;&#65306;0401&#65289;.xlsx" TargetMode="External"/></Relationships>
</file>

<file path=ppt/charts/_rels/chart26.xml.rels><?xml version="1.0" encoding="UTF-8" standalone="yes"?>
<Relationships xmlns="http://schemas.openxmlformats.org/package/2006/relationships"><Relationship Id="rId3" Type="http://schemas.openxmlformats.org/officeDocument/2006/relationships/oleObject" Target="file:///C:\Users\HNYEG\Desktop\&#30007;&#22899;&#38291;&#36035;&#37329;&#26684;&#24046;&#65298;.xlsx" TargetMode="External"/><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openxmlformats.org/officeDocument/2006/relationships/oleObject" Target="file:///\\file2.inside.mhlw.go.jp\&#20491;&#20154;&#38936;&#22495;2\STHGD\2021&#20581;&#24247;&#23433;&#20840;&#35506;\040401&#20196;&#21644;4&#24180;&#24230;&#34892;&#25919;&#36939;&#21942;&#26041;&#37341;&#12398;&#20316;&#25104;\&#20581;&#24247;&#35386;&#26029;&#32080;&#26524;&#26377;&#25152;&#35211;&#29575;&#12398;&#25512;&#31227;.xlsx" TargetMode="External"/><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______20.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5.xml"/><Relationship Id="rId1" Type="http://schemas.microsoft.com/office/2011/relationships/chartStyle" Target="style25.xml"/><Relationship Id="rId5" Type="http://schemas.openxmlformats.org/officeDocument/2006/relationships/chartUserShapes" Target="../drawings/drawing13.xml"/><Relationship Id="rId4" Type="http://schemas.openxmlformats.org/officeDocument/2006/relationships/oleObject" Target="file:///C:\Users\MTQNK\Desktop\R4&#34892;&#25919;&#36939;&#21942;&#26041;&#37341;&#12464;&#12521;&#12501;.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1" Type="http://schemas.openxmlformats.org/officeDocument/2006/relationships/oleObject" Target="file:///C:\Users\KSVAF\Desktop\&#12304;&#30906;&#35469;&#28168;&#12305;&#12304;&#38599;&#29992;&#12398;&#12424;&#12358;&#12377;&#12305;&#20196;&#21644;&#65299;&#24180;&#24230;&#38599;&#29992;&#29575;&#21508;&#31278;&#38598;&#35336;&#34920;.xlsx"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ja-JP" altLang="ja-JP" sz="950" dirty="0">
                <a:effectLst/>
                <a:latin typeface="メイリオ" panose="020B0604030504040204" pitchFamily="50" charset="-128"/>
                <a:ea typeface="メイリオ" panose="020B0604030504040204" pitchFamily="50" charset="-128"/>
              </a:rPr>
              <a:t>雇用調整助成金・緊急雇用安定助成金の</a:t>
            </a:r>
            <a:r>
              <a:rPr lang="ja-JP" altLang="en-US" sz="950" dirty="0">
                <a:effectLst/>
                <a:latin typeface="メイリオ" panose="020B0604030504040204" pitchFamily="50" charset="-128"/>
                <a:ea typeface="メイリオ" panose="020B0604030504040204" pitchFamily="50" charset="-128"/>
              </a:rPr>
              <a:t>受理</a:t>
            </a:r>
            <a:r>
              <a:rPr lang="ja-JP" altLang="ja-JP" sz="950" dirty="0">
                <a:effectLst/>
                <a:latin typeface="メイリオ" panose="020B0604030504040204" pitchFamily="50" charset="-128"/>
                <a:ea typeface="メイリオ" panose="020B0604030504040204" pitchFamily="50" charset="-128"/>
              </a:rPr>
              <a:t>及び支給状況</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受理件数</c:v>
                </c:pt>
              </c:strCache>
            </c:strRef>
          </c:tx>
          <c:spPr>
            <a:noFill/>
            <a:ln>
              <a:solidFill>
                <a:schemeClr val="tx1"/>
              </a:solidFill>
            </a:ln>
            <a:effectLst/>
          </c:spPr>
          <c:invertIfNegative val="0"/>
          <c:dPt>
            <c:idx val="3"/>
            <c:invertIfNegative val="0"/>
            <c:bubble3D val="0"/>
            <c:spPr>
              <a:pattFill prst="pct5">
                <a:fgClr>
                  <a:sysClr val="windowText" lastClr="000000"/>
                </a:fgClr>
                <a:bgClr>
                  <a:schemeClr val="bg1"/>
                </a:bgClr>
              </a:pattFill>
              <a:ln>
                <a:solidFill>
                  <a:schemeClr val="tx1"/>
                </a:solidFill>
              </a:ln>
              <a:effectLst/>
            </c:spPr>
            <c:extLst>
              <c:ext xmlns:c16="http://schemas.microsoft.com/office/drawing/2014/chart" uri="{C3380CC4-5D6E-409C-BE32-E72D297353CC}">
                <c16:uniqueId val="{00000001-89BC-4C8F-967D-537F4FC3753A}"/>
              </c:ext>
            </c:extLst>
          </c:dPt>
          <c:dPt>
            <c:idx val="4"/>
            <c:invertIfNegative val="0"/>
            <c:bubble3D val="0"/>
            <c:spPr>
              <a:pattFill prst="pct5">
                <a:fgClr>
                  <a:sysClr val="windowText" lastClr="000000"/>
                </a:fgClr>
                <a:bgClr>
                  <a:schemeClr val="bg1"/>
                </a:bgClr>
              </a:pattFill>
              <a:ln>
                <a:solidFill>
                  <a:schemeClr val="tx1"/>
                </a:solidFill>
              </a:ln>
              <a:effectLst/>
            </c:spPr>
            <c:extLst>
              <c:ext xmlns:c16="http://schemas.microsoft.com/office/drawing/2014/chart" uri="{C3380CC4-5D6E-409C-BE32-E72D297353CC}">
                <c16:uniqueId val="{00000003-89BC-4C8F-967D-537F4FC3753A}"/>
              </c:ext>
            </c:extLst>
          </c:dPt>
          <c:dPt>
            <c:idx val="5"/>
            <c:invertIfNegative val="0"/>
            <c:bubble3D val="0"/>
            <c:spPr>
              <a:pattFill prst="pct5">
                <a:fgClr>
                  <a:sysClr val="windowText" lastClr="000000"/>
                </a:fgClr>
                <a:bgClr>
                  <a:schemeClr val="bg1"/>
                </a:bgClr>
              </a:pattFill>
              <a:ln>
                <a:solidFill>
                  <a:schemeClr val="tx1"/>
                </a:solidFill>
              </a:ln>
              <a:effectLst/>
            </c:spPr>
            <c:extLst>
              <c:ext xmlns:c16="http://schemas.microsoft.com/office/drawing/2014/chart" uri="{C3380CC4-5D6E-409C-BE32-E72D297353CC}">
                <c16:uniqueId val="{00000005-89BC-4C8F-967D-537F4FC3753A}"/>
              </c:ext>
            </c:extLst>
          </c:dPt>
          <c:dPt>
            <c:idx val="6"/>
            <c:invertIfNegative val="0"/>
            <c:bubble3D val="0"/>
            <c:spPr>
              <a:pattFill prst="pct5">
                <a:fgClr>
                  <a:sysClr val="windowText" lastClr="000000"/>
                </a:fgClr>
                <a:bgClr>
                  <a:schemeClr val="bg1"/>
                </a:bgClr>
              </a:pattFill>
              <a:ln>
                <a:solidFill>
                  <a:schemeClr val="tx1"/>
                </a:solidFill>
              </a:ln>
              <a:effectLst/>
            </c:spPr>
            <c:extLst>
              <c:ext xmlns:c16="http://schemas.microsoft.com/office/drawing/2014/chart" uri="{C3380CC4-5D6E-409C-BE32-E72D297353CC}">
                <c16:uniqueId val="{00000007-89BC-4C8F-967D-537F4FC3753A}"/>
              </c:ext>
            </c:extLst>
          </c:dPt>
          <c:dLbls>
            <c:dLbl>
              <c:idx val="0"/>
              <c:layout>
                <c:manualLayout>
                  <c:x val="-2.0800620808449702E-3"/>
                  <c:y val="-6.88887946482726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9BC-4C8F-967D-537F4FC3753A}"/>
                </c:ext>
              </c:extLst>
            </c:dLbl>
            <c:dLbl>
              <c:idx val="1"/>
              <c:layout>
                <c:manualLayout>
                  <c:x val="-3.8134030954578097E-17"/>
                  <c:y val="-6.26261769529751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BC-4C8F-967D-537F4FC3753A}"/>
                </c:ext>
              </c:extLst>
            </c:dLbl>
            <c:dLbl>
              <c:idx val="2"/>
              <c:layout>
                <c:manualLayout>
                  <c:x val="0"/>
                  <c:y val="-1.25252353905950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9BC-4C8F-967D-537F4FC3753A}"/>
                </c:ext>
              </c:extLst>
            </c:dLbl>
            <c:dLbl>
              <c:idx val="3"/>
              <c:layout>
                <c:manualLayout>
                  <c:x val="0"/>
                  <c:y val="-2.76378688164047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BC-4C8F-967D-537F4FC3753A}"/>
                </c:ext>
              </c:extLst>
            </c:dLbl>
            <c:dLbl>
              <c:idx val="4"/>
              <c:layout>
                <c:manualLayout>
                  <c:x val="0"/>
                  <c:y val="-2.65503653811109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BC-4C8F-967D-537F4FC3753A}"/>
                </c:ext>
              </c:extLst>
            </c:dLbl>
            <c:dLbl>
              <c:idx val="5"/>
              <c:layout>
                <c:manualLayout>
                  <c:x val="-4.1601241616899404E-3"/>
                  <c:y val="-4.6837969807279035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5.8803355025487315E-2"/>
                      <c:h val="6.7417326049629522E-2"/>
                    </c:manualLayout>
                  </c15:layout>
                </c:ext>
                <c:ext xmlns:c16="http://schemas.microsoft.com/office/drawing/2014/chart" uri="{C3380CC4-5D6E-409C-BE32-E72D297353CC}">
                  <c16:uniqueId val="{00000005-89BC-4C8F-967D-537F4FC3753A}"/>
                </c:ext>
              </c:extLst>
            </c:dLbl>
            <c:dLbl>
              <c:idx val="6"/>
              <c:layout>
                <c:manualLayout>
                  <c:x val="-1.610878388488645E-16"/>
                  <c:y val="-0.1150515833181476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BC-4C8F-967D-537F4FC3753A}"/>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2年1四半期</c:v>
                </c:pt>
                <c:pt idx="1">
                  <c:v>2年2四半期</c:v>
                </c:pt>
                <c:pt idx="2">
                  <c:v>2年3四半期</c:v>
                </c:pt>
                <c:pt idx="3">
                  <c:v>2年4四半期</c:v>
                </c:pt>
                <c:pt idx="4">
                  <c:v>3年1四半期</c:v>
                </c:pt>
                <c:pt idx="5">
                  <c:v>3年2四半期</c:v>
                </c:pt>
                <c:pt idx="6">
                  <c:v>3年3四半期</c:v>
                </c:pt>
              </c:strCache>
            </c:strRef>
          </c:cat>
          <c:val>
            <c:numRef>
              <c:f>Sheet1!$B$2:$B$8</c:f>
              <c:numCache>
                <c:formatCode>General</c:formatCode>
                <c:ptCount val="7"/>
                <c:pt idx="0">
                  <c:v>5986</c:v>
                </c:pt>
                <c:pt idx="1">
                  <c:v>16751</c:v>
                </c:pt>
                <c:pt idx="2">
                  <c:v>10486</c:v>
                </c:pt>
                <c:pt idx="3" formatCode="#,##0_ ">
                  <c:v>10928</c:v>
                </c:pt>
                <c:pt idx="4" formatCode="#,##0_ ">
                  <c:v>11170</c:v>
                </c:pt>
                <c:pt idx="5" formatCode="#,##0_ ">
                  <c:v>10548</c:v>
                </c:pt>
                <c:pt idx="6" formatCode="#,##0_ ">
                  <c:v>10481</c:v>
                </c:pt>
              </c:numCache>
            </c:numRef>
          </c:val>
          <c:extLst>
            <c:ext xmlns:c16="http://schemas.microsoft.com/office/drawing/2014/chart" uri="{C3380CC4-5D6E-409C-BE32-E72D297353CC}">
              <c16:uniqueId val="{0000000B-89BC-4C8F-967D-537F4FC3753A}"/>
            </c:ext>
          </c:extLst>
        </c:ser>
        <c:ser>
          <c:idx val="1"/>
          <c:order val="1"/>
          <c:tx>
            <c:strRef>
              <c:f>Sheet1!$C$1</c:f>
              <c:strCache>
                <c:ptCount val="1"/>
                <c:pt idx="0">
                  <c:v>支給件数</c:v>
                </c:pt>
              </c:strCache>
            </c:strRef>
          </c:tx>
          <c:spPr>
            <a:pattFill prst="wdUpDiag">
              <a:fgClr>
                <a:sysClr val="windowText" lastClr="000000"/>
              </a:fgClr>
              <a:bgClr>
                <a:schemeClr val="bg1"/>
              </a:bgClr>
            </a:pattFill>
            <a:ln>
              <a:solidFill>
                <a:schemeClr val="tx1"/>
              </a:solidFill>
            </a:ln>
            <a:effectLst/>
          </c:spPr>
          <c:invertIfNegative val="0"/>
          <c:dLbls>
            <c:dLbl>
              <c:idx val="0"/>
              <c:layout>
                <c:manualLayout>
                  <c:x val="-2.0800620808449702E-3"/>
                  <c:y val="-2.50504707811901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9BC-4C8F-967D-537F4FC3753A}"/>
                </c:ext>
              </c:extLst>
            </c:dLbl>
            <c:dLbl>
              <c:idx val="1"/>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9BC-4C8F-967D-537F4FC3753A}"/>
                </c:ext>
              </c:extLst>
            </c:dLbl>
            <c:dLbl>
              <c:idx val="2"/>
              <c:layout>
                <c:manualLayout>
                  <c:x val="-7.6268061909156194E-17"/>
                  <c:y val="-3.13130884764876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9BC-4C8F-967D-537F4FC3753A}"/>
                </c:ext>
              </c:extLst>
            </c:dLbl>
            <c:dLbl>
              <c:idx val="3"/>
              <c:layout>
                <c:manualLayout>
                  <c:x val="0"/>
                  <c:y val="-8.36636412141390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9BC-4C8F-967D-537F4FC3753A}"/>
                </c:ext>
              </c:extLst>
            </c:dLbl>
            <c:dLbl>
              <c:idx val="4"/>
              <c:layout>
                <c:manualLayout>
                  <c:x val="-8.054391942443225E-17"/>
                  <c:y val="-8.85012179370366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9BC-4C8F-967D-537F4FC3753A}"/>
                </c:ext>
              </c:extLst>
            </c:dLbl>
            <c:dLbl>
              <c:idx val="5"/>
              <c:layout>
                <c:manualLayout>
                  <c:x val="-1.5253612381831239E-16"/>
                  <c:y val="-8.25763127087744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9BC-4C8F-967D-537F4FC3753A}"/>
                </c:ext>
              </c:extLst>
            </c:dLbl>
            <c:dLbl>
              <c:idx val="6"/>
              <c:layout>
                <c:manualLayout>
                  <c:x val="-1.610878388488645E-16"/>
                  <c:y val="-5.75257916590737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9BC-4C8F-967D-537F4FC3753A}"/>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2年1四半期</c:v>
                </c:pt>
                <c:pt idx="1">
                  <c:v>2年2四半期</c:v>
                </c:pt>
                <c:pt idx="2">
                  <c:v>2年3四半期</c:v>
                </c:pt>
                <c:pt idx="3">
                  <c:v>2年4四半期</c:v>
                </c:pt>
                <c:pt idx="4">
                  <c:v>3年1四半期</c:v>
                </c:pt>
                <c:pt idx="5">
                  <c:v>3年2四半期</c:v>
                </c:pt>
                <c:pt idx="6">
                  <c:v>3年3四半期</c:v>
                </c:pt>
              </c:strCache>
            </c:strRef>
          </c:cat>
          <c:val>
            <c:numRef>
              <c:f>Sheet1!$C$2:$C$8</c:f>
              <c:numCache>
                <c:formatCode>General</c:formatCode>
                <c:ptCount val="7"/>
                <c:pt idx="0">
                  <c:v>3913</c:v>
                </c:pt>
                <c:pt idx="1">
                  <c:v>16278</c:v>
                </c:pt>
                <c:pt idx="2">
                  <c:v>12200</c:v>
                </c:pt>
                <c:pt idx="3" formatCode="#,##0_ ">
                  <c:v>10975</c:v>
                </c:pt>
                <c:pt idx="4" formatCode="#,##0_ ">
                  <c:v>10739</c:v>
                </c:pt>
                <c:pt idx="5" formatCode="#,##0_ ">
                  <c:v>10803</c:v>
                </c:pt>
                <c:pt idx="6" formatCode="#,##0_ ">
                  <c:v>11007</c:v>
                </c:pt>
              </c:numCache>
            </c:numRef>
          </c:val>
          <c:extLst>
            <c:ext xmlns:c16="http://schemas.microsoft.com/office/drawing/2014/chart" uri="{C3380CC4-5D6E-409C-BE32-E72D297353CC}">
              <c16:uniqueId val="{00000013-89BC-4C8F-967D-537F4FC3753A}"/>
            </c:ext>
          </c:extLst>
        </c:ser>
        <c:dLbls>
          <c:dLblPos val="outEnd"/>
          <c:showLegendKey val="0"/>
          <c:showVal val="1"/>
          <c:showCatName val="0"/>
          <c:showSerName val="0"/>
          <c:showPercent val="0"/>
          <c:showBubbleSize val="0"/>
        </c:dLbls>
        <c:gapWidth val="219"/>
        <c:overlap val="-27"/>
        <c:axId val="429928191"/>
        <c:axId val="429929023"/>
      </c:barChart>
      <c:catAx>
        <c:axId val="429928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5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429929023"/>
        <c:crosses val="autoZero"/>
        <c:auto val="1"/>
        <c:lblAlgn val="ctr"/>
        <c:lblOffset val="100"/>
        <c:noMultiLvlLbl val="0"/>
      </c:catAx>
      <c:valAx>
        <c:axId val="4299290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5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429928191"/>
        <c:crosses val="autoZero"/>
        <c:crossBetween val="between"/>
      </c:valAx>
      <c:spPr>
        <a:noFill/>
        <a:ln>
          <a:noFill/>
        </a:ln>
        <a:effectLst/>
      </c:spPr>
    </c:plotArea>
    <c:legend>
      <c:legendPos val="b"/>
      <c:layout>
        <c:manualLayout>
          <c:xMode val="edge"/>
          <c:yMode val="edge"/>
          <c:x val="0.38754390036535391"/>
          <c:y val="0.78785308589254122"/>
          <c:w val="0.22907232343098216"/>
          <c:h val="0.105682413287400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w="9525" cap="flat" cmpd="sng" algn="ctr">
      <a:solidFill>
        <a:schemeClr val="tx1"/>
      </a:solidFill>
      <a:round/>
    </a:ln>
    <a:effectLst/>
  </c:spPr>
  <c:txPr>
    <a:bodyPr/>
    <a:lstStyle/>
    <a:p>
      <a:pPr>
        <a:defRPr>
          <a:solidFill>
            <a:schemeClr val="tx1"/>
          </a:solidFill>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98217017574525E-2"/>
          <c:y val="4.9371132100204905E-2"/>
          <c:w val="0.91696564494590871"/>
          <c:h val="0.78050735063491805"/>
        </c:manualLayout>
      </c:layout>
      <c:barChart>
        <c:barDir val="col"/>
        <c:grouping val="clustered"/>
        <c:varyColors val="0"/>
        <c:ser>
          <c:idx val="0"/>
          <c:order val="0"/>
          <c:tx>
            <c:strRef>
              <c:f>Sheet1!$B$1</c:f>
              <c:strCache>
                <c:ptCount val="1"/>
                <c:pt idx="0">
                  <c:v>労働者派遣事業（旧一般）</c:v>
                </c:pt>
              </c:strCache>
            </c:strRef>
          </c:tx>
          <c:spPr>
            <a:pattFill prst="wdUpDiag">
              <a:fgClr>
                <a:srgbClr val="00B050"/>
              </a:fgClr>
              <a:bgClr>
                <a:schemeClr val="bg1"/>
              </a:bgClr>
            </a:pattFill>
            <a:ln w="12700">
              <a:solidFill>
                <a:srgbClr val="002060"/>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4"/>
                <c:pt idx="0">
                  <c:v>30年度</c:v>
                </c:pt>
                <c:pt idx="1">
                  <c:v>元年度</c:v>
                </c:pt>
                <c:pt idx="2">
                  <c:v>２年度</c:v>
                </c:pt>
                <c:pt idx="3">
                  <c:v>3年度2月末</c:v>
                </c:pt>
              </c:strCache>
            </c:strRef>
          </c:cat>
          <c:val>
            <c:numRef>
              <c:f>Sheet1!$B$2:$B$6</c:f>
              <c:numCache>
                <c:formatCode>#,##0_ </c:formatCode>
                <c:ptCount val="5"/>
                <c:pt idx="0">
                  <c:v>735</c:v>
                </c:pt>
                <c:pt idx="1">
                  <c:v>742</c:v>
                </c:pt>
                <c:pt idx="2">
                  <c:v>739</c:v>
                </c:pt>
                <c:pt idx="3">
                  <c:v>746</c:v>
                </c:pt>
              </c:numCache>
            </c:numRef>
          </c:val>
          <c:extLst>
            <c:ext xmlns:c16="http://schemas.microsoft.com/office/drawing/2014/chart" uri="{C3380CC4-5D6E-409C-BE32-E72D297353CC}">
              <c16:uniqueId val="{00000000-F9C0-461B-BA7A-85B45920CB25}"/>
            </c:ext>
          </c:extLst>
        </c:ser>
        <c:ser>
          <c:idx val="1"/>
          <c:order val="1"/>
          <c:tx>
            <c:strRef>
              <c:f>Sheet1!$C$1</c:f>
              <c:strCache>
                <c:ptCount val="1"/>
                <c:pt idx="0">
                  <c:v>職業紹介事業</c:v>
                </c:pt>
              </c:strCache>
            </c:strRef>
          </c:tx>
          <c:spPr>
            <a:pattFill prst="lgGrid">
              <a:fgClr>
                <a:schemeClr val="accent5">
                  <a:lumMod val="75000"/>
                </a:schemeClr>
              </a:fgClr>
              <a:bgClr>
                <a:schemeClr val="bg1"/>
              </a:bgClr>
            </a:pattFill>
            <a:ln w="12700">
              <a:solidFill>
                <a:schemeClr val="tx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4"/>
                <c:pt idx="0">
                  <c:v>30年度</c:v>
                </c:pt>
                <c:pt idx="1">
                  <c:v>元年度</c:v>
                </c:pt>
                <c:pt idx="2">
                  <c:v>２年度</c:v>
                </c:pt>
                <c:pt idx="3">
                  <c:v>3年度2月末</c:v>
                </c:pt>
              </c:strCache>
            </c:strRef>
          </c:cat>
          <c:val>
            <c:numRef>
              <c:f>Sheet1!$C$2:$C$6</c:f>
              <c:numCache>
                <c:formatCode>General</c:formatCode>
                <c:ptCount val="5"/>
                <c:pt idx="0">
                  <c:v>402</c:v>
                </c:pt>
                <c:pt idx="1">
                  <c:v>422</c:v>
                </c:pt>
                <c:pt idx="2">
                  <c:v>428</c:v>
                </c:pt>
                <c:pt idx="3">
                  <c:v>437</c:v>
                </c:pt>
              </c:numCache>
            </c:numRef>
          </c:val>
          <c:extLst>
            <c:ext xmlns:c16="http://schemas.microsoft.com/office/drawing/2014/chart" uri="{C3380CC4-5D6E-409C-BE32-E72D297353CC}">
              <c16:uniqueId val="{00000001-F9C0-461B-BA7A-85B45920CB25}"/>
            </c:ext>
          </c:extLst>
        </c:ser>
        <c:dLbls>
          <c:dLblPos val="outEnd"/>
          <c:showLegendKey val="0"/>
          <c:showVal val="1"/>
          <c:showCatName val="0"/>
          <c:showSerName val="0"/>
          <c:showPercent val="0"/>
          <c:showBubbleSize val="0"/>
        </c:dLbls>
        <c:gapWidth val="100"/>
        <c:axId val="180857088"/>
        <c:axId val="181010432"/>
      </c:barChart>
      <c:catAx>
        <c:axId val="180857088"/>
        <c:scaling>
          <c:orientation val="minMax"/>
        </c:scaling>
        <c:delete val="0"/>
        <c:axPos val="b"/>
        <c:numFmt formatCode="General" sourceLinked="1"/>
        <c:majorTickMark val="none"/>
        <c:minorTickMark val="none"/>
        <c:tickLblPos val="nextTo"/>
        <c:crossAx val="181010432"/>
        <c:crosses val="autoZero"/>
        <c:auto val="1"/>
        <c:lblAlgn val="ctr"/>
        <c:lblOffset val="100"/>
        <c:noMultiLvlLbl val="0"/>
      </c:catAx>
      <c:valAx>
        <c:axId val="181010432"/>
        <c:scaling>
          <c:orientation val="minMax"/>
        </c:scaling>
        <c:delete val="0"/>
        <c:axPos val="l"/>
        <c:numFmt formatCode="#,##0_ " sourceLinked="1"/>
        <c:majorTickMark val="none"/>
        <c:minorTickMark val="none"/>
        <c:tickLblPos val="nextTo"/>
        <c:crossAx val="180857088"/>
        <c:crosses val="autoZero"/>
        <c:crossBetween val="between"/>
      </c:valAx>
      <c:spPr>
        <a:noFill/>
        <a:ln w="6350"/>
      </c:spPr>
    </c:plotArea>
    <c:plotVisOnly val="1"/>
    <c:dispBlanksAs val="gap"/>
    <c:showDLblsOverMax val="0"/>
  </c:chart>
  <c:spPr>
    <a:ln>
      <a:noFill/>
    </a:ln>
  </c:spPr>
  <c:txPr>
    <a:bodyPr/>
    <a:lstStyle/>
    <a:p>
      <a:pPr>
        <a:defRPr sz="1200"/>
      </a:pPr>
      <a:endParaRPr lang="ja-JP"/>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sz="800">
                <a:latin typeface="メイリオ" panose="020B0604030504040204" pitchFamily="50" charset="-128"/>
                <a:ea typeface="メイリオ" panose="020B0604030504040204" pitchFamily="50" charset="-128"/>
              </a:rPr>
              <a:t>一般労働者の所定内給与額と男女間格差</a:t>
            </a:r>
            <a:r>
              <a:rPr lang="en-US" sz="800">
                <a:latin typeface="メイリオ" panose="020B0604030504040204" pitchFamily="50" charset="-128"/>
                <a:ea typeface="メイリオ" panose="020B0604030504040204" pitchFamily="50" charset="-128"/>
              </a:rPr>
              <a:t>(</a:t>
            </a:r>
            <a:r>
              <a:rPr lang="ja-JP" altLang="en-US" sz="800">
                <a:latin typeface="メイリオ" panose="020B0604030504040204" pitchFamily="50" charset="-128"/>
                <a:ea typeface="メイリオ" panose="020B0604030504040204" pitchFamily="50" charset="-128"/>
              </a:rPr>
              <a:t>全国・</a:t>
            </a:r>
            <a:r>
              <a:rPr lang="ja-JP" sz="800">
                <a:latin typeface="メイリオ" panose="020B0604030504040204" pitchFamily="50" charset="-128"/>
                <a:ea typeface="メイリオ" panose="020B0604030504040204" pitchFamily="50" charset="-128"/>
              </a:rPr>
              <a:t>県</a:t>
            </a:r>
            <a:r>
              <a:rPr lang="en-US" sz="800">
                <a:latin typeface="メイリオ" panose="020B0604030504040204" pitchFamily="50" charset="-128"/>
                <a:ea typeface="メイリオ" panose="020B0604030504040204" pitchFamily="50" charset="-128"/>
              </a:rPr>
              <a:t>)</a:t>
            </a:r>
            <a:endParaRPr lang="ja-JP" sz="800">
              <a:latin typeface="メイリオ" panose="020B0604030504040204" pitchFamily="50" charset="-128"/>
              <a:ea typeface="メイリオ" panose="020B0604030504040204" pitchFamily="50" charset="-128"/>
            </a:endParaRPr>
          </a:p>
        </c:rich>
      </c:tx>
      <c:layout>
        <c:manualLayout>
          <c:xMode val="edge"/>
          <c:yMode val="edge"/>
          <c:x val="0.14608545928775515"/>
          <c:y val="4.8556782586571492E-2"/>
        </c:manualLayout>
      </c:layout>
      <c:overlay val="0"/>
      <c:spPr>
        <a:noFill/>
        <a:ln>
          <a:noFill/>
        </a:ln>
        <a:effectLst/>
      </c:spPr>
      <c:txPr>
        <a:bodyPr rot="0" spcFirstLastPara="1" vertOverflow="ellipsis" vert="horz" wrap="square" anchor="ctr" anchorCtr="1"/>
        <a:lstStyle/>
        <a:p>
          <a:pPr>
            <a:defRPr sz="800" b="1"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barChart>
        <c:barDir val="col"/>
        <c:grouping val="clustered"/>
        <c:varyColors val="0"/>
        <c:ser>
          <c:idx val="0"/>
          <c:order val="0"/>
          <c:tx>
            <c:strRef>
              <c:f>Sheet1!$A$2</c:f>
              <c:strCache>
                <c:ptCount val="1"/>
                <c:pt idx="0">
                  <c:v>男性　　　　　　左軸</c:v>
                </c:pt>
              </c:strCache>
            </c:strRef>
          </c:tx>
          <c:spPr>
            <a:pattFill prst="pct20">
              <a:fgClr>
                <a:schemeClr val="tx1">
                  <a:lumMod val="75000"/>
                  <a:lumOff val="25000"/>
                </a:schemeClr>
              </a:fgClr>
              <a:bgClr>
                <a:schemeClr val="bg1"/>
              </a:bgClr>
            </a:pattFill>
            <a:ln>
              <a:noFill/>
            </a:ln>
            <a:effectLst>
              <a:outerShdw blurRad="57150" dist="19050" dir="5400000" algn="ctr" rotWithShape="0">
                <a:srgbClr val="000000">
                  <a:alpha val="63000"/>
                </a:srgbClr>
              </a:outerShdw>
            </a:effectLst>
          </c:spPr>
          <c:invertIfNegative val="0"/>
          <c:dLbls>
            <c:dLbl>
              <c:idx val="0"/>
              <c:layout>
                <c:manualLayout>
                  <c:x val="7.4555411989097303E-3"/>
                  <c:y val="-1.76570118496623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40-47E3-8CA9-F532ABA5AD12}"/>
                </c:ext>
              </c:extLst>
            </c:dLbl>
            <c:dLbl>
              <c:idx val="1"/>
              <c:layout>
                <c:manualLayout>
                  <c:x val="7.4555411989096617E-3"/>
                  <c:y val="-4.41425296241561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40-47E3-8CA9-F532ABA5AD12}"/>
                </c:ext>
              </c:extLst>
            </c:dLbl>
            <c:dLbl>
              <c:idx val="2"/>
              <c:layout>
                <c:manualLayout>
                  <c:x val="3.7277705994547281E-3"/>
                  <c:y val="-8.82850592483120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A40-47E3-8CA9-F532ABA5AD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平成26年
（2014年）</c:v>
                </c:pt>
                <c:pt idx="1">
                  <c:v>平成29年
（2017年）</c:v>
                </c:pt>
                <c:pt idx="2">
                  <c:v>令和2年
（2020年）</c:v>
                </c:pt>
              </c:strCache>
            </c:strRef>
          </c:cat>
          <c:val>
            <c:numRef>
              <c:f>Sheet1!$B$2:$D$2</c:f>
              <c:numCache>
                <c:formatCode>General</c:formatCode>
                <c:ptCount val="3"/>
                <c:pt idx="0">
                  <c:v>301.60000000000002</c:v>
                </c:pt>
                <c:pt idx="1">
                  <c:v>313.5</c:v>
                </c:pt>
                <c:pt idx="2">
                  <c:v>309.2</c:v>
                </c:pt>
              </c:numCache>
            </c:numRef>
          </c:val>
          <c:extLst>
            <c:ext xmlns:c16="http://schemas.microsoft.com/office/drawing/2014/chart" uri="{C3380CC4-5D6E-409C-BE32-E72D297353CC}">
              <c16:uniqueId val="{00000000-A2D4-4808-9E6D-857EF3DA8C3E}"/>
            </c:ext>
          </c:extLst>
        </c:ser>
        <c:ser>
          <c:idx val="1"/>
          <c:order val="1"/>
          <c:tx>
            <c:strRef>
              <c:f>Sheet1!$A$3</c:f>
              <c:strCache>
                <c:ptCount val="1"/>
                <c:pt idx="0">
                  <c:v>女性　　　　　　左軸</c:v>
                </c:pt>
              </c:strCache>
            </c:strRef>
          </c:tx>
          <c:spPr>
            <a:solidFill>
              <a:schemeClr val="tx1">
                <a:lumMod val="75000"/>
                <a:lumOff val="25000"/>
              </a:schemeClr>
            </a:solidFill>
            <a:ln>
              <a:noFill/>
            </a:ln>
            <a:effectLst>
              <a:outerShdw blurRad="57150" dist="19050" dir="5400000" algn="ctr" rotWithShape="0">
                <a:srgbClr val="000000">
                  <a:alpha val="63000"/>
                </a:srgbClr>
              </a:outerShdw>
            </a:effectLst>
          </c:spPr>
          <c:invertIfNegative val="0"/>
          <c:dLbls>
            <c:dLbl>
              <c:idx val="0"/>
              <c:layout>
                <c:manualLayout>
                  <c:x val="2.0550161812297671E-2"/>
                  <c:y val="-3.79330943847072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D4-4808-9E6D-857EF3DA8C3E}"/>
                </c:ext>
              </c:extLst>
            </c:dLbl>
            <c:dLbl>
              <c:idx val="1"/>
              <c:layout>
                <c:manualLayout>
                  <c:x val="2.5186227091088514E-2"/>
                  <c:y val="-7.58660625280670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D4-4808-9E6D-857EF3DA8C3E}"/>
                </c:ext>
              </c:extLst>
            </c:dLbl>
            <c:dLbl>
              <c:idx val="2"/>
              <c:layout>
                <c:manualLayout>
                  <c:x val="2.3672517407514599E-2"/>
                  <c:y val="-4.0349052708265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D4-4808-9E6D-857EF3DA8C3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平成26年
（2014年）</c:v>
                </c:pt>
                <c:pt idx="1">
                  <c:v>平成29年
（2017年）</c:v>
                </c:pt>
                <c:pt idx="2">
                  <c:v>令和2年
（2020年）</c:v>
                </c:pt>
              </c:strCache>
            </c:strRef>
          </c:cat>
          <c:val>
            <c:numRef>
              <c:f>Sheet1!$B$3:$D$3</c:f>
              <c:numCache>
                <c:formatCode>General</c:formatCode>
                <c:ptCount val="3"/>
                <c:pt idx="0">
                  <c:v>215.8</c:v>
                </c:pt>
                <c:pt idx="1">
                  <c:v>225.9</c:v>
                </c:pt>
                <c:pt idx="2">
                  <c:v>232.1</c:v>
                </c:pt>
              </c:numCache>
            </c:numRef>
          </c:val>
          <c:extLst>
            <c:ext xmlns:c16="http://schemas.microsoft.com/office/drawing/2014/chart" uri="{C3380CC4-5D6E-409C-BE32-E72D297353CC}">
              <c16:uniqueId val="{00000004-A2D4-4808-9E6D-857EF3DA8C3E}"/>
            </c:ext>
          </c:extLst>
        </c:ser>
        <c:dLbls>
          <c:showLegendKey val="0"/>
          <c:showVal val="0"/>
          <c:showCatName val="0"/>
          <c:showSerName val="0"/>
          <c:showPercent val="0"/>
          <c:showBubbleSize val="0"/>
        </c:dLbls>
        <c:gapWidth val="269"/>
        <c:overlap val="-27"/>
        <c:axId val="551130728"/>
        <c:axId val="551127448"/>
      </c:barChart>
      <c:lineChart>
        <c:grouping val="standard"/>
        <c:varyColors val="0"/>
        <c:ser>
          <c:idx val="2"/>
          <c:order val="2"/>
          <c:tx>
            <c:strRef>
              <c:f>Sheet1!$A$4</c:f>
              <c:strCache>
                <c:ptCount val="1"/>
                <c:pt idx="0">
                  <c:v>男女間賃金格差(県)
 　（男性＝100）右軸</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dLbls>
            <c:dLbl>
              <c:idx val="0"/>
              <c:layout>
                <c:manualLayout>
                  <c:x val="1.7427767840317503E-2"/>
                  <c:y val="4.73826608143636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D4-4808-9E6D-857EF3DA8C3E}"/>
                </c:ext>
              </c:extLst>
            </c:dLbl>
            <c:dLbl>
              <c:idx val="1"/>
              <c:layout>
                <c:manualLayout>
                  <c:x val="2.055028938653811E-2"/>
                  <c:y val="2.33809423839190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D4-4808-9E6D-857EF3DA8C3E}"/>
                </c:ext>
              </c:extLst>
            </c:dLbl>
            <c:dLbl>
              <c:idx val="2"/>
              <c:layout>
                <c:manualLayout>
                  <c:x val="1.4911082397819461E-2"/>
                  <c:y val="3.5314023699324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2D4-4808-9E6D-857EF3DA8C3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平成26年
（2014年）</c:v>
                </c:pt>
                <c:pt idx="1">
                  <c:v>平成29年
（2017年）</c:v>
                </c:pt>
                <c:pt idx="2">
                  <c:v>令和2年
（2020年）</c:v>
                </c:pt>
              </c:strCache>
            </c:strRef>
          </c:cat>
          <c:val>
            <c:numRef>
              <c:f>Sheet1!$B$4:$D$4</c:f>
              <c:numCache>
                <c:formatCode>General</c:formatCode>
                <c:ptCount val="3"/>
                <c:pt idx="0">
                  <c:v>71.599999999999994</c:v>
                </c:pt>
                <c:pt idx="1">
                  <c:v>72.099999999999994</c:v>
                </c:pt>
                <c:pt idx="2">
                  <c:v>75.099999999999994</c:v>
                </c:pt>
              </c:numCache>
            </c:numRef>
          </c:val>
          <c:smooth val="0"/>
          <c:extLst>
            <c:ext xmlns:c16="http://schemas.microsoft.com/office/drawing/2014/chart" uri="{C3380CC4-5D6E-409C-BE32-E72D297353CC}">
              <c16:uniqueId val="{00000008-A2D4-4808-9E6D-857EF3DA8C3E}"/>
            </c:ext>
          </c:extLst>
        </c:ser>
        <c:ser>
          <c:idx val="3"/>
          <c:order val="3"/>
          <c:tx>
            <c:strRef>
              <c:f>Sheet1!$A$5</c:f>
              <c:strCache>
                <c:ptCount val="1"/>
                <c:pt idx="0">
                  <c:v>男女間賃金格差(全国)
 　（男性＝100）右軸</c:v>
                </c:pt>
              </c:strCache>
            </c:strRef>
          </c:tx>
          <c:spPr>
            <a:ln w="34925" cap="rnd" cmpd="dbl">
              <a:solidFill>
                <a:schemeClr val="tx1"/>
              </a:solidFill>
              <a:round/>
            </a:ln>
            <a:effectLst>
              <a:outerShdw blurRad="57150" dist="19050" dir="5400000" algn="ctr" rotWithShape="0">
                <a:srgbClr val="000000">
                  <a:alpha val="63000"/>
                </a:srgbClr>
              </a:outerShdw>
            </a:effectLst>
          </c:spPr>
          <c:marker>
            <c:symbol val="none"/>
          </c:marker>
          <c:val>
            <c:numRef>
              <c:f>Sheet1!$B$5:$D$5</c:f>
              <c:numCache>
                <c:formatCode>General</c:formatCode>
                <c:ptCount val="3"/>
                <c:pt idx="0">
                  <c:v>72.2</c:v>
                </c:pt>
                <c:pt idx="1">
                  <c:v>73.400000000000006</c:v>
                </c:pt>
                <c:pt idx="2">
                  <c:v>74.3</c:v>
                </c:pt>
              </c:numCache>
            </c:numRef>
          </c:val>
          <c:smooth val="0"/>
          <c:extLst>
            <c:ext xmlns:c16="http://schemas.microsoft.com/office/drawing/2014/chart" uri="{C3380CC4-5D6E-409C-BE32-E72D297353CC}">
              <c16:uniqueId val="{00000009-A2D4-4808-9E6D-857EF3DA8C3E}"/>
            </c:ext>
          </c:extLst>
        </c:ser>
        <c:dLbls>
          <c:showLegendKey val="0"/>
          <c:showVal val="0"/>
          <c:showCatName val="0"/>
          <c:showSerName val="0"/>
          <c:showPercent val="0"/>
          <c:showBubbleSize val="0"/>
        </c:dLbls>
        <c:marker val="1"/>
        <c:smooth val="0"/>
        <c:axId val="551118920"/>
        <c:axId val="551118264"/>
      </c:lineChart>
      <c:catAx>
        <c:axId val="5511307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51127448"/>
        <c:crosses val="autoZero"/>
        <c:auto val="1"/>
        <c:lblAlgn val="ctr"/>
        <c:lblOffset val="100"/>
        <c:noMultiLvlLbl val="0"/>
      </c:catAx>
      <c:valAx>
        <c:axId val="551127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51130728"/>
        <c:crosses val="autoZero"/>
        <c:crossBetween val="between"/>
      </c:valAx>
      <c:valAx>
        <c:axId val="551118264"/>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51118920"/>
        <c:crosses val="max"/>
        <c:crossBetween val="between"/>
      </c:valAx>
      <c:catAx>
        <c:axId val="551118920"/>
        <c:scaling>
          <c:orientation val="minMax"/>
        </c:scaling>
        <c:delete val="1"/>
        <c:axPos val="t"/>
        <c:numFmt formatCode="General" sourceLinked="1"/>
        <c:majorTickMark val="none"/>
        <c:minorTickMark val="none"/>
        <c:tickLblPos val="nextTo"/>
        <c:crossAx val="551118264"/>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6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dTable>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394236626171959E-2"/>
          <c:y val="7.6323491409099928E-2"/>
          <c:w val="0.76055605555885453"/>
          <c:h val="0.66495629929225475"/>
        </c:manualLayout>
      </c:layout>
      <c:barChart>
        <c:barDir val="bar"/>
        <c:grouping val="clustered"/>
        <c:varyColors val="0"/>
        <c:ser>
          <c:idx val="0"/>
          <c:order val="0"/>
          <c:tx>
            <c:strRef>
              <c:f>Sheet1!$B$1</c:f>
              <c:strCache>
                <c:ptCount val="1"/>
                <c:pt idx="0">
                  <c:v>その他</c:v>
                </c:pt>
              </c:strCache>
            </c:strRef>
          </c:tx>
          <c:spPr>
            <a:pattFill prst="diagBrick">
              <a:fgClr>
                <a:schemeClr val="accent1"/>
              </a:fgClr>
              <a:bgClr>
                <a:schemeClr val="bg1"/>
              </a:bgClr>
            </a:pattFill>
            <a:ln w="6350">
              <a:solidFill>
                <a:schemeClr val="tx1"/>
              </a:solidFill>
            </a:ln>
            <a:effectLst/>
          </c:spPr>
          <c:invertIfNegative val="0"/>
          <c:dLbls>
            <c:dLbl>
              <c:idx val="0"/>
              <c:layout>
                <c:manualLayout>
                  <c:x val="-0.21687839918467391"/>
                  <c:y val="-5.08823276060666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EB-4525-8A7B-E60AEB97AAA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38.200000000000003</c:v>
                </c:pt>
              </c:numCache>
            </c:numRef>
          </c:val>
          <c:extLst>
            <c:ext xmlns:c16="http://schemas.microsoft.com/office/drawing/2014/chart" uri="{C3380CC4-5D6E-409C-BE32-E72D297353CC}">
              <c16:uniqueId val="{00000001-72EB-4525-8A7B-E60AEB97AAAB}"/>
            </c:ext>
          </c:extLst>
        </c:ser>
        <c:ser>
          <c:idx val="1"/>
          <c:order val="1"/>
          <c:tx>
            <c:strRef>
              <c:f>Sheet1!$C$1</c:f>
              <c:strCache>
                <c:ptCount val="1"/>
                <c:pt idx="0">
                  <c:v>体調を崩した</c:v>
                </c:pt>
              </c:strCache>
            </c:strRef>
          </c:tx>
          <c:spPr>
            <a:pattFill prst="narVert">
              <a:fgClr>
                <a:schemeClr val="accent1"/>
              </a:fgClr>
              <a:bgClr>
                <a:schemeClr val="bg1"/>
              </a:bgClr>
            </a:pattFill>
            <a:ln w="6350">
              <a:solidFill>
                <a:schemeClr val="tx1"/>
              </a:solidFill>
            </a:ln>
            <a:effectLst/>
          </c:spPr>
          <c:invertIfNegative val="0"/>
          <c:dLbls>
            <c:dLbl>
              <c:idx val="0"/>
              <c:layout>
                <c:manualLayout>
                  <c:x val="-0.16916515136404559"/>
                  <c:y val="5.08823276060666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EB-4525-8A7B-E60AEB97AAA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20.7</c:v>
                </c:pt>
              </c:numCache>
            </c:numRef>
          </c:val>
          <c:extLst>
            <c:ext xmlns:c16="http://schemas.microsoft.com/office/drawing/2014/chart" uri="{C3380CC4-5D6E-409C-BE32-E72D297353CC}">
              <c16:uniqueId val="{00000003-72EB-4525-8A7B-E60AEB97AAAB}"/>
            </c:ext>
          </c:extLst>
        </c:ser>
        <c:ser>
          <c:idx val="2"/>
          <c:order val="2"/>
          <c:tx>
            <c:strRef>
              <c:f>Sheet1!$D$1</c:f>
              <c:strCache>
                <c:ptCount val="1"/>
                <c:pt idx="0">
                  <c:v>転職・退職した</c:v>
                </c:pt>
              </c:strCache>
            </c:strRef>
          </c:tx>
          <c:spPr>
            <a:pattFill prst="pct5">
              <a:fgClr>
                <a:schemeClr val="accent1"/>
              </a:fgClr>
              <a:bgClr>
                <a:schemeClr val="bg1"/>
              </a:bgClr>
            </a:pattFill>
            <a:ln w="6350">
              <a:solidFill>
                <a:schemeClr val="tx1"/>
              </a:solidFill>
            </a:ln>
            <a:effectLst/>
          </c:spPr>
          <c:invertIfNegative val="0"/>
          <c:dLbls>
            <c:dLbl>
              <c:idx val="0"/>
              <c:layout>
                <c:manualLayout>
                  <c:x val="-0.15181487942927166"/>
                  <c:y val="5.08823276060666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EB-4525-8A7B-E60AEB97AAA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General</c:formatCode>
                <c:ptCount val="1"/>
                <c:pt idx="0">
                  <c:v>14.4</c:v>
                </c:pt>
              </c:numCache>
            </c:numRef>
          </c:val>
          <c:extLst>
            <c:ext xmlns:c16="http://schemas.microsoft.com/office/drawing/2014/chart" uri="{C3380CC4-5D6E-409C-BE32-E72D297353CC}">
              <c16:uniqueId val="{00000005-72EB-4525-8A7B-E60AEB97AAAB}"/>
            </c:ext>
          </c:extLst>
        </c:ser>
        <c:ser>
          <c:idx val="3"/>
          <c:order val="3"/>
          <c:tx>
            <c:strRef>
              <c:f>Sheet1!$E$1</c:f>
              <c:strCache>
                <c:ptCount val="1"/>
                <c:pt idx="0">
                  <c:v>雇用形態を変えた</c:v>
                </c:pt>
              </c:strCache>
            </c:strRef>
          </c:tx>
          <c:spPr>
            <a:solidFill>
              <a:schemeClr val="accent4"/>
            </a:solidFill>
            <a:ln w="6350">
              <a:solidFill>
                <a:schemeClr val="tx1"/>
              </a:solidFill>
            </a:ln>
            <a:effectLst/>
          </c:spPr>
          <c:invertIfNegative val="0"/>
          <c:dLbls>
            <c:dLbl>
              <c:idx val="0"/>
              <c:layout>
                <c:manualLayout>
                  <c:x val="-0.1301270395108043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EB-4525-8A7B-E60AEB97AAA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General</c:formatCode>
                <c:ptCount val="1"/>
                <c:pt idx="0">
                  <c:v>12.8</c:v>
                </c:pt>
              </c:numCache>
            </c:numRef>
          </c:val>
          <c:extLst>
            <c:ext xmlns:c16="http://schemas.microsoft.com/office/drawing/2014/chart" uri="{C3380CC4-5D6E-409C-BE32-E72D297353CC}">
              <c16:uniqueId val="{00000007-72EB-4525-8A7B-E60AEB97AAAB}"/>
            </c:ext>
          </c:extLst>
        </c:ser>
        <c:ser>
          <c:idx val="4"/>
          <c:order val="4"/>
          <c:tx>
            <c:strRef>
              <c:f>Sheet1!$F$1</c:f>
              <c:strCache>
                <c:ptCount val="1"/>
                <c:pt idx="0">
                  <c:v>仕事を休んだ</c:v>
                </c:pt>
              </c:strCache>
            </c:strRef>
          </c:tx>
          <c:spPr>
            <a:solidFill>
              <a:schemeClr val="accent5"/>
            </a:solidFill>
            <a:ln w="6350">
              <a:solidFill>
                <a:schemeClr val="tx1"/>
              </a:solidFill>
            </a:ln>
            <a:effectLst/>
          </c:spPr>
          <c:invertIfNegative val="0"/>
          <c:dPt>
            <c:idx val="0"/>
            <c:invertIfNegative val="0"/>
            <c:bubble3D val="0"/>
            <c:spPr>
              <a:pattFill prst="pct50">
                <a:fgClr>
                  <a:schemeClr val="accent1"/>
                </a:fgClr>
                <a:bgClr>
                  <a:schemeClr val="bg1"/>
                </a:bgClr>
              </a:pattFill>
              <a:ln w="6350">
                <a:solidFill>
                  <a:schemeClr val="tx1"/>
                </a:solidFill>
              </a:ln>
              <a:effectLst/>
            </c:spPr>
            <c:extLst>
              <c:ext xmlns:c16="http://schemas.microsoft.com/office/drawing/2014/chart" uri="{C3380CC4-5D6E-409C-BE32-E72D297353CC}">
                <c16:uniqueId val="{00000009-72EB-4525-8A7B-E60AEB97AAAB}"/>
              </c:ext>
            </c:extLst>
          </c:dPt>
          <c:dLbls>
            <c:dLbl>
              <c:idx val="0"/>
              <c:layout>
                <c:manualLayout>
                  <c:x val="-0.19085299128251307"/>
                  <c:y val="-1.01764655212133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EB-4525-8A7B-E60AEB97AAA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General</c:formatCode>
                <c:ptCount val="1"/>
                <c:pt idx="0">
                  <c:v>36.200000000000003</c:v>
                </c:pt>
              </c:numCache>
            </c:numRef>
          </c:val>
          <c:extLst>
            <c:ext xmlns:c16="http://schemas.microsoft.com/office/drawing/2014/chart" uri="{C3380CC4-5D6E-409C-BE32-E72D297353CC}">
              <c16:uniqueId val="{0000000A-72EB-4525-8A7B-E60AEB97AAAB}"/>
            </c:ext>
          </c:extLst>
        </c:ser>
        <c:dLbls>
          <c:dLblPos val="outEnd"/>
          <c:showLegendKey val="0"/>
          <c:showVal val="1"/>
          <c:showCatName val="0"/>
          <c:showSerName val="0"/>
          <c:showPercent val="0"/>
          <c:showBubbleSize val="0"/>
        </c:dLbls>
        <c:gapWidth val="182"/>
        <c:axId val="291060856"/>
        <c:axId val="291061184"/>
      </c:barChart>
      <c:catAx>
        <c:axId val="291060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91061184"/>
        <c:crosses val="autoZero"/>
        <c:auto val="1"/>
        <c:lblAlgn val="ctr"/>
        <c:lblOffset val="100"/>
        <c:noMultiLvlLbl val="0"/>
      </c:catAx>
      <c:valAx>
        <c:axId val="291061184"/>
        <c:scaling>
          <c:orientation val="minMax"/>
          <c:max val="5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91060856"/>
        <c:crosses val="autoZero"/>
        <c:crossBetween val="between"/>
        <c:majorUnit val="10"/>
      </c:valAx>
      <c:spPr>
        <a:noFill/>
        <a:ln>
          <a:noFill/>
        </a:ln>
        <a:effectLst/>
      </c:spPr>
    </c:plotArea>
    <c:legend>
      <c:legendPos val="r"/>
      <c:layout>
        <c:manualLayout>
          <c:xMode val="edge"/>
          <c:yMode val="edge"/>
          <c:x val="0.65032734463555764"/>
          <c:y val="0.13517351074037792"/>
          <c:w val="0.34967249431505637"/>
          <c:h val="0.53121150020733554"/>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令和2年度</c:v>
                </c:pt>
              </c:strCache>
            </c:strRef>
          </c:tx>
          <c:spPr>
            <a:solidFill>
              <a:schemeClr val="accent1"/>
            </a:solidFill>
            <a:ln>
              <a:noFill/>
            </a:ln>
            <a:effectLst/>
          </c:spPr>
          <c:invertIfNegative val="0"/>
          <c:dLbls>
            <c:dLbl>
              <c:idx val="0"/>
              <c:layout>
                <c:manualLayout>
                  <c:x val="0"/>
                  <c:y val="4.0691651269344556E-2"/>
                </c:manualLayout>
              </c:layout>
              <c:tx>
                <c:rich>
                  <a:bodyPr/>
                  <a:lstStyle/>
                  <a:p>
                    <a:fld id="{74263E3F-E350-461F-BC3B-79F905455A66}" type="VALUE">
                      <a:rPr lang="en-US" altLang="ja-JP" smtClean="0">
                        <a:solidFill>
                          <a:schemeClr val="tx1"/>
                        </a:solidFill>
                        <a:latin typeface="メイリオ" panose="020B0604030504040204" pitchFamily="50" charset="-128"/>
                        <a:ea typeface="メイリオ" panose="020B0604030504040204" pitchFamily="50" charset="-128"/>
                      </a:rPr>
                      <a:pPr/>
                      <a:t>[値]</a:t>
                    </a:fld>
                    <a:r>
                      <a:rPr lang="ja-JP" altLang="en-US" smtClean="0">
                        <a:solidFill>
                          <a:schemeClr val="tx1"/>
                        </a:solidFill>
                        <a:latin typeface="メイリオ" panose="020B0604030504040204" pitchFamily="50" charset="-128"/>
                        <a:ea typeface="メイリオ" panose="020B0604030504040204" pitchFamily="50" charset="-128"/>
                      </a:rPr>
                      <a:t>件</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565-4EB6-AAAA-8B8A43DDED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General</c:formatCode>
                <c:ptCount val="1"/>
                <c:pt idx="0">
                  <c:v>84</c:v>
                </c:pt>
              </c:numCache>
            </c:numRef>
          </c:val>
          <c:extLst>
            <c:ext xmlns:c16="http://schemas.microsoft.com/office/drawing/2014/chart" uri="{C3380CC4-5D6E-409C-BE32-E72D297353CC}">
              <c16:uniqueId val="{00000001-D565-4EB6-AAAA-8B8A43DDEDA4}"/>
            </c:ext>
          </c:extLst>
        </c:ser>
        <c:ser>
          <c:idx val="1"/>
          <c:order val="1"/>
          <c:tx>
            <c:strRef>
              <c:f>Sheet1!$C$1</c:f>
              <c:strCache>
                <c:ptCount val="1"/>
                <c:pt idx="0">
                  <c:v>令和3年度</c:v>
                </c:pt>
              </c:strCache>
            </c:strRef>
          </c:tx>
          <c:spPr>
            <a:solidFill>
              <a:schemeClr val="accent2"/>
            </a:solidFill>
            <a:ln>
              <a:noFill/>
            </a:ln>
            <a:effectLst/>
          </c:spPr>
          <c:invertIfNegative val="0"/>
          <c:dLbls>
            <c:dLbl>
              <c:idx val="0"/>
              <c:tx>
                <c:rich>
                  <a:bodyPr/>
                  <a:lstStyle/>
                  <a:p>
                    <a:fld id="{E20D232D-21B8-45AE-A73B-279EA19E8B31}" type="VALUE">
                      <a:rPr lang="en-US" altLang="ja-JP" smtClean="0">
                        <a:solidFill>
                          <a:schemeClr val="tx1"/>
                        </a:solidFill>
                        <a:latin typeface="メイリオ" panose="020B0604030504040204" pitchFamily="50" charset="-128"/>
                        <a:ea typeface="メイリオ" panose="020B0604030504040204" pitchFamily="50" charset="-128"/>
                      </a:rPr>
                      <a:pPr/>
                      <a:t>[値]</a:t>
                    </a:fld>
                    <a:r>
                      <a:rPr lang="ja-JP" altLang="en-US" smtClean="0">
                        <a:solidFill>
                          <a:schemeClr val="tx1"/>
                        </a:solidFill>
                        <a:latin typeface="メイリオ" panose="020B0604030504040204" pitchFamily="50" charset="-128"/>
                        <a:ea typeface="メイリオ" panose="020B0604030504040204" pitchFamily="50" charset="-128"/>
                      </a:rPr>
                      <a:t>件</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565-4EB6-AAAA-8B8A43DDED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General</c:formatCode>
                <c:ptCount val="1"/>
                <c:pt idx="0">
                  <c:v>90</c:v>
                </c:pt>
              </c:numCache>
            </c:numRef>
          </c:val>
          <c:extLst>
            <c:ext xmlns:c16="http://schemas.microsoft.com/office/drawing/2014/chart" uri="{C3380CC4-5D6E-409C-BE32-E72D297353CC}">
              <c16:uniqueId val="{00000003-D565-4EB6-AAAA-8B8A43DDEDA4}"/>
            </c:ext>
          </c:extLst>
        </c:ser>
        <c:dLbls>
          <c:dLblPos val="outEnd"/>
          <c:showLegendKey val="0"/>
          <c:showVal val="1"/>
          <c:showCatName val="0"/>
          <c:showSerName val="0"/>
          <c:showPercent val="0"/>
          <c:showBubbleSize val="0"/>
        </c:dLbls>
        <c:gapWidth val="219"/>
        <c:overlap val="-27"/>
        <c:axId val="435580848"/>
        <c:axId val="435576584"/>
      </c:barChart>
      <c:catAx>
        <c:axId val="43558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35576584"/>
        <c:crosses val="autoZero"/>
        <c:auto val="1"/>
        <c:lblAlgn val="ctr"/>
        <c:lblOffset val="100"/>
        <c:noMultiLvlLbl val="0"/>
      </c:catAx>
      <c:valAx>
        <c:axId val="43557658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solidFill>
                <a:latin typeface="メイリオ" panose="020B0604030504040204" pitchFamily="50" charset="-128"/>
                <a:ea typeface="+mn-ea"/>
                <a:cs typeface="+mn-cs"/>
              </a:defRPr>
            </a:pPr>
            <a:endParaRPr lang="ja-JP"/>
          </a:p>
        </c:txPr>
        <c:crossAx val="435580848"/>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59683455661212E-2"/>
          <c:y val="4.441444352686319E-2"/>
          <c:w val="0.83591057928031409"/>
          <c:h val="0.62481038350841944"/>
        </c:manualLayout>
      </c:layout>
      <c:lineChart>
        <c:grouping val="standard"/>
        <c:varyColors val="0"/>
        <c:ser>
          <c:idx val="0"/>
          <c:order val="0"/>
          <c:tx>
            <c:strRef>
              <c:f>Sheet1!$B$1</c:f>
              <c:strCache>
                <c:ptCount val="1"/>
                <c:pt idx="0">
                  <c:v>正社員</c:v>
                </c:pt>
              </c:strCache>
            </c:strRef>
          </c:tx>
          <c:spPr>
            <a:ln w="15875" cap="rnd">
              <a:solidFill>
                <a:schemeClr val="tx1"/>
              </a:solidFill>
              <a:round/>
            </a:ln>
            <a:effectLst/>
          </c:spPr>
          <c:marker>
            <c:symbol val="circle"/>
            <c:size val="5"/>
            <c:spPr>
              <a:solidFill>
                <a:srgbClr val="FD5C03"/>
              </a:solidFill>
              <a:ln w="9525">
                <a:solidFill>
                  <a:srgbClr val="FFC000"/>
                </a:solidFill>
                <a:bevel/>
                <a:headEnd w="sm" len="sm"/>
                <a:tailEnd w="sm" len="sm"/>
              </a:ln>
              <a:effectLst/>
            </c:spPr>
          </c:marker>
          <c:cat>
            <c:strRef>
              <c:f>Sheet1!$A$2:$A$13</c:f>
              <c:strCache>
                <c:ptCount val="12"/>
                <c:pt idx="0">
                  <c:v>~19</c:v>
                </c:pt>
                <c:pt idx="1">
                  <c:v>20~24</c:v>
                </c:pt>
                <c:pt idx="2">
                  <c:v>25~29</c:v>
                </c:pt>
                <c:pt idx="3">
                  <c:v>30~34</c:v>
                </c:pt>
                <c:pt idx="4">
                  <c:v>35~39</c:v>
                </c:pt>
                <c:pt idx="5">
                  <c:v>40~44</c:v>
                </c:pt>
                <c:pt idx="6">
                  <c:v>45~49</c:v>
                </c:pt>
                <c:pt idx="7">
                  <c:v>50~54</c:v>
                </c:pt>
                <c:pt idx="8">
                  <c:v>55~59</c:v>
                </c:pt>
                <c:pt idx="9">
                  <c:v>60~64</c:v>
                </c:pt>
                <c:pt idx="10">
                  <c:v>65~60</c:v>
                </c:pt>
                <c:pt idx="11">
                  <c:v>70~</c:v>
                </c:pt>
              </c:strCache>
            </c:strRef>
          </c:cat>
          <c:val>
            <c:numRef>
              <c:f>Sheet1!$B$2:$B$13</c:f>
              <c:numCache>
                <c:formatCode>General</c:formatCode>
                <c:ptCount val="12"/>
                <c:pt idx="0">
                  <c:v>180.2</c:v>
                </c:pt>
                <c:pt idx="1">
                  <c:v>215.4</c:v>
                </c:pt>
                <c:pt idx="2">
                  <c:v>249.6</c:v>
                </c:pt>
                <c:pt idx="3">
                  <c:v>282.8</c:v>
                </c:pt>
                <c:pt idx="4">
                  <c:v>316.3</c:v>
                </c:pt>
                <c:pt idx="5">
                  <c:v>343.5</c:v>
                </c:pt>
                <c:pt idx="6">
                  <c:v>365.6</c:v>
                </c:pt>
                <c:pt idx="7">
                  <c:v>392.2</c:v>
                </c:pt>
                <c:pt idx="8">
                  <c:v>397</c:v>
                </c:pt>
                <c:pt idx="9">
                  <c:v>328</c:v>
                </c:pt>
                <c:pt idx="10">
                  <c:v>295.89999999999998</c:v>
                </c:pt>
                <c:pt idx="11">
                  <c:v>283.10000000000002</c:v>
                </c:pt>
              </c:numCache>
            </c:numRef>
          </c:val>
          <c:smooth val="0"/>
          <c:extLst>
            <c:ext xmlns:c16="http://schemas.microsoft.com/office/drawing/2014/chart" uri="{C3380CC4-5D6E-409C-BE32-E72D297353CC}">
              <c16:uniqueId val="{00000000-1EA3-4EDD-9471-5AB5593C6F5A}"/>
            </c:ext>
          </c:extLst>
        </c:ser>
        <c:ser>
          <c:idx val="1"/>
          <c:order val="1"/>
          <c:tx>
            <c:strRef>
              <c:f>Sheet1!$C$1</c:f>
              <c:strCache>
                <c:ptCount val="1"/>
                <c:pt idx="0">
                  <c:v>正社員以外</c:v>
                </c:pt>
              </c:strCache>
            </c:strRef>
          </c:tx>
          <c:spPr>
            <a:ln w="15875" cap="rnd">
              <a:solidFill>
                <a:schemeClr val="tx1"/>
              </a:solidFill>
              <a:prstDash val="sysDash"/>
              <a:round/>
              <a:headEnd w="sm" len="sm"/>
              <a:tailEnd w="sm" len="sm"/>
            </a:ln>
            <a:effectLst/>
          </c:spPr>
          <c:marker>
            <c:symbol val="circle"/>
            <c:size val="5"/>
            <c:spPr>
              <a:solidFill>
                <a:schemeClr val="accent2"/>
              </a:solidFill>
              <a:ln w="3175">
                <a:solidFill>
                  <a:schemeClr val="accent2"/>
                </a:solidFill>
              </a:ln>
              <a:effectLst/>
            </c:spPr>
          </c:marker>
          <c:dPt>
            <c:idx val="9"/>
            <c:marker>
              <c:symbol val="circle"/>
              <c:size val="5"/>
              <c:spPr>
                <a:solidFill>
                  <a:schemeClr val="accent2"/>
                </a:solidFill>
                <a:ln w="3175">
                  <a:solidFill>
                    <a:schemeClr val="accent2"/>
                  </a:solidFill>
                  <a:headEnd w="sm" len="sm"/>
                </a:ln>
                <a:effectLst/>
              </c:spPr>
            </c:marker>
            <c:bubble3D val="0"/>
            <c:extLst>
              <c:ext xmlns:c16="http://schemas.microsoft.com/office/drawing/2014/chart" uri="{C3380CC4-5D6E-409C-BE32-E72D297353CC}">
                <c16:uniqueId val="{00000001-1EA3-4EDD-9471-5AB5593C6F5A}"/>
              </c:ext>
            </c:extLst>
          </c:dPt>
          <c:cat>
            <c:strRef>
              <c:f>Sheet1!$A$2:$A$13</c:f>
              <c:strCache>
                <c:ptCount val="12"/>
                <c:pt idx="0">
                  <c:v>~19</c:v>
                </c:pt>
                <c:pt idx="1">
                  <c:v>20~24</c:v>
                </c:pt>
                <c:pt idx="2">
                  <c:v>25~29</c:v>
                </c:pt>
                <c:pt idx="3">
                  <c:v>30~34</c:v>
                </c:pt>
                <c:pt idx="4">
                  <c:v>35~39</c:v>
                </c:pt>
                <c:pt idx="5">
                  <c:v>40~44</c:v>
                </c:pt>
                <c:pt idx="6">
                  <c:v>45~49</c:v>
                </c:pt>
                <c:pt idx="7">
                  <c:v>50~54</c:v>
                </c:pt>
                <c:pt idx="8">
                  <c:v>55~59</c:v>
                </c:pt>
                <c:pt idx="9">
                  <c:v>60~64</c:v>
                </c:pt>
                <c:pt idx="10">
                  <c:v>65~60</c:v>
                </c:pt>
                <c:pt idx="11">
                  <c:v>70~</c:v>
                </c:pt>
              </c:strCache>
            </c:strRef>
          </c:cat>
          <c:val>
            <c:numRef>
              <c:f>Sheet1!$C$2:$C$13</c:f>
              <c:numCache>
                <c:formatCode>General</c:formatCode>
                <c:ptCount val="12"/>
                <c:pt idx="0">
                  <c:v>174.1</c:v>
                </c:pt>
                <c:pt idx="1">
                  <c:v>183.4</c:v>
                </c:pt>
                <c:pt idx="2">
                  <c:v>202.4</c:v>
                </c:pt>
                <c:pt idx="3">
                  <c:v>207.2</c:v>
                </c:pt>
                <c:pt idx="4">
                  <c:v>214.3</c:v>
                </c:pt>
                <c:pt idx="5">
                  <c:v>211.9</c:v>
                </c:pt>
                <c:pt idx="6">
                  <c:v>212.8</c:v>
                </c:pt>
                <c:pt idx="7">
                  <c:v>209.7</c:v>
                </c:pt>
                <c:pt idx="8">
                  <c:v>212.2</c:v>
                </c:pt>
                <c:pt idx="9">
                  <c:v>241.2</c:v>
                </c:pt>
                <c:pt idx="10">
                  <c:v>216.8</c:v>
                </c:pt>
                <c:pt idx="11">
                  <c:v>208.9</c:v>
                </c:pt>
              </c:numCache>
            </c:numRef>
          </c:val>
          <c:smooth val="0"/>
          <c:extLst>
            <c:ext xmlns:c16="http://schemas.microsoft.com/office/drawing/2014/chart" uri="{C3380CC4-5D6E-409C-BE32-E72D297353CC}">
              <c16:uniqueId val="{00000002-1EA3-4EDD-9471-5AB5593C6F5A}"/>
            </c:ext>
          </c:extLst>
        </c:ser>
        <c:dLbls>
          <c:showLegendKey val="0"/>
          <c:showVal val="0"/>
          <c:showCatName val="0"/>
          <c:showSerName val="0"/>
          <c:showPercent val="0"/>
          <c:showBubbleSize val="0"/>
        </c:dLbls>
        <c:marker val="1"/>
        <c:smooth val="0"/>
        <c:axId val="360250784"/>
        <c:axId val="360249144"/>
      </c:lineChart>
      <c:catAx>
        <c:axId val="36025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360249144"/>
        <c:crosses val="autoZero"/>
        <c:auto val="1"/>
        <c:lblAlgn val="ctr"/>
        <c:lblOffset val="100"/>
        <c:noMultiLvlLbl val="0"/>
      </c:catAx>
      <c:valAx>
        <c:axId val="360249144"/>
        <c:scaling>
          <c:orientation val="minMax"/>
          <c:max val="4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175">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メイリオ" panose="020B0604030504040204" pitchFamily="50" charset="-128"/>
                <a:ea typeface="+mn-ea"/>
                <a:cs typeface="+mn-cs"/>
              </a:defRPr>
            </a:pPr>
            <a:endParaRPr lang="ja-JP"/>
          </a:p>
        </c:txPr>
        <c:crossAx val="360250784"/>
        <c:crosses val="autoZero"/>
        <c:crossBetween val="between"/>
        <c:majorUnit val="100"/>
      </c:valAx>
      <c:spPr>
        <a:noFill/>
        <a:ln>
          <a:noFill/>
        </a:ln>
        <a:effectLst/>
      </c:spPr>
    </c:plotArea>
    <c:legend>
      <c:legendPos val="b"/>
      <c:layout>
        <c:manualLayout>
          <c:xMode val="edge"/>
          <c:yMode val="edge"/>
          <c:x val="2.2981240904375665E-2"/>
          <c:y val="0.87034717167394038"/>
          <c:w val="0.7025185361226467"/>
          <c:h val="9.564570468160273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100"/>
              <a:t>宮城県のテレワーク導入状況</a:t>
            </a:r>
          </a:p>
        </c:rich>
      </c:tx>
      <c:layout>
        <c:manualLayout>
          <c:xMode val="edge"/>
          <c:yMode val="edge"/>
          <c:x val="0.20666650514839491"/>
          <c:y val="3.10077519379844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stacked"/>
        <c:varyColors val="0"/>
        <c:ser>
          <c:idx val="0"/>
          <c:order val="0"/>
          <c:tx>
            <c:strRef>
              <c:f>Sheet1!$B$30</c:f>
              <c:strCache>
                <c:ptCount val="1"/>
                <c:pt idx="0">
                  <c:v>導入済</c:v>
                </c:pt>
              </c:strCache>
            </c:strRef>
          </c:tx>
          <c:spPr>
            <a:solidFill>
              <a:schemeClr val="bg1">
                <a:lumMod val="50000"/>
              </a:schemeClr>
            </a:solidFill>
            <a:ln>
              <a:noFill/>
            </a:ln>
            <a:effectLst/>
          </c:spPr>
          <c:invertIfNegative val="0"/>
          <c:dLbls>
            <c:dLbl>
              <c:idx val="0"/>
              <c:layout>
                <c:manualLayout>
                  <c:x val="1.0234766807995154E-2"/>
                  <c:y val="-4.1663385826773182E-3"/>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0.10814132848778518"/>
                      <c:h val="5.5368438320209976E-2"/>
                    </c:manualLayout>
                  </c15:layout>
                </c:ext>
                <c:ext xmlns:c16="http://schemas.microsoft.com/office/drawing/2014/chart" uri="{C3380CC4-5D6E-409C-BE32-E72D297353CC}">
                  <c16:uniqueId val="{00000000-8D39-4135-9A14-C41DBAEC04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Sheet1!$A$31:$A$38</c:f>
              <c:strCache>
                <c:ptCount val="8"/>
                <c:pt idx="0">
                  <c:v>医療、福祉</c:v>
                </c:pt>
                <c:pt idx="1">
                  <c:v>宿泊業、飲食サービス業</c:v>
                </c:pt>
                <c:pt idx="2">
                  <c:v>卸売業、小売業</c:v>
                </c:pt>
                <c:pt idx="3">
                  <c:v>運輸、郵便業</c:v>
                </c:pt>
                <c:pt idx="4">
                  <c:v>情報通信業</c:v>
                </c:pt>
                <c:pt idx="5">
                  <c:v>製造業</c:v>
                </c:pt>
                <c:pt idx="6">
                  <c:v>建設業</c:v>
                </c:pt>
                <c:pt idx="7">
                  <c:v>全体</c:v>
                </c:pt>
              </c:strCache>
            </c:strRef>
          </c:cat>
          <c:val>
            <c:numRef>
              <c:f>Sheet1!$B$31:$B$38</c:f>
              <c:numCache>
                <c:formatCode>General</c:formatCode>
                <c:ptCount val="8"/>
                <c:pt idx="0">
                  <c:v>5.2</c:v>
                </c:pt>
                <c:pt idx="1">
                  <c:v>7.7</c:v>
                </c:pt>
                <c:pt idx="2">
                  <c:v>41.9</c:v>
                </c:pt>
                <c:pt idx="3">
                  <c:v>11.1</c:v>
                </c:pt>
                <c:pt idx="4">
                  <c:v>57.1</c:v>
                </c:pt>
                <c:pt idx="5">
                  <c:v>16.7</c:v>
                </c:pt>
                <c:pt idx="6">
                  <c:v>19.7</c:v>
                </c:pt>
                <c:pt idx="7">
                  <c:v>21.5</c:v>
                </c:pt>
              </c:numCache>
            </c:numRef>
          </c:val>
          <c:extLst>
            <c:ext xmlns:c16="http://schemas.microsoft.com/office/drawing/2014/chart" uri="{C3380CC4-5D6E-409C-BE32-E72D297353CC}">
              <c16:uniqueId val="{00000001-8D39-4135-9A14-C41DBAEC044B}"/>
            </c:ext>
          </c:extLst>
        </c:ser>
        <c:ser>
          <c:idx val="1"/>
          <c:order val="1"/>
          <c:tx>
            <c:strRef>
              <c:f>Sheet1!$C$30</c:f>
              <c:strCache>
                <c:ptCount val="1"/>
                <c:pt idx="0">
                  <c:v>具体的な導入予定有</c:v>
                </c:pt>
              </c:strCache>
            </c:strRef>
          </c:tx>
          <c:spPr>
            <a:solidFill>
              <a:schemeClr val="bg1">
                <a:lumMod val="8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8D39-4135-9A14-C41DBAEC044B}"/>
                </c:ext>
              </c:extLst>
            </c:dLbl>
            <c:dLbl>
              <c:idx val="1"/>
              <c:delete val="1"/>
              <c:extLst>
                <c:ext xmlns:c15="http://schemas.microsoft.com/office/drawing/2012/chart" uri="{CE6537A1-D6FC-4f65-9D91-7224C49458BB}"/>
                <c:ext xmlns:c16="http://schemas.microsoft.com/office/drawing/2014/chart" uri="{C3380CC4-5D6E-409C-BE32-E72D297353CC}">
                  <c16:uniqueId val="{00000003-8D39-4135-9A14-C41DBAEC044B}"/>
                </c:ext>
              </c:extLst>
            </c:dLbl>
            <c:dLbl>
              <c:idx val="2"/>
              <c:delete val="1"/>
              <c:extLst>
                <c:ext xmlns:c15="http://schemas.microsoft.com/office/drawing/2012/chart" uri="{CE6537A1-D6FC-4f65-9D91-7224C49458BB}"/>
                <c:ext xmlns:c16="http://schemas.microsoft.com/office/drawing/2014/chart" uri="{C3380CC4-5D6E-409C-BE32-E72D297353CC}">
                  <c16:uniqueId val="{00000004-8D39-4135-9A14-C41DBAEC044B}"/>
                </c:ext>
              </c:extLst>
            </c:dLbl>
            <c:dLbl>
              <c:idx val="3"/>
              <c:delete val="1"/>
              <c:extLst>
                <c:ext xmlns:c15="http://schemas.microsoft.com/office/drawing/2012/chart" uri="{CE6537A1-D6FC-4f65-9D91-7224C49458BB}"/>
                <c:ext xmlns:c16="http://schemas.microsoft.com/office/drawing/2014/chart" uri="{C3380CC4-5D6E-409C-BE32-E72D297353CC}">
                  <c16:uniqueId val="{00000005-8D39-4135-9A14-C41DBAEC044B}"/>
                </c:ext>
              </c:extLst>
            </c:dLbl>
            <c:dLbl>
              <c:idx val="5"/>
              <c:delete val="1"/>
              <c:extLst>
                <c:ext xmlns:c15="http://schemas.microsoft.com/office/drawing/2012/chart" uri="{CE6537A1-D6FC-4f65-9D91-7224C49458BB}"/>
                <c:ext xmlns:c16="http://schemas.microsoft.com/office/drawing/2014/chart" uri="{C3380CC4-5D6E-409C-BE32-E72D297353CC}">
                  <c16:uniqueId val="{00000006-8D39-4135-9A14-C41DBAEC044B}"/>
                </c:ext>
              </c:extLst>
            </c:dLbl>
            <c:dLbl>
              <c:idx val="6"/>
              <c:delete val="1"/>
              <c:extLst>
                <c:ext xmlns:c15="http://schemas.microsoft.com/office/drawing/2012/chart" uri="{CE6537A1-D6FC-4f65-9D91-7224C49458BB}"/>
                <c:ext xmlns:c16="http://schemas.microsoft.com/office/drawing/2014/chart" uri="{C3380CC4-5D6E-409C-BE32-E72D297353CC}">
                  <c16:uniqueId val="{00000007-8D39-4135-9A14-C41DBAEC044B}"/>
                </c:ext>
              </c:extLst>
            </c:dLbl>
            <c:dLbl>
              <c:idx val="7"/>
              <c:delete val="1"/>
              <c:extLst>
                <c:ext xmlns:c15="http://schemas.microsoft.com/office/drawing/2012/chart" uri="{CE6537A1-D6FC-4f65-9D91-7224C49458BB}"/>
                <c:ext xmlns:c16="http://schemas.microsoft.com/office/drawing/2014/chart" uri="{C3380CC4-5D6E-409C-BE32-E72D297353CC}">
                  <c16:uniqueId val="{00000008-8D39-4135-9A14-C41DBAEC04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Sheet1!$A$31:$A$38</c:f>
              <c:strCache>
                <c:ptCount val="8"/>
                <c:pt idx="0">
                  <c:v>医療、福祉</c:v>
                </c:pt>
                <c:pt idx="1">
                  <c:v>宿泊業、飲食サービス業</c:v>
                </c:pt>
                <c:pt idx="2">
                  <c:v>卸売業、小売業</c:v>
                </c:pt>
                <c:pt idx="3">
                  <c:v>運輸、郵便業</c:v>
                </c:pt>
                <c:pt idx="4">
                  <c:v>情報通信業</c:v>
                </c:pt>
                <c:pt idx="5">
                  <c:v>製造業</c:v>
                </c:pt>
                <c:pt idx="6">
                  <c:v>建設業</c:v>
                </c:pt>
                <c:pt idx="7">
                  <c:v>全体</c:v>
                </c:pt>
              </c:strCache>
            </c:strRef>
          </c:cat>
          <c:val>
            <c:numRef>
              <c:f>Sheet1!$C$31:$C$38</c:f>
              <c:numCache>
                <c:formatCode>General</c:formatCode>
                <c:ptCount val="8"/>
                <c:pt idx="0">
                  <c:v>1</c:v>
                </c:pt>
                <c:pt idx="1">
                  <c:v>0</c:v>
                </c:pt>
                <c:pt idx="2">
                  <c:v>0.9</c:v>
                </c:pt>
                <c:pt idx="3">
                  <c:v>0</c:v>
                </c:pt>
                <c:pt idx="4">
                  <c:v>28.6</c:v>
                </c:pt>
                <c:pt idx="5">
                  <c:v>1.7</c:v>
                </c:pt>
                <c:pt idx="6">
                  <c:v>7.6</c:v>
                </c:pt>
                <c:pt idx="7">
                  <c:v>2.2999999999999998</c:v>
                </c:pt>
              </c:numCache>
            </c:numRef>
          </c:val>
          <c:extLst>
            <c:ext xmlns:c16="http://schemas.microsoft.com/office/drawing/2014/chart" uri="{C3380CC4-5D6E-409C-BE32-E72D297353CC}">
              <c16:uniqueId val="{00000009-8D39-4135-9A14-C41DBAEC044B}"/>
            </c:ext>
          </c:extLst>
        </c:ser>
        <c:ser>
          <c:idx val="2"/>
          <c:order val="2"/>
          <c:tx>
            <c:strRef>
              <c:f>Sheet1!$D$30</c:f>
              <c:strCache>
                <c:ptCount val="1"/>
                <c:pt idx="0">
                  <c:v>今後の導入を検討中</c:v>
                </c:pt>
              </c:strCache>
            </c:strRef>
          </c:tx>
          <c:spPr>
            <a:pattFill prst="dkUpDiag">
              <a:fgClr>
                <a:schemeClr val="accent1"/>
              </a:fgClr>
              <a:bgClr>
                <a:schemeClr val="bg1"/>
              </a:bgClr>
            </a:pattFill>
            <a:ln>
              <a:noFill/>
            </a:ln>
            <a:effectLst/>
          </c:spPr>
          <c:invertIfNegative val="0"/>
          <c:dLbls>
            <c:dLbl>
              <c:idx val="0"/>
              <c:layout>
                <c:manualLayout>
                  <c:x val="0.10238408187114884"/>
                  <c:y val="3.87596899224806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D39-4135-9A14-C41DBAEC044B}"/>
                </c:ext>
              </c:extLst>
            </c:dLbl>
            <c:dLbl>
              <c:idx val="1"/>
              <c:delete val="1"/>
              <c:extLst>
                <c:ext xmlns:c15="http://schemas.microsoft.com/office/drawing/2012/chart" uri="{CE6537A1-D6FC-4f65-9D91-7224C49458BB}"/>
                <c:ext xmlns:c16="http://schemas.microsoft.com/office/drawing/2014/chart" uri="{C3380CC4-5D6E-409C-BE32-E72D297353CC}">
                  <c16:uniqueId val="{0000000B-8D39-4135-9A14-C41DBAEC044B}"/>
                </c:ext>
              </c:extLst>
            </c:dLbl>
            <c:dLbl>
              <c:idx val="5"/>
              <c:delete val="1"/>
              <c:extLst>
                <c:ext xmlns:c15="http://schemas.microsoft.com/office/drawing/2012/chart" uri="{CE6537A1-D6FC-4f65-9D91-7224C49458BB}"/>
                <c:ext xmlns:c16="http://schemas.microsoft.com/office/drawing/2014/chart" uri="{C3380CC4-5D6E-409C-BE32-E72D297353CC}">
                  <c16:uniqueId val="{0000000C-8D39-4135-9A14-C41DBAEC044B}"/>
                </c:ext>
              </c:extLst>
            </c:dLbl>
            <c:dLbl>
              <c:idx val="7"/>
              <c:layout>
                <c:manualLayout>
                  <c:x val="2.866754292392169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D39-4135-9A14-C41DBAEC04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Sheet1!$A$31:$A$38</c:f>
              <c:strCache>
                <c:ptCount val="8"/>
                <c:pt idx="0">
                  <c:v>医療、福祉</c:v>
                </c:pt>
                <c:pt idx="1">
                  <c:v>宿泊業、飲食サービス業</c:v>
                </c:pt>
                <c:pt idx="2">
                  <c:v>卸売業、小売業</c:v>
                </c:pt>
                <c:pt idx="3">
                  <c:v>運輸、郵便業</c:v>
                </c:pt>
                <c:pt idx="4">
                  <c:v>情報通信業</c:v>
                </c:pt>
                <c:pt idx="5">
                  <c:v>製造業</c:v>
                </c:pt>
                <c:pt idx="6">
                  <c:v>建設業</c:v>
                </c:pt>
                <c:pt idx="7">
                  <c:v>全体</c:v>
                </c:pt>
              </c:strCache>
            </c:strRef>
          </c:cat>
          <c:val>
            <c:numRef>
              <c:f>Sheet1!$D$31:$D$38</c:f>
              <c:numCache>
                <c:formatCode>General</c:formatCode>
                <c:ptCount val="8"/>
                <c:pt idx="0">
                  <c:v>7.3</c:v>
                </c:pt>
                <c:pt idx="1">
                  <c:v>7.7</c:v>
                </c:pt>
                <c:pt idx="2">
                  <c:v>15.4</c:v>
                </c:pt>
                <c:pt idx="3">
                  <c:v>19.399999999999999</c:v>
                </c:pt>
                <c:pt idx="4">
                  <c:v>14.3</c:v>
                </c:pt>
                <c:pt idx="5">
                  <c:v>8.3000000000000007</c:v>
                </c:pt>
                <c:pt idx="6">
                  <c:v>24.2</c:v>
                </c:pt>
                <c:pt idx="7">
                  <c:v>16.5</c:v>
                </c:pt>
              </c:numCache>
            </c:numRef>
          </c:val>
          <c:extLst>
            <c:ext xmlns:c16="http://schemas.microsoft.com/office/drawing/2014/chart" uri="{C3380CC4-5D6E-409C-BE32-E72D297353CC}">
              <c16:uniqueId val="{0000000E-8D39-4135-9A14-C41DBAEC044B}"/>
            </c:ext>
          </c:extLst>
        </c:ser>
        <c:ser>
          <c:idx val="3"/>
          <c:order val="3"/>
          <c:tx>
            <c:strRef>
              <c:f>Sheet1!$E$30</c:f>
              <c:strCache>
                <c:ptCount val="1"/>
                <c:pt idx="0">
                  <c:v>導入予定なし</c:v>
                </c:pt>
              </c:strCache>
            </c:strRef>
          </c:tx>
          <c:spPr>
            <a:pattFill prst="pct90">
              <a:fgClr>
                <a:schemeClr val="accent1"/>
              </a:fgClr>
              <a:bgClr>
                <a:schemeClr val="bg1"/>
              </a:bgClr>
            </a:patt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F-8D39-4135-9A14-C41DBAEC04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Sheet1!$A$31:$A$38</c:f>
              <c:strCache>
                <c:ptCount val="8"/>
                <c:pt idx="0">
                  <c:v>医療、福祉</c:v>
                </c:pt>
                <c:pt idx="1">
                  <c:v>宿泊業、飲食サービス業</c:v>
                </c:pt>
                <c:pt idx="2">
                  <c:v>卸売業、小売業</c:v>
                </c:pt>
                <c:pt idx="3">
                  <c:v>運輸、郵便業</c:v>
                </c:pt>
                <c:pt idx="4">
                  <c:v>情報通信業</c:v>
                </c:pt>
                <c:pt idx="5">
                  <c:v>製造業</c:v>
                </c:pt>
                <c:pt idx="6">
                  <c:v>建設業</c:v>
                </c:pt>
                <c:pt idx="7">
                  <c:v>全体</c:v>
                </c:pt>
              </c:strCache>
            </c:strRef>
          </c:cat>
          <c:val>
            <c:numRef>
              <c:f>Sheet1!$E$31:$E$38</c:f>
              <c:numCache>
                <c:formatCode>General</c:formatCode>
                <c:ptCount val="8"/>
                <c:pt idx="0">
                  <c:v>86.5</c:v>
                </c:pt>
                <c:pt idx="1">
                  <c:v>84.9</c:v>
                </c:pt>
                <c:pt idx="2">
                  <c:v>41.9</c:v>
                </c:pt>
                <c:pt idx="3">
                  <c:v>69.400000000000006</c:v>
                </c:pt>
                <c:pt idx="4">
                  <c:v>0</c:v>
                </c:pt>
                <c:pt idx="5">
                  <c:v>73.3</c:v>
                </c:pt>
                <c:pt idx="6">
                  <c:v>48.5</c:v>
                </c:pt>
                <c:pt idx="7">
                  <c:v>59.7</c:v>
                </c:pt>
              </c:numCache>
            </c:numRef>
          </c:val>
          <c:extLst>
            <c:ext xmlns:c16="http://schemas.microsoft.com/office/drawing/2014/chart" uri="{C3380CC4-5D6E-409C-BE32-E72D297353CC}">
              <c16:uniqueId val="{00000010-8D39-4135-9A14-C41DBAEC044B}"/>
            </c:ext>
          </c:extLst>
        </c:ser>
        <c:dLbls>
          <c:showLegendKey val="0"/>
          <c:showVal val="0"/>
          <c:showCatName val="0"/>
          <c:showSerName val="0"/>
          <c:showPercent val="0"/>
          <c:showBubbleSize val="0"/>
        </c:dLbls>
        <c:gapWidth val="150"/>
        <c:overlap val="100"/>
        <c:axId val="489359920"/>
        <c:axId val="489360904"/>
      </c:barChart>
      <c:catAx>
        <c:axId val="489359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489360904"/>
        <c:crosses val="autoZero"/>
        <c:auto val="1"/>
        <c:lblAlgn val="ctr"/>
        <c:lblOffset val="100"/>
        <c:noMultiLvlLbl val="0"/>
      </c:catAx>
      <c:valAx>
        <c:axId val="489360904"/>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9359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950">
                <a:latin typeface="メイリオ" panose="020B0604030504040204" pitchFamily="50" charset="-128"/>
                <a:ea typeface="メイリオ" panose="020B0604030504040204" pitchFamily="50" charset="-128"/>
              </a:rPr>
              <a:t>新型コロナウイルス感染症による死傷者数（令和３年は速報値）</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コロナ!$A$2:$X$2</c:f>
              <c:strCache>
                <c:ptCount val="24"/>
                <c:pt idx="0">
                  <c:v>令和２年１月</c:v>
                </c:pt>
                <c:pt idx="1">
                  <c:v>令和２年２月</c:v>
                </c:pt>
                <c:pt idx="2">
                  <c:v>令和２年３月</c:v>
                </c:pt>
                <c:pt idx="3">
                  <c:v>令和２年４月</c:v>
                </c:pt>
                <c:pt idx="4">
                  <c:v>令和２年５月</c:v>
                </c:pt>
                <c:pt idx="5">
                  <c:v>令和２年６月</c:v>
                </c:pt>
                <c:pt idx="6">
                  <c:v>令和２年７月</c:v>
                </c:pt>
                <c:pt idx="7">
                  <c:v>令和２年８月</c:v>
                </c:pt>
                <c:pt idx="8">
                  <c:v>令和２年９月</c:v>
                </c:pt>
                <c:pt idx="9">
                  <c:v>令和２年１０月</c:v>
                </c:pt>
                <c:pt idx="10">
                  <c:v>令和２年１１月</c:v>
                </c:pt>
                <c:pt idx="11">
                  <c:v>令和２年１２月</c:v>
                </c:pt>
                <c:pt idx="12">
                  <c:v>令和３年１月</c:v>
                </c:pt>
                <c:pt idx="13">
                  <c:v>令和３年２月</c:v>
                </c:pt>
                <c:pt idx="14">
                  <c:v>令和３年３月</c:v>
                </c:pt>
                <c:pt idx="15">
                  <c:v>令和３年４月</c:v>
                </c:pt>
                <c:pt idx="16">
                  <c:v>令和３年５月</c:v>
                </c:pt>
                <c:pt idx="17">
                  <c:v>令和３年６月</c:v>
                </c:pt>
                <c:pt idx="18">
                  <c:v>令和３年７月</c:v>
                </c:pt>
                <c:pt idx="19">
                  <c:v>令和３年８月</c:v>
                </c:pt>
                <c:pt idx="20">
                  <c:v>令和３年９月</c:v>
                </c:pt>
                <c:pt idx="21">
                  <c:v>令和３年１０月</c:v>
                </c:pt>
                <c:pt idx="22">
                  <c:v>令和３年１１月</c:v>
                </c:pt>
                <c:pt idx="23">
                  <c:v>令和３年１２月</c:v>
                </c:pt>
              </c:strCache>
            </c:strRef>
          </c:cat>
          <c:val>
            <c:numRef>
              <c:f>コロナ!$A$3:$X$3</c:f>
              <c:numCache>
                <c:formatCode>General</c:formatCode>
                <c:ptCount val="24"/>
                <c:pt idx="0">
                  <c:v>0</c:v>
                </c:pt>
                <c:pt idx="1">
                  <c:v>0</c:v>
                </c:pt>
                <c:pt idx="2">
                  <c:v>0</c:v>
                </c:pt>
                <c:pt idx="3" formatCode="#,##0_ ">
                  <c:v>3</c:v>
                </c:pt>
                <c:pt idx="4">
                  <c:v>0</c:v>
                </c:pt>
                <c:pt idx="5">
                  <c:v>0</c:v>
                </c:pt>
                <c:pt idx="6">
                  <c:v>2</c:v>
                </c:pt>
                <c:pt idx="7">
                  <c:v>0</c:v>
                </c:pt>
                <c:pt idx="8">
                  <c:v>3</c:v>
                </c:pt>
                <c:pt idx="9">
                  <c:v>10</c:v>
                </c:pt>
                <c:pt idx="10">
                  <c:v>13</c:v>
                </c:pt>
                <c:pt idx="11">
                  <c:v>3</c:v>
                </c:pt>
                <c:pt idx="12" formatCode="#,##0_ ">
                  <c:v>29</c:v>
                </c:pt>
                <c:pt idx="13" formatCode="#,##0_ ">
                  <c:v>5</c:v>
                </c:pt>
                <c:pt idx="14" formatCode="#,##0_ ">
                  <c:v>65</c:v>
                </c:pt>
                <c:pt idx="15" formatCode="#,##0_ ">
                  <c:v>73</c:v>
                </c:pt>
                <c:pt idx="16" formatCode="#,##0_ ">
                  <c:v>16</c:v>
                </c:pt>
                <c:pt idx="17" formatCode="#,##0_ ">
                  <c:v>19</c:v>
                </c:pt>
                <c:pt idx="18">
                  <c:v>14</c:v>
                </c:pt>
                <c:pt idx="19">
                  <c:v>60</c:v>
                </c:pt>
                <c:pt idx="20">
                  <c:v>64</c:v>
                </c:pt>
                <c:pt idx="21">
                  <c:v>0</c:v>
                </c:pt>
                <c:pt idx="22">
                  <c:v>0</c:v>
                </c:pt>
                <c:pt idx="23">
                  <c:v>0</c:v>
                </c:pt>
              </c:numCache>
            </c:numRef>
          </c:val>
          <c:smooth val="0"/>
          <c:extLst>
            <c:ext xmlns:c16="http://schemas.microsoft.com/office/drawing/2014/chart" uri="{C3380CC4-5D6E-409C-BE32-E72D297353CC}">
              <c16:uniqueId val="{00000000-E6EA-47B4-A020-8A7D9D897E40}"/>
            </c:ext>
          </c:extLst>
        </c:ser>
        <c:dLbls>
          <c:showLegendKey val="0"/>
          <c:showVal val="0"/>
          <c:showCatName val="0"/>
          <c:showSerName val="0"/>
          <c:showPercent val="0"/>
          <c:showBubbleSize val="0"/>
        </c:dLbls>
        <c:marker val="1"/>
        <c:smooth val="0"/>
        <c:axId val="464472160"/>
        <c:axId val="464467568"/>
      </c:lineChart>
      <c:catAx>
        <c:axId val="46447216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3000000" spcFirstLastPara="1" vertOverflow="ellipsis" wrap="square" anchor="ctr" anchorCtr="1"/>
          <a:lstStyle/>
          <a:p>
            <a:pPr>
              <a:defRPr sz="700" b="0" i="0" u="none" strike="noStrike" kern="1200" baseline="0">
                <a:solidFill>
                  <a:schemeClr val="tx1">
                    <a:lumMod val="65000"/>
                    <a:lumOff val="35000"/>
                  </a:schemeClr>
                </a:solidFill>
                <a:effectLst>
                  <a:reflection stA="45000" endPos="65000" dist="50800" dir="5400000" sy="-100000" algn="bl" rotWithShape="0"/>
                </a:effectLst>
                <a:latin typeface="メイリオ" panose="020B0604030504040204" pitchFamily="50" charset="-128"/>
                <a:ea typeface="メイリオ" panose="020B0604030504040204" pitchFamily="50" charset="-128"/>
                <a:cs typeface="+mn-cs"/>
              </a:defRPr>
            </a:pPr>
            <a:endParaRPr lang="ja-JP"/>
          </a:p>
        </c:txPr>
        <c:crossAx val="464467568"/>
        <c:crosses val="autoZero"/>
        <c:auto val="1"/>
        <c:lblAlgn val="ctr"/>
        <c:lblOffset val="100"/>
        <c:noMultiLvlLbl val="0"/>
      </c:catAx>
      <c:valAx>
        <c:axId val="464467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464472160"/>
        <c:crosses val="autoZero"/>
        <c:crossBetween val="between"/>
        <c:majorUnit val="50"/>
      </c:valAx>
      <c:spPr>
        <a:noFill/>
        <a:ln>
          <a:noFill/>
        </a:ln>
        <a:effectLst/>
      </c:spPr>
    </c:plotArea>
    <c:plotVisOnly val="1"/>
    <c:dispBlanksAs val="gap"/>
    <c:showDLblsOverMax val="0"/>
  </c:chart>
  <c:spPr>
    <a:solidFill>
      <a:schemeClr val="accent2">
        <a:lumMod val="20000"/>
        <a:lumOff val="80000"/>
      </a:schemeClr>
    </a:solidFill>
    <a:ln w="9525" cap="flat" cmpd="sng" algn="ctr">
      <a:solidFill>
        <a:schemeClr val="tx1">
          <a:lumMod val="15000"/>
          <a:lumOff val="85000"/>
        </a:schemeClr>
      </a:solidFill>
      <a:round/>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61687656742189"/>
          <c:y val="0.3194529430721792"/>
          <c:w val="0.39809863876082341"/>
          <c:h val="0.6447333915346039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73548823930369"/>
          <c:y val="0.14446105037110027"/>
          <c:w val="0.49977298738987563"/>
          <c:h val="0.84252592575951279"/>
        </c:manualLayout>
      </c:layout>
      <c:pieChart>
        <c:varyColors val="1"/>
        <c:ser>
          <c:idx val="0"/>
          <c:order val="0"/>
          <c:tx>
            <c:strRef>
              <c:f>Sheet1!$B$1</c:f>
              <c:strCache>
                <c:ptCount val="1"/>
                <c:pt idx="0">
                  <c:v>列1</c:v>
                </c:pt>
              </c:strCache>
            </c:strRef>
          </c:tx>
          <c:spPr>
            <a:solidFill>
              <a:srgbClr val="FFFF00"/>
            </a:solidFill>
          </c:spPr>
          <c:dPt>
            <c:idx val="0"/>
            <c:bubble3D val="0"/>
            <c:spPr>
              <a:pattFill prst="wdDnDiag">
                <a:fgClr>
                  <a:srgbClr val="7030A0"/>
                </a:fgClr>
                <a:bgClr>
                  <a:schemeClr val="bg1"/>
                </a:bgClr>
              </a:pattFill>
              <a:ln w="9525">
                <a:solidFill>
                  <a:schemeClr val="tx1"/>
                </a:solidFill>
              </a:ln>
              <a:effectLst/>
            </c:spPr>
            <c:extLst>
              <c:ext xmlns:c16="http://schemas.microsoft.com/office/drawing/2014/chart" uri="{C3380CC4-5D6E-409C-BE32-E72D297353CC}">
                <c16:uniqueId val="{00000001-850D-465A-9DED-5A0DAF8E0AA2}"/>
              </c:ext>
            </c:extLst>
          </c:dPt>
          <c:dPt>
            <c:idx val="1"/>
            <c:bubble3D val="0"/>
            <c:spPr>
              <a:pattFill prst="diagBrick">
                <a:fgClr>
                  <a:srgbClr val="FF0000"/>
                </a:fgClr>
                <a:bgClr>
                  <a:schemeClr val="bg1"/>
                </a:bgClr>
              </a:pattFill>
              <a:ln w="9525">
                <a:solidFill>
                  <a:schemeClr val="tx1"/>
                </a:solidFill>
              </a:ln>
              <a:effectLst/>
            </c:spPr>
            <c:extLst>
              <c:ext xmlns:c16="http://schemas.microsoft.com/office/drawing/2014/chart" uri="{C3380CC4-5D6E-409C-BE32-E72D297353CC}">
                <c16:uniqueId val="{00000003-850D-465A-9DED-5A0DAF8E0AA2}"/>
              </c:ext>
            </c:extLst>
          </c:dPt>
          <c:dPt>
            <c:idx val="2"/>
            <c:bubble3D val="0"/>
            <c:spPr>
              <a:pattFill prst="dkHorz">
                <a:fgClr>
                  <a:srgbClr val="FFC000"/>
                </a:fgClr>
                <a:bgClr>
                  <a:schemeClr val="bg1"/>
                </a:bgClr>
              </a:pattFill>
              <a:ln w="9525">
                <a:solidFill>
                  <a:schemeClr val="tx1"/>
                </a:solidFill>
              </a:ln>
              <a:effectLst/>
            </c:spPr>
            <c:extLst>
              <c:ext xmlns:c16="http://schemas.microsoft.com/office/drawing/2014/chart" uri="{C3380CC4-5D6E-409C-BE32-E72D297353CC}">
                <c16:uniqueId val="{00000005-850D-465A-9DED-5A0DAF8E0AA2}"/>
              </c:ext>
            </c:extLst>
          </c:dPt>
          <c:dPt>
            <c:idx val="3"/>
            <c:bubble3D val="0"/>
            <c:spPr>
              <a:pattFill prst="wdUpDiag">
                <a:fgClr>
                  <a:srgbClr val="FFFF00"/>
                </a:fgClr>
                <a:bgClr>
                  <a:schemeClr val="bg1"/>
                </a:bgClr>
              </a:pattFill>
              <a:ln w="9525">
                <a:solidFill>
                  <a:schemeClr val="tx1"/>
                </a:solidFill>
              </a:ln>
              <a:effectLst/>
            </c:spPr>
            <c:extLst>
              <c:ext xmlns:c16="http://schemas.microsoft.com/office/drawing/2014/chart" uri="{C3380CC4-5D6E-409C-BE32-E72D297353CC}">
                <c16:uniqueId val="{00000007-850D-465A-9DED-5A0DAF8E0AA2}"/>
              </c:ext>
            </c:extLst>
          </c:dPt>
          <c:dPt>
            <c:idx val="4"/>
            <c:bubble3D val="0"/>
            <c:spPr>
              <a:pattFill prst="pct20">
                <a:fgClr>
                  <a:schemeClr val="accent6"/>
                </a:fgClr>
                <a:bgClr>
                  <a:schemeClr val="bg1"/>
                </a:bgClr>
              </a:pattFill>
              <a:ln w="9525">
                <a:solidFill>
                  <a:schemeClr val="tx1"/>
                </a:solidFill>
              </a:ln>
              <a:effectLst/>
            </c:spPr>
            <c:extLst>
              <c:ext xmlns:c16="http://schemas.microsoft.com/office/drawing/2014/chart" uri="{C3380CC4-5D6E-409C-BE32-E72D297353CC}">
                <c16:uniqueId val="{00000009-850D-465A-9DED-5A0DAF8E0AA2}"/>
              </c:ext>
            </c:extLst>
          </c:dPt>
          <c:dLbls>
            <c:dLbl>
              <c:idx val="0"/>
              <c:layout>
                <c:manualLayout>
                  <c:x val="3.6679498165957079E-2"/>
                  <c:y val="6.3666760241422871E-3"/>
                </c:manualLayout>
              </c:layout>
              <c:tx>
                <c:rich>
                  <a:bodyPr rot="0" spcFirstLastPara="1" vertOverflow="ellipsis" vert="horz" wrap="square" lIns="38100" tIns="19050" rIns="38100" bIns="19050" anchor="ctr" anchorCtr="0">
                    <a:noAutofit/>
                  </a:bodyPr>
                  <a:lstStyle/>
                  <a:p>
                    <a:pPr algn="l">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fld id="{1B80B797-4610-43F3-9998-724266662CBB}" type="CATEGORYNAME">
                      <a:rPr lang="zh-TW" altLang="en-US" b="0">
                        <a:latin typeface="ＭＳ ゴシック" panose="020B0609070205080204" pitchFamily="49" charset="-128"/>
                        <a:ea typeface="ＭＳ ゴシック" panose="020B0609070205080204" pitchFamily="49" charset="-128"/>
                      </a:rPr>
                      <a:pPr algn="l">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[分類名]</a:t>
                    </a:fld>
                    <a:r>
                      <a:rPr lang="zh-TW" altLang="en-US" b="0" baseline="0" dirty="0">
                        <a:latin typeface="ＭＳ ゴシック" panose="020B0609070205080204" pitchFamily="49" charset="-128"/>
                        <a:ea typeface="ＭＳ ゴシック" panose="020B0609070205080204" pitchFamily="49" charset="-128"/>
                      </a:rPr>
                      <a:t> </a:t>
                    </a:r>
                    <a:fld id="{E24227F1-E35A-4C54-AE57-8A82B312FE71}" type="VALUE">
                      <a:rPr lang="zh-TW" altLang="en-US" b="0" baseline="0">
                        <a:latin typeface="ＭＳ ゴシック" panose="020B0609070205080204" pitchFamily="49" charset="-128"/>
                        <a:ea typeface="ＭＳ ゴシック" panose="020B0609070205080204" pitchFamily="49" charset="-128"/>
                      </a:rPr>
                      <a:pPr algn="l">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[値]</a:t>
                    </a:fld>
                    <a:r>
                      <a:rPr lang="zh-TW" altLang="en-US" b="0" baseline="0" dirty="0">
                        <a:latin typeface="ＭＳ ゴシック" panose="020B0609070205080204" pitchFamily="49" charset="-128"/>
                        <a:ea typeface="ＭＳ ゴシック" panose="020B0609070205080204" pitchFamily="49" charset="-128"/>
                      </a:rPr>
                      <a:t> </a:t>
                    </a:r>
                    <a:r>
                      <a:rPr lang="en-US" altLang="zh-TW" b="0" baseline="0" dirty="0" smtClean="0">
                        <a:latin typeface="ＭＳ ゴシック" panose="020B0609070205080204" pitchFamily="49" charset="-128"/>
                        <a:ea typeface="ＭＳ ゴシック" panose="020B0609070205080204" pitchFamily="49" charset="-128"/>
                      </a:rPr>
                      <a:t>(</a:t>
                    </a:r>
                    <a:fld id="{1B3578D4-5B8A-4251-A429-11A5A71FFC45}" type="PERCENTAGE">
                      <a:rPr lang="en-US" altLang="zh-TW" b="0" baseline="0" smtClean="0">
                        <a:latin typeface="ＭＳ ゴシック" panose="020B0609070205080204" pitchFamily="49" charset="-128"/>
                        <a:ea typeface="ＭＳ ゴシック" panose="020B0609070205080204" pitchFamily="49" charset="-128"/>
                      </a:rPr>
                      <a:pPr algn="l">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[パーセンテージ]</a:t>
                    </a:fld>
                    <a:r>
                      <a:rPr lang="en-US" altLang="zh-TW" b="0" baseline="0" dirty="0" smtClean="0">
                        <a:latin typeface="ＭＳ ゴシック" panose="020B0609070205080204" pitchFamily="49" charset="-128"/>
                        <a:ea typeface="ＭＳ ゴシック" panose="020B0609070205080204" pitchFamily="49" charset="-128"/>
                      </a:rPr>
                      <a:t>)</a:t>
                    </a:r>
                  </a:p>
                </c:rich>
              </c:tx>
              <c:spPr>
                <a:noFill/>
                <a:ln>
                  <a:noFill/>
                </a:ln>
                <a:effectLst/>
              </c:spPr>
              <c:txPr>
                <a:bodyPr rot="0" spcFirstLastPara="1" vertOverflow="ellipsis" vert="horz" wrap="square" lIns="38100" tIns="19050" rIns="38100" bIns="19050" anchor="ctr" anchorCtr="0">
                  <a:noAutofit/>
                </a:bodyPr>
                <a:lstStyle/>
                <a:p>
                  <a:pPr algn="l">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endParaRPr lang="ja-JP"/>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50243666477477944"/>
                      <c:h val="0.12606954043916924"/>
                    </c:manualLayout>
                  </c15:layout>
                  <c15:dlblFieldTable/>
                  <c15:showDataLabelsRange val="0"/>
                </c:ext>
                <c:ext xmlns:c16="http://schemas.microsoft.com/office/drawing/2014/chart" uri="{C3380CC4-5D6E-409C-BE32-E72D297353CC}">
                  <c16:uniqueId val="{00000001-850D-465A-9DED-5A0DAF8E0AA2}"/>
                </c:ext>
              </c:extLst>
            </c:dLbl>
            <c:dLbl>
              <c:idx val="1"/>
              <c:layout>
                <c:manualLayout>
                  <c:x val="0.15531449264191352"/>
                  <c:y val="8.4542118666158683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fld id="{4FEBE869-8691-4319-8D45-6B4255A89004}" type="CATEGORYNAME">
                      <a:rPr lang="zh-TW" altLang="en-US"/>
                      <a:pPr>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[分類名]</a:t>
                    </a:fld>
                    <a:r>
                      <a:rPr lang="zh-TW" altLang="en-US" baseline="0" dirty="0"/>
                      <a:t> </a:t>
                    </a:r>
                    <a:fld id="{26C6CD85-810F-43C0-9FBC-EBD37F640F59}" type="VALUE">
                      <a:rPr lang="zh-TW" altLang="en-US" baseline="0"/>
                      <a:pPr>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[値]</a:t>
                    </a:fld>
                    <a:r>
                      <a:rPr lang="zh-TW" altLang="en-US" baseline="0" dirty="0"/>
                      <a:t> </a:t>
                    </a:r>
                    <a:r>
                      <a:rPr lang="en-US" altLang="zh-TW" baseline="0" dirty="0" smtClean="0"/>
                      <a:t>(</a:t>
                    </a:r>
                    <a:fld id="{903EFB68-B614-42B2-819B-2A91D659804E}" type="PERCENTAGE">
                      <a:rPr lang="en-US" altLang="zh-TW" baseline="0" smtClean="0"/>
                      <a:pPr>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[パーセンテージ]</a:t>
                    </a:fld>
                    <a:r>
                      <a:rPr lang="en-US" altLang="zh-TW" baseline="0" dirty="0" smtClean="0"/>
                      <a:t>)</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endParaRPr lang="ja-JP"/>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1509718840540279"/>
                      <c:h val="0.22694201038679793"/>
                    </c:manualLayout>
                  </c15:layout>
                  <c15:dlblFieldTable/>
                  <c15:showDataLabelsRange val="0"/>
                </c:ext>
                <c:ext xmlns:c16="http://schemas.microsoft.com/office/drawing/2014/chart" uri="{C3380CC4-5D6E-409C-BE32-E72D297353CC}">
                  <c16:uniqueId val="{00000003-850D-465A-9DED-5A0DAF8E0AA2}"/>
                </c:ext>
              </c:extLst>
            </c:dLbl>
            <c:dLbl>
              <c:idx val="2"/>
              <c:layout>
                <c:manualLayout>
                  <c:x val="-6.6970149005597997E-3"/>
                  <c:y val="0.13762482204086543"/>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fld id="{3E121DC6-5AC1-42B7-9B4E-E93312743FDB}" type="CATEGORYNAME">
                      <a:rPr lang="zh-TW" altLang="en-US">
                        <a:latin typeface="ＭＳ ゴシック" panose="020B0609070205080204" pitchFamily="49" charset="-128"/>
                        <a:ea typeface="ＭＳ ゴシック" panose="020B0609070205080204" pitchFamily="49" charset="-128"/>
                      </a:rPr>
                      <a:pPr>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[分類名]</a:t>
                    </a:fld>
                    <a:r>
                      <a:rPr lang="zh-TW" altLang="en-US" baseline="0" dirty="0">
                        <a:latin typeface="ＭＳ ゴシック" panose="020B0609070205080204" pitchFamily="49" charset="-128"/>
                        <a:ea typeface="ＭＳ ゴシック" panose="020B0609070205080204" pitchFamily="49" charset="-128"/>
                      </a:rPr>
                      <a:t> </a:t>
                    </a:r>
                    <a:fld id="{C78496E3-9AC0-4EB5-A0FF-C5282DCD8C75}" type="VALUE">
                      <a:rPr lang="zh-TW" altLang="en-US" baseline="0">
                        <a:latin typeface="ＭＳ ゴシック" panose="020B0609070205080204" pitchFamily="49" charset="-128"/>
                        <a:ea typeface="ＭＳ ゴシック" panose="020B0609070205080204" pitchFamily="49" charset="-128"/>
                      </a:rPr>
                      <a:pPr>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[値]</a:t>
                    </a:fld>
                    <a:r>
                      <a:rPr lang="zh-TW" altLang="en-US" baseline="0" dirty="0">
                        <a:latin typeface="ＭＳ ゴシック" panose="020B0609070205080204" pitchFamily="49" charset="-128"/>
                        <a:ea typeface="ＭＳ ゴシック" panose="020B0609070205080204" pitchFamily="49" charset="-128"/>
                      </a:rPr>
                      <a:t> </a:t>
                    </a:r>
                    <a:r>
                      <a:rPr lang="en-US" altLang="zh-TW" baseline="0" dirty="0" smtClean="0">
                        <a:latin typeface="ＭＳ ゴシック" panose="020B0609070205080204" pitchFamily="49" charset="-128"/>
                        <a:ea typeface="ＭＳ ゴシック" panose="020B0609070205080204" pitchFamily="49" charset="-128"/>
                      </a:rPr>
                      <a:t>(</a:t>
                    </a:r>
                    <a:fld id="{FE82FEBB-AA25-42B2-99E7-CCDC916850B8}" type="PERCENTAGE">
                      <a:rPr lang="en-US" altLang="zh-TW" baseline="0" smtClean="0">
                        <a:latin typeface="ＭＳ ゴシック" panose="020B0609070205080204" pitchFamily="49" charset="-128"/>
                        <a:ea typeface="ＭＳ ゴシック" panose="020B0609070205080204" pitchFamily="49" charset="-128"/>
                      </a:rPr>
                      <a:pPr>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[パーセンテージ]</a:t>
                    </a:fld>
                    <a:r>
                      <a:rPr lang="en-US" altLang="zh-TW" baseline="0" dirty="0" smtClean="0">
                        <a:latin typeface="ＭＳ ゴシック" panose="020B0609070205080204" pitchFamily="49" charset="-128"/>
                        <a:ea typeface="ＭＳ ゴシック" panose="020B0609070205080204" pitchFamily="49" charset="-128"/>
                      </a:rPr>
                      <a:t>)</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endParaRPr lang="ja-JP"/>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5909395800010313"/>
                      <c:h val="0.19242193014399514"/>
                    </c:manualLayout>
                  </c15:layout>
                  <c15:dlblFieldTable/>
                  <c15:showDataLabelsRange val="0"/>
                </c:ext>
                <c:ext xmlns:c16="http://schemas.microsoft.com/office/drawing/2014/chart" uri="{C3380CC4-5D6E-409C-BE32-E72D297353CC}">
                  <c16:uniqueId val="{00000005-850D-465A-9DED-5A0DAF8E0AA2}"/>
                </c:ext>
              </c:extLst>
            </c:dLbl>
            <c:dLbl>
              <c:idx val="3"/>
              <c:layout>
                <c:manualLayout>
                  <c:x val="9.3192353091424047E-3"/>
                  <c:y val="-3.8710122115056846E-2"/>
                </c:manualLayout>
              </c:layout>
              <c:tx>
                <c:rich>
                  <a:bodyPr rot="0" spcFirstLastPara="1" vertOverflow="ellipsis" vert="horz" wrap="square" lIns="38100" tIns="19050" rIns="38100" bIns="19050" anchor="ctr" anchorCtr="0">
                    <a:noAutofit/>
                  </a:bodyPr>
                  <a:lstStyle/>
                  <a:p>
                    <a:pPr algn="l">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fld id="{88A499A8-82D9-469F-90B1-D451D573EC17}" type="CATEGORYNAME">
                      <a:rPr lang="zh-TW" altLang="en-US"/>
                      <a:pPr algn="l">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[分類名]</a:t>
                    </a:fld>
                    <a:r>
                      <a:rPr lang="zh-TW" altLang="en-US" baseline="0" dirty="0"/>
                      <a:t> </a:t>
                    </a:r>
                    <a:fld id="{D34F0942-0BCB-4FDB-AC24-6A3834DA15DD}" type="VALUE">
                      <a:rPr lang="zh-TW" altLang="en-US" baseline="0"/>
                      <a:pPr algn="l">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[値]</a:t>
                    </a:fld>
                    <a:r>
                      <a:rPr lang="zh-TW" altLang="en-US" baseline="0" dirty="0"/>
                      <a:t> </a:t>
                    </a:r>
                    <a:r>
                      <a:rPr lang="en-US" altLang="zh-TW" baseline="0" dirty="0" smtClean="0"/>
                      <a:t>(</a:t>
                    </a:r>
                    <a:fld id="{977B32C6-A500-4303-A7FA-2B91A2F7A662}" type="PERCENTAGE">
                      <a:rPr lang="en-US" altLang="zh-TW" baseline="0" smtClean="0"/>
                      <a:pPr algn="l">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[パーセンテージ]</a:t>
                    </a:fld>
                    <a:r>
                      <a:rPr lang="en-US" altLang="zh-TW" baseline="0" dirty="0" smtClean="0"/>
                      <a:t>)</a:t>
                    </a:r>
                  </a:p>
                </c:rich>
              </c:tx>
              <c:spPr>
                <a:noFill/>
                <a:ln>
                  <a:noFill/>
                </a:ln>
                <a:effectLst/>
              </c:spPr>
              <c:txPr>
                <a:bodyPr rot="0" spcFirstLastPara="1" vertOverflow="ellipsis" vert="horz" wrap="square" lIns="38100" tIns="19050" rIns="38100" bIns="19050" anchor="ctr" anchorCtr="0">
                  <a:noAutofit/>
                </a:bodyPr>
                <a:lstStyle/>
                <a:p>
                  <a:pPr algn="l">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endParaRPr lang="ja-JP"/>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9438104263110718"/>
                      <c:h val="0.20497884542118663"/>
                    </c:manualLayout>
                  </c15:layout>
                  <c15:dlblFieldTable/>
                  <c15:showDataLabelsRange val="0"/>
                </c:ext>
                <c:ext xmlns:c16="http://schemas.microsoft.com/office/drawing/2014/chart" uri="{C3380CC4-5D6E-409C-BE32-E72D297353CC}">
                  <c16:uniqueId val="{00000007-850D-465A-9DED-5A0DAF8E0AA2}"/>
                </c:ext>
              </c:extLst>
            </c:dLbl>
            <c:dLbl>
              <c:idx val="4"/>
              <c:layout>
                <c:manualLayout>
                  <c:x val="3.7373064128780491E-2"/>
                  <c:y val="0.14930270096849874"/>
                </c:manualLayout>
              </c:layout>
              <c:tx>
                <c:rich>
                  <a:bodyPr rot="0" spcFirstLastPara="1" vertOverflow="ellipsis" vert="horz" wrap="square" lIns="38100" tIns="19050" rIns="38100" bIns="19050" anchor="ctr" anchorCtr="0">
                    <a:noAutofit/>
                  </a:bodyPr>
                  <a:lstStyle/>
                  <a:p>
                    <a:pPr algn="l">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fld id="{CB583E7F-EDC8-436B-8C69-3553B0CC53AE}" type="CATEGORYNAME">
                      <a:rPr lang="zh-TW" altLang="en-US">
                        <a:solidFill>
                          <a:schemeClr val="tx1"/>
                        </a:solidFill>
                        <a:latin typeface="ＭＳ ゴシック" panose="020B0609070205080204" pitchFamily="49" charset="-128"/>
                        <a:ea typeface="ＭＳ ゴシック" panose="020B0609070205080204" pitchFamily="49" charset="-128"/>
                      </a:rPr>
                      <a:pPr algn="l">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[分類名]</a:t>
                    </a:fld>
                    <a:r>
                      <a:rPr lang="zh-TW" altLang="en-US" baseline="0" dirty="0">
                        <a:solidFill>
                          <a:schemeClr val="tx1"/>
                        </a:solidFill>
                        <a:latin typeface="ＭＳ ゴシック" panose="020B0609070205080204" pitchFamily="49" charset="-128"/>
                        <a:ea typeface="ＭＳ ゴシック" panose="020B0609070205080204" pitchFamily="49" charset="-128"/>
                      </a:rPr>
                      <a:t> </a:t>
                    </a:r>
                    <a:fld id="{B4961C43-D794-41DC-B247-B357325CC86A}" type="VALUE">
                      <a:rPr lang="zh-TW" altLang="en-US" baseline="0">
                        <a:solidFill>
                          <a:schemeClr val="tx1"/>
                        </a:solidFill>
                        <a:latin typeface="ＭＳ ゴシック" panose="020B0609070205080204" pitchFamily="49" charset="-128"/>
                        <a:ea typeface="ＭＳ ゴシック" panose="020B0609070205080204" pitchFamily="49" charset="-128"/>
                      </a:rPr>
                      <a:pPr algn="l">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[値]</a:t>
                    </a:fld>
                    <a:r>
                      <a:rPr lang="zh-TW" altLang="en-US" baseline="0" dirty="0">
                        <a:solidFill>
                          <a:schemeClr val="tx1"/>
                        </a:solidFill>
                        <a:latin typeface="ＭＳ ゴシック" panose="020B0609070205080204" pitchFamily="49" charset="-128"/>
                        <a:ea typeface="ＭＳ ゴシック" panose="020B0609070205080204" pitchFamily="49" charset="-128"/>
                      </a:rPr>
                      <a:t> </a:t>
                    </a:r>
                    <a:r>
                      <a:rPr lang="en-US" altLang="zh-TW" baseline="0" dirty="0" smtClean="0">
                        <a:solidFill>
                          <a:schemeClr val="tx1"/>
                        </a:solidFill>
                        <a:latin typeface="ＭＳ ゴシック" panose="020B0609070205080204" pitchFamily="49" charset="-128"/>
                        <a:ea typeface="ＭＳ ゴシック" panose="020B0609070205080204" pitchFamily="49" charset="-128"/>
                      </a:rPr>
                      <a:t>(</a:t>
                    </a:r>
                    <a:fld id="{1BB97D59-3E17-4FFF-B85D-7C4259679F3A}" type="PERCENTAGE">
                      <a:rPr lang="en-US" altLang="zh-TW" baseline="0" smtClean="0">
                        <a:solidFill>
                          <a:schemeClr val="tx1"/>
                        </a:solidFill>
                        <a:latin typeface="ＭＳ ゴシック" panose="020B0609070205080204" pitchFamily="49" charset="-128"/>
                        <a:ea typeface="ＭＳ ゴシック" panose="020B0609070205080204" pitchFamily="49" charset="-128"/>
                      </a:rPr>
                      <a:pPr algn="l">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[パーセンテージ]</a:t>
                    </a:fld>
                    <a:r>
                      <a:rPr lang="en-US" altLang="zh-TW" baseline="0" dirty="0" smtClean="0">
                        <a:solidFill>
                          <a:schemeClr val="tx1"/>
                        </a:solidFill>
                        <a:latin typeface="ＭＳ ゴシック" panose="020B0609070205080204" pitchFamily="49" charset="-128"/>
                        <a:ea typeface="ＭＳ ゴシック" panose="020B0609070205080204" pitchFamily="49" charset="-128"/>
                      </a:rPr>
                      <a:t>)</a:t>
                    </a:r>
                  </a:p>
                </c:rich>
              </c:tx>
              <c:spPr>
                <a:noFill/>
                <a:ln>
                  <a:noFill/>
                </a:ln>
                <a:effectLst/>
              </c:spPr>
              <c:txPr>
                <a:bodyPr rot="0" spcFirstLastPara="1" vertOverflow="ellipsis" vert="horz" wrap="square" lIns="38100" tIns="19050" rIns="38100" bIns="19050" anchor="ctr" anchorCtr="0">
                  <a:noAutofit/>
                </a:bodyPr>
                <a:lstStyle/>
                <a:p>
                  <a:pPr algn="l">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endParaRPr lang="ja-JP"/>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1498535937258137"/>
                      <c:h val="0.32018371775051807"/>
                    </c:manualLayout>
                  </c15:layout>
                  <c15:dlblFieldTable/>
                  <c15:showDataLabelsRange val="0"/>
                </c:ext>
                <c:ext xmlns:c16="http://schemas.microsoft.com/office/drawing/2014/chart" uri="{C3380CC4-5D6E-409C-BE32-E72D297353CC}">
                  <c16:uniqueId val="{00000009-850D-465A-9DED-5A0DAF8E0AA2}"/>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ja-JP"/>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月200時間超</c:v>
                </c:pt>
                <c:pt idx="1">
                  <c:v>月150～200時間未満</c:v>
                </c:pt>
                <c:pt idx="2">
                  <c:v>月100～150時間未満</c:v>
                </c:pt>
                <c:pt idx="3">
                  <c:v>月80～100時間未満</c:v>
                </c:pt>
                <c:pt idx="4">
                  <c:v>月80時間未満</c:v>
                </c:pt>
              </c:strCache>
            </c:strRef>
          </c:cat>
          <c:val>
            <c:numRef>
              <c:f>Sheet1!$B$2:$B$6</c:f>
              <c:numCache>
                <c:formatCode>0"件"</c:formatCode>
                <c:ptCount val="5"/>
                <c:pt idx="0">
                  <c:v>3</c:v>
                </c:pt>
                <c:pt idx="1">
                  <c:v>10</c:v>
                </c:pt>
                <c:pt idx="2">
                  <c:v>40</c:v>
                </c:pt>
                <c:pt idx="3">
                  <c:v>30</c:v>
                </c:pt>
                <c:pt idx="4">
                  <c:v>98</c:v>
                </c:pt>
              </c:numCache>
            </c:numRef>
          </c:val>
          <c:extLst>
            <c:ext xmlns:c16="http://schemas.microsoft.com/office/drawing/2014/chart" uri="{C3380CC4-5D6E-409C-BE32-E72D297353CC}">
              <c16:uniqueId val="{0000000A-850D-465A-9DED-5A0DAF8E0AA2}"/>
            </c:ext>
          </c:extLst>
        </c:ser>
        <c:ser>
          <c:idx val="1"/>
          <c:order val="1"/>
          <c:tx>
            <c:strRef>
              <c:f>Sheet1!$C$1</c:f>
              <c:strCache>
                <c:ptCount val="1"/>
                <c:pt idx="0">
                  <c:v>列2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850D-465A-9DED-5A0DAF8E0AA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850D-465A-9DED-5A0DAF8E0AA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850D-465A-9DED-5A0DAF8E0AA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850D-465A-9DED-5A0DAF8E0AA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850D-465A-9DED-5A0DAF8E0AA2}"/>
              </c:ext>
            </c:extLst>
          </c:dPt>
          <c:cat>
            <c:strRef>
              <c:f>Sheet1!$A$2:$A$6</c:f>
              <c:strCache>
                <c:ptCount val="5"/>
                <c:pt idx="0">
                  <c:v>月200時間超</c:v>
                </c:pt>
                <c:pt idx="1">
                  <c:v>月150～200時間未満</c:v>
                </c:pt>
                <c:pt idx="2">
                  <c:v>月100～150時間未満</c:v>
                </c:pt>
                <c:pt idx="3">
                  <c:v>月80～100時間未満</c:v>
                </c:pt>
                <c:pt idx="4">
                  <c:v>月80時間未満</c:v>
                </c:pt>
              </c:strCache>
            </c:strRef>
          </c:cat>
          <c:val>
            <c:numRef>
              <c:f>Sheet1!$C$2:$C$6</c:f>
              <c:numCache>
                <c:formatCode>General</c:formatCode>
                <c:ptCount val="5"/>
              </c:numCache>
            </c:numRef>
          </c:val>
          <c:extLst>
            <c:ext xmlns:c16="http://schemas.microsoft.com/office/drawing/2014/chart" uri="{C3380CC4-5D6E-409C-BE32-E72D297353CC}">
              <c16:uniqueId val="{00000015-850D-465A-9DED-5A0DAF8E0AA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ＭＳ ゴシック" panose="020B0609070205080204" pitchFamily="49" charset="-128"/>
                <a:ea typeface="ＭＳ ゴシック" panose="020B0609070205080204" pitchFamily="49" charset="-128"/>
                <a:cs typeface="+mn-cs"/>
              </a:defRPr>
            </a:pPr>
            <a:r>
              <a:rPr lang="ja-JP" altLang="en-US" sz="1400" dirty="0">
                <a:solidFill>
                  <a:schemeClr val="tx1"/>
                </a:solidFill>
                <a:latin typeface="ＭＳ ゴシック" panose="020B0609070205080204" pitchFamily="49" charset="-128"/>
                <a:ea typeface="ＭＳ ゴシック" panose="020B0609070205080204" pitchFamily="49" charset="-128"/>
              </a:rPr>
              <a:t>毎月勤労統計調査による年間労働時間の推移</a:t>
            </a:r>
            <a:endParaRPr lang="ja-JP" sz="1400" dirty="0">
              <a:solidFill>
                <a:schemeClr val="tx1"/>
              </a:solidFill>
              <a:latin typeface="ＭＳ ゴシック" panose="020B0609070205080204" pitchFamily="49" charset="-128"/>
              <a:ea typeface="ＭＳ ゴシック" panose="020B0609070205080204" pitchFamily="49" charset="-128"/>
            </a:endParaRPr>
          </a:p>
        </c:rich>
      </c:tx>
      <c:layout>
        <c:manualLayout>
          <c:xMode val="edge"/>
          <c:yMode val="edge"/>
          <c:x val="0.20303992659793521"/>
          <c:y val="0"/>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5.2015604681404422E-3"/>
          <c:y val="0.23107668545898774"/>
          <c:w val="0.97887459866328319"/>
          <c:h val="0.54088296035623662"/>
        </c:manualLayout>
      </c:layout>
      <c:lineChart>
        <c:grouping val="standard"/>
        <c:varyColors val="0"/>
        <c:ser>
          <c:idx val="0"/>
          <c:order val="0"/>
          <c:tx>
            <c:strRef>
              <c:f>Sheet1!$A$2</c:f>
              <c:strCache>
                <c:ptCount val="1"/>
                <c:pt idx="0">
                  <c:v>総実労働時間（宮城県）</c:v>
                </c:pt>
              </c:strCache>
            </c:strRef>
          </c:tx>
          <c:spPr>
            <a:ln w="31750" cap="rnd">
              <a:solidFill>
                <a:schemeClr val="accent1"/>
              </a:solidFill>
              <a:round/>
            </a:ln>
            <a:effectLst/>
          </c:spPr>
          <c:marker>
            <c:symbol val="circle"/>
            <c:size val="17"/>
            <c:spPr>
              <a:solidFill>
                <a:schemeClr val="accent1"/>
              </a:solidFill>
              <a:ln>
                <a:noFill/>
              </a:ln>
              <a:effectLst/>
            </c:spPr>
          </c:marker>
          <c:dLbls>
            <c:dLbl>
              <c:idx val="0"/>
              <c:layout>
                <c:manualLayout>
                  <c:x val="-4.2930212397052449E-2"/>
                  <c:y val="-2.58899808322405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545-4F66-8B26-9BAE346B6390}"/>
                </c:ext>
              </c:extLst>
            </c:dLbl>
            <c:dLbl>
              <c:idx val="1"/>
              <c:layout>
                <c:manualLayout>
                  <c:x val="-4.4664065886432611E-2"/>
                  <c:y val="-3.8834971248360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45-4F66-8B26-9BAE346B6390}"/>
                </c:ext>
              </c:extLst>
            </c:dLbl>
            <c:dLbl>
              <c:idx val="2"/>
              <c:layout>
                <c:manualLayout>
                  <c:x val="-4.4664065886432597E-2"/>
                  <c:y val="-1.29449904161202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45-4F66-8B26-9BAE346B6390}"/>
                </c:ext>
              </c:extLst>
            </c:dLbl>
            <c:dLbl>
              <c:idx val="4"/>
              <c:layout>
                <c:manualLayout>
                  <c:x val="-4.9089085678094647E-2"/>
                  <c:y val="-7.76699302016233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45-4F66-8B26-9BAE346B6390}"/>
                </c:ext>
              </c:extLst>
            </c:dLbl>
            <c:dLbl>
              <c:idx val="5"/>
              <c:layout>
                <c:manualLayout>
                  <c:x val="-4.1196358907672363E-2"/>
                  <c:y val="-7.11974472886616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45-4F66-8B26-9BAE346B6390}"/>
                </c:ext>
              </c:extLst>
            </c:dLbl>
            <c:dLbl>
              <c:idx val="6"/>
              <c:layout>
                <c:manualLayout>
                  <c:x val="-4.4664065886432597E-2"/>
                  <c:y val="-6.4724952080601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45-4F66-8B26-9BAE346B6390}"/>
                </c:ext>
              </c:extLst>
            </c:dLbl>
            <c:dLbl>
              <c:idx val="7"/>
              <c:layout>
                <c:manualLayout>
                  <c:x val="-4.4664065886432722E-2"/>
                  <c:y val="-2.5889980832240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545-4F66-8B26-9BAE346B639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Sheet1!$B$1:$K$1</c:f>
              <c:strCache>
                <c:ptCount val="10"/>
                <c:pt idx="0">
                  <c:v>平成23</c:v>
                </c:pt>
                <c:pt idx="1">
                  <c:v>平成24</c:v>
                </c:pt>
                <c:pt idx="2">
                  <c:v>平成25</c:v>
                </c:pt>
                <c:pt idx="3">
                  <c:v>平成26</c:v>
                </c:pt>
                <c:pt idx="4">
                  <c:v>平成27</c:v>
                </c:pt>
                <c:pt idx="5">
                  <c:v>平成28</c:v>
                </c:pt>
                <c:pt idx="6">
                  <c:v>平成29</c:v>
                </c:pt>
                <c:pt idx="7">
                  <c:v>平成30</c:v>
                </c:pt>
                <c:pt idx="8">
                  <c:v>平成31</c:v>
                </c:pt>
                <c:pt idx="9">
                  <c:v>令和2</c:v>
                </c:pt>
              </c:strCache>
            </c:strRef>
          </c:cat>
          <c:val>
            <c:numRef>
              <c:f>Sheet1!$B$2:$K$2</c:f>
              <c:numCache>
                <c:formatCode>#,##0_);[Red]\(#,##0\)</c:formatCode>
                <c:ptCount val="10"/>
                <c:pt idx="0">
                  <c:v>1811</c:v>
                </c:pt>
                <c:pt idx="1">
                  <c:v>1830</c:v>
                </c:pt>
                <c:pt idx="2">
                  <c:v>1831</c:v>
                </c:pt>
                <c:pt idx="3">
                  <c:v>1836</c:v>
                </c:pt>
                <c:pt idx="4">
                  <c:v>1786</c:v>
                </c:pt>
                <c:pt idx="5">
                  <c:v>1791</c:v>
                </c:pt>
                <c:pt idx="6">
                  <c:v>1787</c:v>
                </c:pt>
                <c:pt idx="7">
                  <c:v>1802</c:v>
                </c:pt>
                <c:pt idx="8">
                  <c:v>1778</c:v>
                </c:pt>
                <c:pt idx="9">
                  <c:v>1757</c:v>
                </c:pt>
              </c:numCache>
            </c:numRef>
          </c:val>
          <c:smooth val="0"/>
          <c:extLst>
            <c:ext xmlns:c16="http://schemas.microsoft.com/office/drawing/2014/chart" uri="{C3380CC4-5D6E-409C-BE32-E72D297353CC}">
              <c16:uniqueId val="{00000007-D545-4F66-8B26-9BAE346B6390}"/>
            </c:ext>
          </c:extLst>
        </c:ser>
        <c:ser>
          <c:idx val="1"/>
          <c:order val="1"/>
          <c:tx>
            <c:strRef>
              <c:f>Sheet1!$A$3</c:f>
              <c:strCache>
                <c:ptCount val="1"/>
                <c:pt idx="0">
                  <c:v>総実労働時間（全国）</c:v>
                </c:pt>
              </c:strCache>
            </c:strRef>
          </c:tx>
          <c:spPr>
            <a:ln w="31750" cap="rnd">
              <a:solidFill>
                <a:schemeClr val="accent2"/>
              </a:solidFill>
              <a:prstDash val="sysDot"/>
              <a:round/>
            </a:ln>
            <a:effectLst/>
          </c:spPr>
          <c:marker>
            <c:symbol val="circle"/>
            <c:size val="17"/>
            <c:spPr>
              <a:pattFill prst="pct50">
                <a:fgClr>
                  <a:srgbClr val="ED7D31"/>
                </a:fgClr>
                <a:bgClr>
                  <a:sysClr val="window" lastClr="FFFFFF"/>
                </a:bgClr>
              </a:pattFill>
              <a:ln>
                <a:noFill/>
              </a:ln>
              <a:effectLst/>
            </c:spPr>
          </c:marker>
          <c:dLbls>
            <c:dLbl>
              <c:idx val="4"/>
              <c:layout>
                <c:manualLayout>
                  <c:x val="-5.0822944352609242E-2"/>
                  <c:y val="5.00147916624212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545-4F66-8B26-9BAE346B6390}"/>
                </c:ext>
              </c:extLst>
            </c:dLbl>
            <c:dLbl>
              <c:idx val="5"/>
              <c:layout>
                <c:manualLayout>
                  <c:x val="-5.0822944352609242E-2"/>
                  <c:y val="4.59939891743301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545-4F66-8B26-9BAE346B6390}"/>
                </c:ext>
              </c:extLst>
            </c:dLbl>
            <c:dLbl>
              <c:idx val="6"/>
              <c:layout>
                <c:manualLayout>
                  <c:x val="-5.2875900269664801E-2"/>
                  <c:y val="6.62940526273996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545-4F66-8B26-9BAE346B6390}"/>
                </c:ext>
              </c:extLst>
            </c:dLbl>
            <c:dLbl>
              <c:idx val="7"/>
              <c:layout>
                <c:manualLayout>
                  <c:x val="-4.4664065886432722E-2"/>
                  <c:y val="2.58899808322405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545-4F66-8B26-9BAE346B6390}"/>
                </c:ext>
              </c:extLst>
            </c:dLbl>
            <c:dLbl>
              <c:idx val="8"/>
              <c:layout>
                <c:manualLayout>
                  <c:x val="-6.3140599029905584E-2"/>
                  <c:y val="4.9701872275026926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6.5873212675564105E-2"/>
                      <c:h val="0.14741982110872115"/>
                    </c:manualLayout>
                  </c15:layout>
                </c:ext>
                <c:ext xmlns:c16="http://schemas.microsoft.com/office/drawing/2014/chart" uri="{C3380CC4-5D6E-409C-BE32-E72D297353CC}">
                  <c16:uniqueId val="{0000000C-D545-4F66-8B26-9BAE346B639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Sheet1!$B$1:$K$1</c:f>
              <c:strCache>
                <c:ptCount val="10"/>
                <c:pt idx="0">
                  <c:v>平成23</c:v>
                </c:pt>
                <c:pt idx="1">
                  <c:v>平成24</c:v>
                </c:pt>
                <c:pt idx="2">
                  <c:v>平成25</c:v>
                </c:pt>
                <c:pt idx="3">
                  <c:v>平成26</c:v>
                </c:pt>
                <c:pt idx="4">
                  <c:v>平成27</c:v>
                </c:pt>
                <c:pt idx="5">
                  <c:v>平成28</c:v>
                </c:pt>
                <c:pt idx="6">
                  <c:v>平成29</c:v>
                </c:pt>
                <c:pt idx="7">
                  <c:v>平成30</c:v>
                </c:pt>
                <c:pt idx="8">
                  <c:v>平成31</c:v>
                </c:pt>
                <c:pt idx="9">
                  <c:v>令和2</c:v>
                </c:pt>
              </c:strCache>
            </c:strRef>
          </c:cat>
          <c:val>
            <c:numRef>
              <c:f>Sheet1!$B$3:$K$3</c:f>
              <c:numCache>
                <c:formatCode>#,##0_);[Red]\(#,##0\)</c:formatCode>
                <c:ptCount val="10"/>
                <c:pt idx="0">
                  <c:v>1788</c:v>
                </c:pt>
                <c:pt idx="1">
                  <c:v>1808</c:v>
                </c:pt>
                <c:pt idx="2">
                  <c:v>1792</c:v>
                </c:pt>
                <c:pt idx="3">
                  <c:v>1788</c:v>
                </c:pt>
                <c:pt idx="4">
                  <c:v>1784</c:v>
                </c:pt>
                <c:pt idx="5">
                  <c:v>1783</c:v>
                </c:pt>
                <c:pt idx="6">
                  <c:v>1781</c:v>
                </c:pt>
                <c:pt idx="7">
                  <c:v>1769</c:v>
                </c:pt>
                <c:pt idx="8">
                  <c:v>1734</c:v>
                </c:pt>
                <c:pt idx="9">
                  <c:v>1678</c:v>
                </c:pt>
              </c:numCache>
            </c:numRef>
          </c:val>
          <c:smooth val="0"/>
          <c:extLst>
            <c:ext xmlns:c16="http://schemas.microsoft.com/office/drawing/2014/chart" uri="{C3380CC4-5D6E-409C-BE32-E72D297353CC}">
              <c16:uniqueId val="{0000000D-D545-4F66-8B26-9BAE346B6390}"/>
            </c:ext>
          </c:extLst>
        </c:ser>
        <c:dLbls>
          <c:dLblPos val="ctr"/>
          <c:showLegendKey val="0"/>
          <c:showVal val="1"/>
          <c:showCatName val="0"/>
          <c:showSerName val="0"/>
          <c:showPercent val="0"/>
          <c:showBubbleSize val="0"/>
        </c:dLbls>
        <c:marker val="1"/>
        <c:smooth val="0"/>
        <c:axId val="605570744"/>
        <c:axId val="605575336"/>
      </c:lineChart>
      <c:catAx>
        <c:axId val="6055707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0" i="0" u="none" strike="noStrike" kern="1200" cap="all" baseline="0">
                <a:solidFill>
                  <a:schemeClr val="dk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crossAx val="605575336"/>
        <c:crosses val="autoZero"/>
        <c:auto val="1"/>
        <c:lblAlgn val="ctr"/>
        <c:lblOffset val="100"/>
        <c:noMultiLvlLbl val="0"/>
      </c:catAx>
      <c:valAx>
        <c:axId val="605575336"/>
        <c:scaling>
          <c:orientation val="minMax"/>
          <c:min val="165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_);[Red]\(#,##0\)" sourceLinked="1"/>
        <c:majorTickMark val="none"/>
        <c:minorTickMark val="none"/>
        <c:tickLblPos val="nextTo"/>
        <c:crossAx val="605570744"/>
        <c:crosses val="autoZero"/>
        <c:crossBetween val="between"/>
      </c:valAx>
      <c:spPr>
        <a:noFill/>
        <a:ln>
          <a:noFill/>
        </a:ln>
        <a:effectLst/>
      </c:spPr>
    </c:plotArea>
    <c:legend>
      <c:legendPos val="b"/>
      <c:layout>
        <c:manualLayout>
          <c:xMode val="edge"/>
          <c:yMode val="edge"/>
          <c:x val="3.5503851959570676E-2"/>
          <c:y val="0.60948306402148844"/>
          <c:w val="0.77025693632377346"/>
          <c:h val="0.126624373170668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950" dirty="0" smtClean="0"/>
              <a:t>電子申請率（雇用保険重点</a:t>
            </a:r>
            <a:r>
              <a:rPr lang="en-US" altLang="ja-JP" sz="950" dirty="0" smtClean="0"/>
              <a:t>3</a:t>
            </a:r>
            <a:r>
              <a:rPr lang="ja-JP" altLang="en-US" sz="950" dirty="0" smtClean="0"/>
              <a:t>手続）の推移</a:t>
            </a:r>
            <a:endParaRPr lang="ja-JP" altLang="en-US" sz="950" dirty="0"/>
          </a:p>
        </c:rich>
      </c:tx>
      <c:layout>
        <c:manualLayout>
          <c:xMode val="edge"/>
          <c:yMode val="edge"/>
          <c:x val="0.31380636063419587"/>
          <c:y val="2.437691704298398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6.9787208473694101E-2"/>
          <c:y val="0.18254280036392628"/>
          <c:w val="0.67644235594795155"/>
          <c:h val="0.56900267058403498"/>
        </c:manualLayout>
      </c:layout>
      <c:lineChart>
        <c:grouping val="standard"/>
        <c:varyColors val="0"/>
        <c:ser>
          <c:idx val="0"/>
          <c:order val="0"/>
          <c:tx>
            <c:strRef>
              <c:f>Sheet1!$B$1</c:f>
              <c:strCache>
                <c:ptCount val="1"/>
                <c:pt idx="0">
                  <c:v>全体(取得・喪失・
高年齢継続給付）</c:v>
                </c:pt>
              </c:strCache>
            </c:strRef>
          </c:tx>
          <c:spPr>
            <a:ln w="28575" cap="rnd">
              <a:solidFill>
                <a:schemeClr val="tx1">
                  <a:alpha val="95000"/>
                </a:schemeClr>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平成29年度</c:v>
                </c:pt>
                <c:pt idx="1">
                  <c:v>平成30年度</c:v>
                </c:pt>
                <c:pt idx="2">
                  <c:v>令和元年度</c:v>
                </c:pt>
                <c:pt idx="3">
                  <c:v>令和2年度</c:v>
                </c:pt>
                <c:pt idx="4">
                  <c:v>令和3年度</c:v>
                </c:pt>
              </c:strCache>
            </c:strRef>
          </c:cat>
          <c:val>
            <c:numRef>
              <c:f>Sheet1!$B$2:$B$6</c:f>
              <c:numCache>
                <c:formatCode>0.0%</c:formatCode>
                <c:ptCount val="5"/>
                <c:pt idx="0">
                  <c:v>0.22500000000000001</c:v>
                </c:pt>
                <c:pt idx="1">
                  <c:v>0.28499999999999998</c:v>
                </c:pt>
                <c:pt idx="2">
                  <c:v>0.35399999999999998</c:v>
                </c:pt>
                <c:pt idx="3">
                  <c:v>0.47499999999999998</c:v>
                </c:pt>
                <c:pt idx="4">
                  <c:v>0.58299999999999996</c:v>
                </c:pt>
              </c:numCache>
            </c:numRef>
          </c:val>
          <c:smooth val="0"/>
          <c:extLst>
            <c:ext xmlns:c16="http://schemas.microsoft.com/office/drawing/2014/chart" uri="{C3380CC4-5D6E-409C-BE32-E72D297353CC}">
              <c16:uniqueId val="{00000000-5293-464B-854B-CCE59F8D7FA4}"/>
            </c:ext>
          </c:extLst>
        </c:ser>
        <c:dLbls>
          <c:dLblPos val="b"/>
          <c:showLegendKey val="0"/>
          <c:showVal val="1"/>
          <c:showCatName val="0"/>
          <c:showSerName val="0"/>
          <c:showPercent val="0"/>
          <c:showBubbleSize val="0"/>
        </c:dLbls>
        <c:marker val="1"/>
        <c:smooth val="0"/>
        <c:axId val="282517455"/>
        <c:axId val="282519535"/>
      </c:lineChart>
      <c:catAx>
        <c:axId val="282517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82519535"/>
        <c:crosses val="autoZero"/>
        <c:auto val="1"/>
        <c:lblAlgn val="ctr"/>
        <c:lblOffset val="100"/>
        <c:noMultiLvlLbl val="0"/>
      </c:catAx>
      <c:valAx>
        <c:axId val="282519535"/>
        <c:scaling>
          <c:orientation val="minMax"/>
          <c:max val="0.70000000000000007"/>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82517455"/>
        <c:crosses val="autoZero"/>
        <c:crossBetween val="between"/>
        <c:majorUnit val="0.2"/>
      </c:valAx>
      <c:spPr>
        <a:noFill/>
        <a:ln>
          <a:noFill/>
        </a:ln>
        <a:effectLst/>
      </c:spPr>
    </c:plotArea>
    <c:legend>
      <c:legendPos val="r"/>
      <c:legendEntry>
        <c:idx val="0"/>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Entry>
      <c:layout>
        <c:manualLayout>
          <c:xMode val="edge"/>
          <c:yMode val="edge"/>
          <c:x val="0.74589579627612579"/>
          <c:y val="0.26128414253653731"/>
          <c:w val="0.24570406475779571"/>
          <c:h val="0.5802896983961903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年次有給休暇取得率の推移</a:t>
            </a:r>
            <a:endParaRPr lang="en-US" altLang="ja-JP"/>
          </a:p>
        </c:rich>
      </c:tx>
      <c:layout>
        <c:manualLayout>
          <c:xMode val="edge"/>
          <c:yMode val="edge"/>
          <c:x val="0.12421537230873042"/>
          <c:y val="5.486968449931412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6.6580927384076991E-2"/>
          <c:y val="0.18981481481481483"/>
          <c:w val="0.90286351706036749"/>
          <c:h val="0.70278579760863213"/>
        </c:manualLayout>
      </c:layout>
      <c:lineChart>
        <c:grouping val="standard"/>
        <c:varyColors val="0"/>
        <c:ser>
          <c:idx val="0"/>
          <c:order val="0"/>
          <c:tx>
            <c:strRef>
              <c:f>Sheet1!$A$2</c:f>
              <c:strCache>
                <c:ptCount val="1"/>
                <c:pt idx="0">
                  <c:v>県</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
              <c:layout>
                <c:manualLayout>
                  <c:x val="-5.0161571281560756E-2"/>
                  <c:y val="5.21672445265329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DE-48F9-9522-94FD31843D9B}"/>
                </c:ext>
              </c:extLst>
            </c:dLbl>
            <c:dLbl>
              <c:idx val="5"/>
              <c:layout>
                <c:manualLayout>
                  <c:x val="-4.7291101566485388E-2"/>
                  <c:y val="-4.1111219122301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DE-48F9-9522-94FD31843D9B}"/>
                </c:ext>
              </c:extLst>
            </c:dLbl>
            <c:dLbl>
              <c:idx val="10"/>
              <c:layout>
                <c:manualLayout>
                  <c:x val="-1.2172442596680504E-3"/>
                  <c:y val="-5.6596965482163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DE-48F9-9522-94FD31843D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H23</c:v>
                </c:pt>
                <c:pt idx="1">
                  <c:v>H24</c:v>
                </c:pt>
                <c:pt idx="2">
                  <c:v>H25</c:v>
                </c:pt>
                <c:pt idx="3">
                  <c:v>H26</c:v>
                </c:pt>
                <c:pt idx="4">
                  <c:v>H27</c:v>
                </c:pt>
                <c:pt idx="5">
                  <c:v>H28</c:v>
                </c:pt>
                <c:pt idx="6">
                  <c:v>H29</c:v>
                </c:pt>
                <c:pt idx="7">
                  <c:v>H30</c:v>
                </c:pt>
                <c:pt idx="8">
                  <c:v>H31</c:v>
                </c:pt>
                <c:pt idx="9">
                  <c:v>R2</c:v>
                </c:pt>
                <c:pt idx="10">
                  <c:v>R3</c:v>
                </c:pt>
              </c:strCache>
            </c:strRef>
          </c:cat>
          <c:val>
            <c:numRef>
              <c:f>Sheet1!$B$2:$L$2</c:f>
              <c:numCache>
                <c:formatCode>General</c:formatCode>
                <c:ptCount val="11"/>
                <c:pt idx="0">
                  <c:v>42.4</c:v>
                </c:pt>
                <c:pt idx="1">
                  <c:v>41.4</c:v>
                </c:pt>
                <c:pt idx="2">
                  <c:v>37.700000000000003</c:v>
                </c:pt>
                <c:pt idx="3">
                  <c:v>45.5</c:v>
                </c:pt>
                <c:pt idx="4">
                  <c:v>37</c:v>
                </c:pt>
                <c:pt idx="5">
                  <c:v>45.2</c:v>
                </c:pt>
                <c:pt idx="6">
                  <c:v>40.799999999999997</c:v>
                </c:pt>
                <c:pt idx="7">
                  <c:v>44.9</c:v>
                </c:pt>
                <c:pt idx="8">
                  <c:v>47.4</c:v>
                </c:pt>
                <c:pt idx="9">
                  <c:v>51</c:v>
                </c:pt>
                <c:pt idx="10">
                  <c:v>58.2</c:v>
                </c:pt>
              </c:numCache>
            </c:numRef>
          </c:val>
          <c:smooth val="0"/>
          <c:extLst>
            <c:ext xmlns:c16="http://schemas.microsoft.com/office/drawing/2014/chart" uri="{C3380CC4-5D6E-409C-BE32-E72D297353CC}">
              <c16:uniqueId val="{00000003-A0DE-48F9-9522-94FD31843D9B}"/>
            </c:ext>
          </c:extLst>
        </c:ser>
        <c:ser>
          <c:idx val="1"/>
          <c:order val="1"/>
          <c:tx>
            <c:strRef>
              <c:f>Sheet1!$A$3</c:f>
              <c:strCache>
                <c:ptCount val="1"/>
                <c:pt idx="0">
                  <c:v>全国平均</c:v>
                </c:pt>
              </c:strCache>
            </c:strRef>
          </c:tx>
          <c:spPr>
            <a:ln w="28575" cap="rnd">
              <a:solidFill>
                <a:schemeClr val="accent2"/>
              </a:solidFill>
              <a:prstDash val="sysDash"/>
              <a:round/>
            </a:ln>
            <a:effectLst/>
          </c:spPr>
          <c:marker>
            <c:symbol val="circle"/>
            <c:size val="5"/>
            <c:spPr>
              <a:solidFill>
                <a:schemeClr val="accent2"/>
              </a:solidFill>
              <a:ln w="9525">
                <a:solidFill>
                  <a:schemeClr val="accent2"/>
                </a:solidFill>
                <a:prstDash val="sysDash"/>
              </a:ln>
              <a:effectLst/>
            </c:spPr>
          </c:marker>
          <c:dLbls>
            <c:dLbl>
              <c:idx val="10"/>
              <c:layout>
                <c:manualLayout>
                  <c:x val="-4.0091647091343996E-2"/>
                  <c:y val="4.66802760766015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0DE-48F9-9522-94FD31843D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Sheet1!$B$3:$L$3</c:f>
              <c:numCache>
                <c:formatCode>General</c:formatCode>
                <c:ptCount val="11"/>
                <c:pt idx="0">
                  <c:v>48.1</c:v>
                </c:pt>
                <c:pt idx="1">
                  <c:v>49.3</c:v>
                </c:pt>
                <c:pt idx="2">
                  <c:v>47.1</c:v>
                </c:pt>
                <c:pt idx="3">
                  <c:v>48.8</c:v>
                </c:pt>
                <c:pt idx="4">
                  <c:v>47.6</c:v>
                </c:pt>
                <c:pt idx="5">
                  <c:v>48.7</c:v>
                </c:pt>
                <c:pt idx="6">
                  <c:v>49.4</c:v>
                </c:pt>
                <c:pt idx="7">
                  <c:v>51.1</c:v>
                </c:pt>
                <c:pt idx="8">
                  <c:v>52.4</c:v>
                </c:pt>
                <c:pt idx="9">
                  <c:v>56.3</c:v>
                </c:pt>
                <c:pt idx="10">
                  <c:v>56.6</c:v>
                </c:pt>
              </c:numCache>
            </c:numRef>
          </c:val>
          <c:smooth val="0"/>
          <c:extLst>
            <c:ext xmlns:c16="http://schemas.microsoft.com/office/drawing/2014/chart" uri="{C3380CC4-5D6E-409C-BE32-E72D297353CC}">
              <c16:uniqueId val="{00000005-A0DE-48F9-9522-94FD31843D9B}"/>
            </c:ext>
          </c:extLst>
        </c:ser>
        <c:dLbls>
          <c:showLegendKey val="0"/>
          <c:showVal val="0"/>
          <c:showCatName val="0"/>
          <c:showSerName val="0"/>
          <c:showPercent val="0"/>
          <c:showBubbleSize val="0"/>
        </c:dLbls>
        <c:marker val="1"/>
        <c:smooth val="0"/>
        <c:axId val="499775128"/>
        <c:axId val="499771520"/>
      </c:lineChart>
      <c:catAx>
        <c:axId val="499775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9771520"/>
        <c:crosses val="autoZero"/>
        <c:auto val="1"/>
        <c:lblAlgn val="ctr"/>
        <c:lblOffset val="100"/>
        <c:noMultiLvlLbl val="0"/>
      </c:catAx>
      <c:valAx>
        <c:axId val="499771520"/>
        <c:scaling>
          <c:orientation val="minMax"/>
          <c:max val="6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9775128"/>
        <c:crosses val="autoZero"/>
        <c:crossBetween val="between"/>
      </c:valAx>
      <c:spPr>
        <a:noFill/>
        <a:ln>
          <a:noFill/>
        </a:ln>
        <a:effectLst/>
      </c:spPr>
    </c:plotArea>
    <c:legend>
      <c:legendPos val="r"/>
      <c:layout>
        <c:manualLayout>
          <c:xMode val="edge"/>
          <c:yMode val="edge"/>
          <c:x val="0.65661059883383988"/>
          <c:y val="0.69577949274976392"/>
          <c:w val="0.31747321994607258"/>
          <c:h val="0.17695835640123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037717790473696"/>
          <c:y val="0.14769222268269097"/>
          <c:w val="0.79475262057939222"/>
          <c:h val="0.56724625683293173"/>
        </c:manualLayout>
      </c:layout>
      <c:barChart>
        <c:barDir val="col"/>
        <c:grouping val="clustered"/>
        <c:varyColors val="0"/>
        <c:ser>
          <c:idx val="0"/>
          <c:order val="0"/>
          <c:tx>
            <c:strRef>
              <c:f>'審議会用 (年度)'!$D$4</c:f>
              <c:strCache>
                <c:ptCount val="1"/>
                <c:pt idx="0">
                  <c:v>定期監督実施件数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'審議会用 (年度)'!$C$5:$C$9</c:f>
              <c:strCache>
                <c:ptCount val="5"/>
                <c:pt idx="0">
                  <c:v>29年</c:v>
                </c:pt>
                <c:pt idx="1">
                  <c:v>30年</c:v>
                </c:pt>
                <c:pt idx="2">
                  <c:v>元年</c:v>
                </c:pt>
                <c:pt idx="3">
                  <c:v>２年</c:v>
                </c:pt>
                <c:pt idx="4">
                  <c:v>３年</c:v>
                </c:pt>
              </c:strCache>
            </c:strRef>
          </c:cat>
          <c:val>
            <c:numRef>
              <c:f>'審議会用 (年度)'!$D$5:$D$9</c:f>
              <c:numCache>
                <c:formatCode>0_ </c:formatCode>
                <c:ptCount val="5"/>
                <c:pt idx="0">
                  <c:v>1600</c:v>
                </c:pt>
                <c:pt idx="1">
                  <c:v>1486</c:v>
                </c:pt>
                <c:pt idx="2">
                  <c:v>2325</c:v>
                </c:pt>
                <c:pt idx="3">
                  <c:v>1737</c:v>
                </c:pt>
                <c:pt idx="4">
                  <c:v>2208</c:v>
                </c:pt>
              </c:numCache>
            </c:numRef>
          </c:val>
          <c:extLst>
            <c:ext xmlns:c16="http://schemas.microsoft.com/office/drawing/2014/chart" uri="{C3380CC4-5D6E-409C-BE32-E72D297353CC}">
              <c16:uniqueId val="{00000000-1042-44E4-844C-CB65F5B4D347}"/>
            </c:ext>
          </c:extLst>
        </c:ser>
        <c:dLbls>
          <c:showLegendKey val="0"/>
          <c:showVal val="0"/>
          <c:showCatName val="0"/>
          <c:showSerName val="0"/>
          <c:showPercent val="0"/>
          <c:showBubbleSize val="0"/>
        </c:dLbls>
        <c:gapWidth val="100"/>
        <c:axId val="87914288"/>
        <c:axId val="87915464"/>
      </c:barChart>
      <c:lineChart>
        <c:grouping val="standard"/>
        <c:varyColors val="0"/>
        <c:ser>
          <c:idx val="1"/>
          <c:order val="1"/>
          <c:tx>
            <c:strRef>
              <c:f>'審議会用 (年度)'!$E$4</c:f>
              <c:strCache>
                <c:ptCount val="1"/>
                <c:pt idx="0">
                  <c:v>違反率（％）</c:v>
                </c:pt>
              </c:strCache>
            </c:strRef>
          </c:tx>
          <c:spPr>
            <a:ln w="19050" cap="rnd" cmpd="sng" algn="ctr">
              <a:solidFill>
                <a:schemeClr val="accent2"/>
              </a:solidFill>
              <a:prstDash val="solid"/>
              <a:round/>
            </a:ln>
            <a:effectLst/>
          </c:spPr>
          <c:marker>
            <c:symbol val="circle"/>
            <c:size val="5"/>
            <c:spPr>
              <a:solidFill>
                <a:schemeClr val="accent2"/>
              </a:solidFill>
              <a:ln w="6350" cap="flat" cmpd="sng" algn="ctr">
                <a:solidFill>
                  <a:schemeClr val="accent2"/>
                </a:solidFill>
                <a:prstDash val="solid"/>
                <a:round/>
              </a:ln>
              <a:effectLst/>
            </c:spPr>
          </c:marker>
          <c:dLbls>
            <c:dLbl>
              <c:idx val="0"/>
              <c:layout>
                <c:manualLayout>
                  <c:x val="1.3860013860013835E-2"/>
                  <c:y val="-4.21052631578947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42-44E4-844C-CB65F5B4D347}"/>
                </c:ext>
              </c:extLst>
            </c:dLbl>
            <c:dLbl>
              <c:idx val="1"/>
              <c:layout>
                <c:manualLayout>
                  <c:x val="-2.772002772002772E-3"/>
                  <c:y val="-5.61403508771930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42-44E4-844C-CB65F5B4D347}"/>
                </c:ext>
              </c:extLst>
            </c:dLbl>
            <c:dLbl>
              <c:idx val="2"/>
              <c:layout>
                <c:manualLayout>
                  <c:x val="-8.3160083160083165E-3"/>
                  <c:y val="-2.80701754385964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42-44E4-844C-CB65F5B4D347}"/>
                </c:ext>
              </c:extLst>
            </c:dLbl>
            <c:dLbl>
              <c:idx val="3"/>
              <c:layout>
                <c:manualLayout>
                  <c:x val="8.3160083160083165E-3"/>
                  <c:y val="-1.40350877192982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42-44E4-844C-CB65F5B4D347}"/>
                </c:ext>
              </c:extLst>
            </c:dLbl>
            <c:dLbl>
              <c:idx val="4"/>
              <c:layout>
                <c:manualLayout>
                  <c:x val="-1.386001386001386E-2"/>
                  <c:y val="-9.35672514619887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042-44E4-844C-CB65F5B4D34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'審議会用 (年度)'!$C$5:$C$9</c:f>
              <c:strCache>
                <c:ptCount val="5"/>
                <c:pt idx="0">
                  <c:v>29年</c:v>
                </c:pt>
                <c:pt idx="1">
                  <c:v>30年</c:v>
                </c:pt>
                <c:pt idx="2">
                  <c:v>元年</c:v>
                </c:pt>
                <c:pt idx="3">
                  <c:v>２年</c:v>
                </c:pt>
                <c:pt idx="4">
                  <c:v>３年</c:v>
                </c:pt>
              </c:strCache>
            </c:strRef>
          </c:cat>
          <c:val>
            <c:numRef>
              <c:f>'審議会用 (年度)'!$E$5:$E$9</c:f>
              <c:numCache>
                <c:formatCode>0.0_);[Red]\(0.0\)</c:formatCode>
                <c:ptCount val="5"/>
                <c:pt idx="0">
                  <c:v>77.25</c:v>
                </c:pt>
                <c:pt idx="1">
                  <c:v>71.332436069986542</c:v>
                </c:pt>
                <c:pt idx="2">
                  <c:v>65.548387096774192</c:v>
                </c:pt>
                <c:pt idx="3">
                  <c:v>64.766839378238345</c:v>
                </c:pt>
                <c:pt idx="4">
                  <c:v>64.53804347826086</c:v>
                </c:pt>
              </c:numCache>
            </c:numRef>
          </c:val>
          <c:smooth val="0"/>
          <c:extLst>
            <c:ext xmlns:c16="http://schemas.microsoft.com/office/drawing/2014/chart" uri="{C3380CC4-5D6E-409C-BE32-E72D297353CC}">
              <c16:uniqueId val="{00000006-1042-44E4-844C-CB65F5B4D347}"/>
            </c:ext>
          </c:extLst>
        </c:ser>
        <c:dLbls>
          <c:showLegendKey val="0"/>
          <c:showVal val="0"/>
          <c:showCatName val="0"/>
          <c:showSerName val="0"/>
          <c:showPercent val="0"/>
          <c:showBubbleSize val="0"/>
        </c:dLbls>
        <c:marker val="1"/>
        <c:smooth val="0"/>
        <c:axId val="87910760"/>
        <c:axId val="87908016"/>
      </c:lineChart>
      <c:dateAx>
        <c:axId val="87914288"/>
        <c:scaling>
          <c:orientation val="minMax"/>
        </c:scaling>
        <c:delete val="0"/>
        <c:axPos val="b"/>
        <c:numFmt formatCode="General" sourceLinked="1"/>
        <c:majorTickMark val="out"/>
        <c:minorTickMark val="none"/>
        <c:tickLblPos val="nextTo"/>
        <c:spPr>
          <a:noFill/>
          <a:ln w="6350" cap="flat" cmpd="sng" algn="ctr">
            <a:solidFill>
              <a:schemeClr val="tx1">
                <a:lumMod val="50000"/>
                <a:lumOff val="50000"/>
              </a:schemeClr>
            </a:solidFill>
            <a:prstDash val="solid"/>
            <a:round/>
          </a:ln>
          <a:effectLst/>
        </c:spPr>
        <c:txPr>
          <a:bodyPr rot="-60000000" spcFirstLastPara="1" vertOverflow="ellipsis" vert="horz" wrap="square" anchor="ctr" anchorCtr="1"/>
          <a:lstStyle/>
          <a:p>
            <a:pPr>
              <a:defRPr sz="1050" b="0" i="0" u="none" strike="noStrike" kern="1200" baseline="0">
                <a:solidFill>
                  <a:schemeClr val="tx1"/>
                </a:solidFill>
                <a:latin typeface="+mn-ea"/>
                <a:ea typeface="+mn-ea"/>
                <a:cs typeface="+mn-cs"/>
              </a:defRPr>
            </a:pPr>
            <a:endParaRPr lang="ja-JP"/>
          </a:p>
        </c:txPr>
        <c:crossAx val="87915464"/>
        <c:crosses val="autoZero"/>
        <c:auto val="0"/>
        <c:lblOffset val="100"/>
        <c:baseTimeUnit val="days"/>
      </c:dateAx>
      <c:valAx>
        <c:axId val="87915464"/>
        <c:scaling>
          <c:orientation val="minMax"/>
          <c:min val="0"/>
        </c:scaling>
        <c:delete val="0"/>
        <c:axPos val="l"/>
        <c:numFmt formatCode="0_ " sourceLinked="1"/>
        <c:majorTickMark val="in"/>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87914288"/>
        <c:crosses val="autoZero"/>
        <c:crossBetween val="between"/>
        <c:minorUnit val="300"/>
      </c:valAx>
      <c:catAx>
        <c:axId val="87910760"/>
        <c:scaling>
          <c:orientation val="minMax"/>
        </c:scaling>
        <c:delete val="1"/>
        <c:axPos val="b"/>
        <c:numFmt formatCode="General" sourceLinked="1"/>
        <c:majorTickMark val="out"/>
        <c:minorTickMark val="none"/>
        <c:tickLblPos val="none"/>
        <c:crossAx val="87908016"/>
        <c:crosses val="autoZero"/>
        <c:auto val="1"/>
        <c:lblAlgn val="ctr"/>
        <c:lblOffset val="100"/>
        <c:noMultiLvlLbl val="0"/>
      </c:catAx>
      <c:valAx>
        <c:axId val="87908016"/>
        <c:scaling>
          <c:orientation val="minMax"/>
          <c:max val="100"/>
          <c:min val="0"/>
        </c:scaling>
        <c:delete val="0"/>
        <c:axPos val="r"/>
        <c:minorGridlines>
          <c:spPr>
            <a:ln w="6350" cap="flat" cmpd="sng" algn="ctr">
              <a:noFill/>
              <a:prstDash val="solid"/>
              <a:round/>
            </a:ln>
            <a:effectLst/>
          </c:spPr>
        </c:minorGridlines>
        <c:numFmt formatCode="0&quot;%&quot;" sourceLinked="0"/>
        <c:majorTickMark val="in"/>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87910760"/>
        <c:crosses val="max"/>
        <c:crossBetween val="between"/>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w="6350" cap="flat" cmpd="sng" algn="ctr">
      <a:noFill/>
      <a:prstDash val="solid"/>
      <a:round/>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89666727571028"/>
          <c:y val="6.3260307725599457E-2"/>
          <c:w val="0.76603269622349024"/>
          <c:h val="0.68694932634307204"/>
        </c:manualLayout>
      </c:layout>
      <c:barChart>
        <c:barDir val="col"/>
        <c:grouping val="clustered"/>
        <c:varyColors val="0"/>
        <c:ser>
          <c:idx val="0"/>
          <c:order val="0"/>
          <c:tx>
            <c:strRef>
              <c:f>'審議会用 (年度)'!$D$25</c:f>
              <c:strCache>
                <c:ptCount val="1"/>
                <c:pt idx="0">
                  <c:v>件数</c:v>
                </c:pt>
              </c:strCache>
            </c:strRef>
          </c:tx>
          <c:spPr>
            <a:solidFill>
              <a:schemeClr val="accent1"/>
            </a:solidFill>
            <a:ln>
              <a:noFill/>
            </a:ln>
            <a:effectLst/>
          </c:spPr>
          <c:invertIfNegative val="0"/>
          <c:dLbls>
            <c:dLbl>
              <c:idx val="0"/>
              <c:layout>
                <c:manualLayout>
                  <c:x val="-2.9893100389975502E-3"/>
                  <c:y val="2.97633811200952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ED-44FB-AE23-5311791EA85D}"/>
                </c:ext>
              </c:extLst>
            </c:dLbl>
            <c:dLbl>
              <c:idx val="4"/>
              <c:layout>
                <c:manualLayout>
                  <c:x val="4.784445654159925E-3"/>
                  <c:y val="1.1711228763023747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Arial" panose="020B0604020202020204" pitchFamily="34" charset="0"/>
                      <a:ea typeface="メイリオ" panose="020B0604030504040204" pitchFamily="50" charset="-128"/>
                      <a:cs typeface="Arial" panose="020B0604020202020204" pitchFamily="34" charset="0"/>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10894182754522148"/>
                      <c:h val="9.0176461475282854E-2"/>
                    </c:manualLayout>
                  </c15:layout>
                </c:ext>
                <c:ext xmlns:c16="http://schemas.microsoft.com/office/drawing/2014/chart" uri="{C3380CC4-5D6E-409C-BE32-E72D297353CC}">
                  <c16:uniqueId val="{00000001-3CED-44FB-AE23-5311791EA85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メイリオ" panose="020B0604030504040204" pitchFamily="50" charset="-128"/>
                    <a:cs typeface="Arial" panose="020B0604020202020204" pitchFamily="34" charset="0"/>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'審議会用 (年度)'!$C$26:$C$30</c:f>
              <c:strCache>
                <c:ptCount val="5"/>
                <c:pt idx="0">
                  <c:v>29年</c:v>
                </c:pt>
                <c:pt idx="1">
                  <c:v>30年</c:v>
                </c:pt>
                <c:pt idx="2">
                  <c:v>元年</c:v>
                </c:pt>
                <c:pt idx="3">
                  <c:v>２年</c:v>
                </c:pt>
                <c:pt idx="4">
                  <c:v>３年</c:v>
                </c:pt>
              </c:strCache>
            </c:strRef>
          </c:cat>
          <c:val>
            <c:numRef>
              <c:f>'審議会用 (年度)'!$D$26:$D$30</c:f>
              <c:numCache>
                <c:formatCode>General</c:formatCode>
                <c:ptCount val="5"/>
                <c:pt idx="0">
                  <c:v>766</c:v>
                </c:pt>
                <c:pt idx="1">
                  <c:v>817</c:v>
                </c:pt>
                <c:pt idx="2">
                  <c:v>797</c:v>
                </c:pt>
                <c:pt idx="3">
                  <c:v>666</c:v>
                </c:pt>
                <c:pt idx="4">
                  <c:v>493</c:v>
                </c:pt>
              </c:numCache>
            </c:numRef>
          </c:val>
          <c:extLst>
            <c:ext xmlns:c16="http://schemas.microsoft.com/office/drawing/2014/chart" uri="{C3380CC4-5D6E-409C-BE32-E72D297353CC}">
              <c16:uniqueId val="{00000002-3CED-44FB-AE23-5311791EA85D}"/>
            </c:ext>
          </c:extLst>
        </c:ser>
        <c:dLbls>
          <c:showLegendKey val="0"/>
          <c:showVal val="0"/>
          <c:showCatName val="0"/>
          <c:showSerName val="0"/>
          <c:showPercent val="0"/>
          <c:showBubbleSize val="0"/>
        </c:dLbls>
        <c:gapWidth val="100"/>
        <c:axId val="87914680"/>
        <c:axId val="87911152"/>
      </c:barChart>
      <c:lineChart>
        <c:grouping val="standard"/>
        <c:varyColors val="0"/>
        <c:ser>
          <c:idx val="1"/>
          <c:order val="1"/>
          <c:tx>
            <c:strRef>
              <c:f>'審議会用 (年度)'!$E$25</c:f>
              <c:strCache>
                <c:ptCount val="1"/>
                <c:pt idx="0">
                  <c:v>違反率</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3069235130724406E-2"/>
                  <c:y val="-5.91885449616862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ED-44FB-AE23-5311791EA85D}"/>
                </c:ext>
              </c:extLst>
            </c:dLbl>
            <c:dLbl>
              <c:idx val="1"/>
              <c:layout>
                <c:manualLayout>
                  <c:x val="-4.1336543913405473E-2"/>
                  <c:y val="-9.14732058498789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ED-44FB-AE23-5311791EA85D}"/>
                </c:ext>
              </c:extLst>
            </c:dLbl>
            <c:dLbl>
              <c:idx val="2"/>
              <c:layout>
                <c:manualLayout>
                  <c:x val="-6.0626931072994793E-2"/>
                  <c:y val="-2.69038840734937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ED-44FB-AE23-5311791EA85D}"/>
                </c:ext>
              </c:extLst>
            </c:dLbl>
            <c:dLbl>
              <c:idx val="3"/>
              <c:layout>
                <c:manualLayout>
                  <c:x val="-7.7583365198243784E-2"/>
                  <c:y val="-7.965664275649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CED-44FB-AE23-5311791EA85D}"/>
                </c:ext>
              </c:extLst>
            </c:dLbl>
            <c:dLbl>
              <c:idx val="4"/>
              <c:layout>
                <c:manualLayout>
                  <c:x val="-6.3351334653137109E-2"/>
                  <c:y val="-7.9992610552770002E-2"/>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Arial" panose="020B0604020202020204" pitchFamily="34" charset="0"/>
                      <a:ea typeface="メイリオ" panose="020B0604030504040204" pitchFamily="50" charset="-128"/>
                      <a:cs typeface="Arial" panose="020B0604020202020204" pitchFamily="34" charset="0"/>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11636223904522054"/>
                      <c:h val="0.12845035545577271"/>
                    </c:manualLayout>
                  </c15:layout>
                </c:ext>
                <c:ext xmlns:c16="http://schemas.microsoft.com/office/drawing/2014/chart" uri="{C3380CC4-5D6E-409C-BE32-E72D297353CC}">
                  <c16:uniqueId val="{00000007-3CED-44FB-AE23-5311791EA85D}"/>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anose="020B0604020202020204" pitchFamily="34" charset="0"/>
                    <a:ea typeface="メイリオ" panose="020B0604030504040204" pitchFamily="50" charset="-128"/>
                    <a:cs typeface="Arial" panose="020B0604020202020204"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'審議会用 (年度)'!$C$26:$C$30</c:f>
              <c:strCache>
                <c:ptCount val="5"/>
                <c:pt idx="0">
                  <c:v>29年</c:v>
                </c:pt>
                <c:pt idx="1">
                  <c:v>30年</c:v>
                </c:pt>
                <c:pt idx="2">
                  <c:v>元年</c:v>
                </c:pt>
                <c:pt idx="3">
                  <c:v>２年</c:v>
                </c:pt>
                <c:pt idx="4">
                  <c:v>３年</c:v>
                </c:pt>
              </c:strCache>
            </c:strRef>
          </c:cat>
          <c:val>
            <c:numRef>
              <c:f>'審議会用 (年度)'!$E$26:$E$30</c:f>
              <c:numCache>
                <c:formatCode>General</c:formatCode>
                <c:ptCount val="5"/>
                <c:pt idx="0">
                  <c:v>69.400000000000006</c:v>
                </c:pt>
                <c:pt idx="1">
                  <c:v>72.599999999999994</c:v>
                </c:pt>
                <c:pt idx="2">
                  <c:v>74.099999999999994</c:v>
                </c:pt>
                <c:pt idx="3">
                  <c:v>68.2</c:v>
                </c:pt>
                <c:pt idx="4">
                  <c:v>76.7</c:v>
                </c:pt>
              </c:numCache>
            </c:numRef>
          </c:val>
          <c:smooth val="0"/>
          <c:extLst>
            <c:ext xmlns:c16="http://schemas.microsoft.com/office/drawing/2014/chart" uri="{C3380CC4-5D6E-409C-BE32-E72D297353CC}">
              <c16:uniqueId val="{00000008-3CED-44FB-AE23-5311791EA85D}"/>
            </c:ext>
          </c:extLst>
        </c:ser>
        <c:dLbls>
          <c:showLegendKey val="0"/>
          <c:showVal val="0"/>
          <c:showCatName val="0"/>
          <c:showSerName val="0"/>
          <c:showPercent val="0"/>
          <c:showBubbleSize val="0"/>
        </c:dLbls>
        <c:marker val="1"/>
        <c:smooth val="0"/>
        <c:axId val="87909584"/>
        <c:axId val="87910368"/>
      </c:lineChart>
      <c:catAx>
        <c:axId val="87914680"/>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crossAx val="87911152"/>
        <c:crosses val="autoZero"/>
        <c:auto val="1"/>
        <c:lblAlgn val="ctr"/>
        <c:lblOffset val="100"/>
        <c:noMultiLvlLbl val="0"/>
      </c:catAx>
      <c:valAx>
        <c:axId val="87911152"/>
        <c:scaling>
          <c:orientation val="minMax"/>
          <c:max val="850"/>
          <c:min val="0"/>
        </c:scaling>
        <c:delete val="0"/>
        <c:axPos val="l"/>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87914680"/>
        <c:crosses val="autoZero"/>
        <c:crossBetween val="between"/>
        <c:majorUnit val="100"/>
      </c:valAx>
      <c:valAx>
        <c:axId val="87910368"/>
        <c:scaling>
          <c:orientation val="minMax"/>
          <c:max val="80"/>
        </c:scaling>
        <c:delete val="0"/>
        <c:axPos val="r"/>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87909584"/>
        <c:crosses val="max"/>
        <c:crossBetween val="between"/>
        <c:majorUnit val="5"/>
      </c:valAx>
      <c:catAx>
        <c:axId val="87909584"/>
        <c:scaling>
          <c:orientation val="minMax"/>
        </c:scaling>
        <c:delete val="1"/>
        <c:axPos val="b"/>
        <c:numFmt formatCode="General" sourceLinked="1"/>
        <c:majorTickMark val="out"/>
        <c:minorTickMark val="none"/>
        <c:tickLblPos val="nextTo"/>
        <c:crossAx val="87910368"/>
        <c:crosses val="autoZero"/>
        <c:auto val="1"/>
        <c:lblAlgn val="ctr"/>
        <c:lblOffset val="100"/>
        <c:noMultiLvlLbl val="0"/>
      </c:catAx>
      <c:spPr>
        <a:noFill/>
        <a:ln w="25400">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Entry>
      <c:legendEntry>
        <c:idx val="1"/>
        <c:txPr>
          <a:bodyPr rot="0" spcFirstLastPara="1" vertOverflow="ellipsis" vert="horz" wrap="square" anchor="ctr" anchorCtr="1"/>
          <a:lstStyle/>
          <a:p>
            <a:pPr>
              <a:defRPr sz="9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Entry>
      <c:layout>
        <c:manualLayout>
          <c:xMode val="edge"/>
          <c:yMode val="edge"/>
          <c:x val="4.3781821743610221E-2"/>
          <c:y val="0.87549826513976015"/>
          <c:w val="0.91723963856715274"/>
          <c:h val="0.1103529721315788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8607027138352"/>
          <c:y val="0.12063427446185805"/>
          <c:w val="0.8686883292540285"/>
          <c:h val="0.60429999621312536"/>
        </c:manualLayout>
      </c:layout>
      <c:barChart>
        <c:barDir val="col"/>
        <c:grouping val="stacked"/>
        <c:varyColors val="0"/>
        <c:ser>
          <c:idx val="0"/>
          <c:order val="0"/>
          <c:tx>
            <c:strRef>
              <c:f>'審議会用 (年度)'!$B$64</c:f>
              <c:strCache>
                <c:ptCount val="1"/>
                <c:pt idx="0">
                  <c:v>安衛法違反</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'審議会用 (年度)'!$C$63:$G$63</c:f>
              <c:strCache>
                <c:ptCount val="5"/>
                <c:pt idx="0">
                  <c:v>29年</c:v>
                </c:pt>
                <c:pt idx="1">
                  <c:v>30年</c:v>
                </c:pt>
                <c:pt idx="2">
                  <c:v>元年</c:v>
                </c:pt>
                <c:pt idx="3">
                  <c:v>２年</c:v>
                </c:pt>
                <c:pt idx="4">
                  <c:v>３年</c:v>
                </c:pt>
              </c:strCache>
            </c:strRef>
          </c:cat>
          <c:val>
            <c:numRef>
              <c:f>'審議会用 (年度)'!$C$64:$G$64</c:f>
              <c:numCache>
                <c:formatCode>General</c:formatCode>
                <c:ptCount val="5"/>
                <c:pt idx="0">
                  <c:v>6</c:v>
                </c:pt>
                <c:pt idx="1">
                  <c:v>4</c:v>
                </c:pt>
                <c:pt idx="2">
                  <c:v>9</c:v>
                </c:pt>
                <c:pt idx="3">
                  <c:v>8</c:v>
                </c:pt>
                <c:pt idx="4">
                  <c:v>11</c:v>
                </c:pt>
              </c:numCache>
            </c:numRef>
          </c:val>
          <c:extLst>
            <c:ext xmlns:c16="http://schemas.microsoft.com/office/drawing/2014/chart" uri="{C3380CC4-5D6E-409C-BE32-E72D297353CC}">
              <c16:uniqueId val="{00000000-EE80-41A4-B784-7F8771415074}"/>
            </c:ext>
          </c:extLst>
        </c:ser>
        <c:ser>
          <c:idx val="1"/>
          <c:order val="1"/>
          <c:tx>
            <c:strRef>
              <c:f>'審議会用 (年度)'!$B$65</c:f>
              <c:strCache>
                <c:ptCount val="1"/>
                <c:pt idx="0">
                  <c:v>労基法違反</c:v>
                </c:pt>
              </c:strCache>
            </c:strRef>
          </c:tx>
          <c:spPr>
            <a:pattFill prst="dkUpDiag">
              <a:fgClr>
                <a:schemeClr val="accent2">
                  <a:lumMod val="60000"/>
                  <a:lumOff val="40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'審議会用 (年度)'!$C$63:$G$63</c:f>
              <c:strCache>
                <c:ptCount val="5"/>
                <c:pt idx="0">
                  <c:v>29年</c:v>
                </c:pt>
                <c:pt idx="1">
                  <c:v>30年</c:v>
                </c:pt>
                <c:pt idx="2">
                  <c:v>元年</c:v>
                </c:pt>
                <c:pt idx="3">
                  <c:v>２年</c:v>
                </c:pt>
                <c:pt idx="4">
                  <c:v>３年</c:v>
                </c:pt>
              </c:strCache>
            </c:strRef>
          </c:cat>
          <c:val>
            <c:numRef>
              <c:f>'審議会用 (年度)'!$C$65:$G$65</c:f>
              <c:numCache>
                <c:formatCode>General</c:formatCode>
                <c:ptCount val="5"/>
                <c:pt idx="0">
                  <c:v>2</c:v>
                </c:pt>
                <c:pt idx="1">
                  <c:v>3</c:v>
                </c:pt>
                <c:pt idx="2">
                  <c:v>5</c:v>
                </c:pt>
                <c:pt idx="3">
                  <c:v>3</c:v>
                </c:pt>
                <c:pt idx="4">
                  <c:v>2</c:v>
                </c:pt>
              </c:numCache>
            </c:numRef>
          </c:val>
          <c:extLst>
            <c:ext xmlns:c16="http://schemas.microsoft.com/office/drawing/2014/chart" uri="{C3380CC4-5D6E-409C-BE32-E72D297353CC}">
              <c16:uniqueId val="{00000001-EE80-41A4-B784-7F8771415074}"/>
            </c:ext>
          </c:extLst>
        </c:ser>
        <c:dLbls>
          <c:showLegendKey val="0"/>
          <c:showVal val="0"/>
          <c:showCatName val="0"/>
          <c:showSerName val="0"/>
          <c:showPercent val="0"/>
          <c:showBubbleSize val="0"/>
        </c:dLbls>
        <c:gapWidth val="100"/>
        <c:overlap val="100"/>
        <c:axId val="85121688"/>
        <c:axId val="85124824"/>
      </c:barChart>
      <c:lineChart>
        <c:grouping val="standard"/>
        <c:varyColors val="0"/>
        <c:ser>
          <c:idx val="2"/>
          <c:order val="2"/>
          <c:tx>
            <c:strRef>
              <c:f>'審議会用 (年度)'!$B$66</c:f>
              <c:strCache>
                <c:ptCount val="1"/>
              </c:strCache>
            </c:strRef>
          </c:tx>
          <c:spPr>
            <a:ln w="28575" cap="rnd">
              <a:noFill/>
              <a:round/>
            </a:ln>
            <a:effectLst/>
          </c:spPr>
          <c:marker>
            <c:symbol val="none"/>
          </c:marker>
          <c:dLbls>
            <c:dLbl>
              <c:idx val="2"/>
              <c:layout>
                <c:manualLayout>
                  <c:x val="-7.2561473880268915E-2"/>
                  <c:y val="-5.9366699305919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C5-46BB-A277-88715C625DAD}"/>
                </c:ext>
              </c:extLst>
            </c:dLbl>
            <c:dLbl>
              <c:idx val="3"/>
              <c:layout>
                <c:manualLayout>
                  <c:x val="-6.0740738714368282E-2"/>
                  <c:y val="-5.2239598266693332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9.0528131571552997E-2"/>
                      <c:h val="0.13440362133417003"/>
                    </c:manualLayout>
                  </c15:layout>
                </c:ext>
                <c:ext xmlns:c16="http://schemas.microsoft.com/office/drawing/2014/chart" uri="{C3380CC4-5D6E-409C-BE32-E72D297353CC}">
                  <c16:uniqueId val="{00000002-EE80-41A4-B784-7F8771415074}"/>
                </c:ext>
              </c:extLst>
            </c:dLbl>
            <c:spPr>
              <a:noFill/>
              <a:ln>
                <a:noFill/>
              </a:ln>
              <a:effectLst/>
            </c:spPr>
            <c:txPr>
              <a:bodyPr rot="0" spcFirstLastPara="1" vertOverflow="ellipsis" vert="horz" wrap="square" lIns="38100" tIns="19050" rIns="38100" bIns="19050" anchor="ctr" anchorCtr="0">
                <a:spAutoFit/>
              </a:bodyPr>
              <a:lstStyle/>
              <a:p>
                <a:pPr>
                  <a:defRPr sz="1100" b="1" i="0" u="none" strike="noStrike" kern="1200" baseline="0">
                    <a:solidFill>
                      <a:sysClr val="windowText" lastClr="000000"/>
                    </a:solidFill>
                    <a:latin typeface="Arial" panose="020B0604020202020204" pitchFamily="34" charset="0"/>
                    <a:ea typeface="ＭＳ ゴシック" panose="020B0609070205080204" pitchFamily="49" charset="-128"/>
                    <a:cs typeface="Arial" panose="020B0604020202020204" pitchFamily="34" charset="0"/>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'審議会用 (年度)'!$C$63:$G$63</c:f>
              <c:strCache>
                <c:ptCount val="5"/>
                <c:pt idx="0">
                  <c:v>29年</c:v>
                </c:pt>
                <c:pt idx="1">
                  <c:v>30年</c:v>
                </c:pt>
                <c:pt idx="2">
                  <c:v>元年</c:v>
                </c:pt>
                <c:pt idx="3">
                  <c:v>２年</c:v>
                </c:pt>
                <c:pt idx="4">
                  <c:v>３年</c:v>
                </c:pt>
              </c:strCache>
            </c:strRef>
          </c:cat>
          <c:val>
            <c:numRef>
              <c:f>'審議会用 (年度)'!$C$66:$G$66</c:f>
              <c:numCache>
                <c:formatCode>General</c:formatCode>
                <c:ptCount val="5"/>
                <c:pt idx="0">
                  <c:v>8</c:v>
                </c:pt>
                <c:pt idx="1">
                  <c:v>7</c:v>
                </c:pt>
                <c:pt idx="2">
                  <c:v>14</c:v>
                </c:pt>
                <c:pt idx="3">
                  <c:v>11</c:v>
                </c:pt>
                <c:pt idx="4">
                  <c:v>13</c:v>
                </c:pt>
              </c:numCache>
            </c:numRef>
          </c:val>
          <c:smooth val="0"/>
          <c:extLst>
            <c:ext xmlns:c16="http://schemas.microsoft.com/office/drawing/2014/chart" uri="{C3380CC4-5D6E-409C-BE32-E72D297353CC}">
              <c16:uniqueId val="{00000003-EE80-41A4-B784-7F8771415074}"/>
            </c:ext>
          </c:extLst>
        </c:ser>
        <c:dLbls>
          <c:showLegendKey val="0"/>
          <c:showVal val="0"/>
          <c:showCatName val="0"/>
          <c:showSerName val="0"/>
          <c:showPercent val="0"/>
          <c:showBubbleSize val="0"/>
        </c:dLbls>
        <c:marker val="1"/>
        <c:smooth val="0"/>
        <c:axId val="85125216"/>
        <c:axId val="85122080"/>
      </c:lineChart>
      <c:catAx>
        <c:axId val="85121688"/>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crossAx val="85124824"/>
        <c:crosses val="autoZero"/>
        <c:auto val="1"/>
        <c:lblAlgn val="ctr"/>
        <c:lblOffset val="100"/>
        <c:noMultiLvlLbl val="0"/>
      </c:catAx>
      <c:valAx>
        <c:axId val="85124824"/>
        <c:scaling>
          <c:orientation val="minMax"/>
        </c:scaling>
        <c:delete val="0"/>
        <c:axPos val="l"/>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85121688"/>
        <c:crosses val="autoZero"/>
        <c:crossBetween val="between"/>
        <c:majorUnit val="5"/>
      </c:valAx>
      <c:valAx>
        <c:axId val="85122080"/>
        <c:scaling>
          <c:orientation val="minMax"/>
        </c:scaling>
        <c:delete val="1"/>
        <c:axPos val="r"/>
        <c:numFmt formatCode="General" sourceLinked="1"/>
        <c:majorTickMark val="out"/>
        <c:minorTickMark val="none"/>
        <c:tickLblPos val="nextTo"/>
        <c:crossAx val="85125216"/>
        <c:crosses val="max"/>
        <c:crossBetween val="between"/>
      </c:valAx>
      <c:catAx>
        <c:axId val="85125216"/>
        <c:scaling>
          <c:orientation val="minMax"/>
        </c:scaling>
        <c:delete val="1"/>
        <c:axPos val="b"/>
        <c:numFmt formatCode="General" sourceLinked="1"/>
        <c:majorTickMark val="out"/>
        <c:minorTickMark val="none"/>
        <c:tickLblPos val="nextTo"/>
        <c:crossAx val="85122080"/>
        <c:crosses val="autoZero"/>
        <c:auto val="1"/>
        <c:lblAlgn val="ctr"/>
        <c:lblOffset val="100"/>
        <c:noMultiLvlLbl val="0"/>
      </c:catAx>
      <c:spPr>
        <a:noFill/>
        <a:ln>
          <a:noFill/>
        </a:ln>
        <a:effectLst/>
      </c:spPr>
    </c:plotArea>
    <c:legend>
      <c:legendPos val="b"/>
      <c:layout>
        <c:manualLayout>
          <c:xMode val="edge"/>
          <c:yMode val="edge"/>
          <c:x val="0.16565632750302856"/>
          <c:y val="0.88685688455369871"/>
          <c:w val="0.69636691730113853"/>
          <c:h val="0.1131432315801993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zero"/>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ＭＳ Ｐゴシック" panose="020B0600070205080204" pitchFamily="50" charset="-128"/>
                <a:ea typeface="ＭＳ Ｐゴシック" panose="020B0600070205080204" pitchFamily="50" charset="-128"/>
                <a:cs typeface="+mn-cs"/>
              </a:defRPr>
            </a:pPr>
            <a:r>
              <a:rPr lang="ja-JP" altLang="en-US" sz="800"/>
              <a:t>死亡者数</a:t>
            </a:r>
            <a:endParaRPr lang="ja-JP" sz="800"/>
          </a:p>
        </c:rich>
      </c:tx>
      <c:layout>
        <c:manualLayout>
          <c:xMode val="edge"/>
          <c:yMode val="edge"/>
          <c:x val="0.41678368885912642"/>
          <c:y val="0.16715419645175109"/>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lineChart>
        <c:grouping val="standard"/>
        <c:varyColors val="0"/>
        <c:ser>
          <c:idx val="0"/>
          <c:order val="0"/>
          <c:spPr>
            <a:ln w="28575" cap="rnd">
              <a:solidFill>
                <a:srgbClr val="FF0000"/>
              </a:solidFill>
              <a:round/>
            </a:ln>
            <a:effectLst/>
          </c:spPr>
          <c:marker>
            <c:symbol val="triangle"/>
            <c:size val="7"/>
            <c:spPr>
              <a:solidFill>
                <a:srgbClr val="FF0000"/>
              </a:solidFill>
              <a:ln w="9525">
                <a:solidFill>
                  <a:srgbClr val="FF0000"/>
                </a:solidFill>
              </a:ln>
              <a:effectLst/>
            </c:spPr>
          </c:marker>
          <c:dLbls>
            <c:dLbl>
              <c:idx val="4"/>
              <c:layout>
                <c:manualLayout>
                  <c:x val="-2.64361438403105E-2"/>
                  <c:y val="0.1031506156452299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538-4631-8ED9-AE2747E9BD3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図２データ!$C$20:$H$20</c:f>
              <c:strCache>
                <c:ptCount val="6"/>
                <c:pt idx="0">
                  <c:v>H29</c:v>
                </c:pt>
                <c:pt idx="1">
                  <c:v>H30</c:v>
                </c:pt>
                <c:pt idx="2">
                  <c:v>R1</c:v>
                </c:pt>
                <c:pt idx="3">
                  <c:v>R2</c:v>
                </c:pt>
                <c:pt idx="4">
                  <c:v>R3</c:v>
                </c:pt>
                <c:pt idx="5">
                  <c:v>R4</c:v>
                </c:pt>
              </c:strCache>
            </c:strRef>
          </c:cat>
          <c:val>
            <c:numRef>
              <c:f>図２データ!$C$21:$H$21</c:f>
              <c:numCache>
                <c:formatCode>General</c:formatCode>
                <c:ptCount val="6"/>
                <c:pt idx="0">
                  <c:v>17</c:v>
                </c:pt>
                <c:pt idx="1">
                  <c:v>23</c:v>
                </c:pt>
                <c:pt idx="2">
                  <c:v>17</c:v>
                </c:pt>
                <c:pt idx="3">
                  <c:v>15</c:v>
                </c:pt>
                <c:pt idx="4">
                  <c:v>14</c:v>
                </c:pt>
              </c:numCache>
            </c:numRef>
          </c:val>
          <c:smooth val="0"/>
          <c:extLst>
            <c:ext xmlns:c16="http://schemas.microsoft.com/office/drawing/2014/chart" uri="{C3380CC4-5D6E-409C-BE32-E72D297353CC}">
              <c16:uniqueId val="{00000001-8538-4631-8ED9-AE2747E9BD3F}"/>
            </c:ext>
          </c:extLst>
        </c:ser>
        <c:ser>
          <c:idx val="1"/>
          <c:order val="1"/>
          <c:spPr>
            <a:ln w="28575" cap="rnd">
              <a:solidFill>
                <a:srgbClr val="ED7D31"/>
              </a:solidFill>
              <a:prstDash val="sysDot"/>
              <a:round/>
            </a:ln>
            <a:effectLst/>
          </c:spPr>
          <c:marker>
            <c:symbol val="circle"/>
            <c:size val="5"/>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2-8538-4631-8ED9-AE2747E9BD3F}"/>
                </c:ext>
              </c:extLst>
            </c:dLbl>
            <c:dLbl>
              <c:idx val="1"/>
              <c:delete val="1"/>
              <c:extLst>
                <c:ext xmlns:c15="http://schemas.microsoft.com/office/drawing/2012/chart" uri="{CE6537A1-D6FC-4f65-9D91-7224C49458BB}"/>
                <c:ext xmlns:c16="http://schemas.microsoft.com/office/drawing/2014/chart" uri="{C3380CC4-5D6E-409C-BE32-E72D297353CC}">
                  <c16:uniqueId val="{00000003-8538-4631-8ED9-AE2747E9BD3F}"/>
                </c:ext>
              </c:extLst>
            </c:dLbl>
            <c:dLbl>
              <c:idx val="2"/>
              <c:delete val="1"/>
              <c:extLst>
                <c:ext xmlns:c15="http://schemas.microsoft.com/office/drawing/2012/chart" uri="{CE6537A1-D6FC-4f65-9D91-7224C49458BB}"/>
                <c:ext xmlns:c16="http://schemas.microsoft.com/office/drawing/2014/chart" uri="{C3380CC4-5D6E-409C-BE32-E72D297353CC}">
                  <c16:uniqueId val="{00000004-8538-4631-8ED9-AE2747E9BD3F}"/>
                </c:ext>
              </c:extLst>
            </c:dLbl>
            <c:dLbl>
              <c:idx val="3"/>
              <c:delete val="1"/>
              <c:extLst>
                <c:ext xmlns:c15="http://schemas.microsoft.com/office/drawing/2012/chart" uri="{CE6537A1-D6FC-4f65-9D91-7224C49458BB}"/>
                <c:ext xmlns:c16="http://schemas.microsoft.com/office/drawing/2014/chart" uri="{C3380CC4-5D6E-409C-BE32-E72D297353CC}">
                  <c16:uniqueId val="{00000005-8538-4631-8ED9-AE2747E9BD3F}"/>
                </c:ext>
              </c:extLst>
            </c:dLbl>
            <c:dLbl>
              <c:idx val="4"/>
              <c:delete val="1"/>
              <c:extLst>
                <c:ext xmlns:c15="http://schemas.microsoft.com/office/drawing/2012/chart" uri="{CE6537A1-D6FC-4f65-9D91-7224C49458BB}"/>
                <c:ext xmlns:c16="http://schemas.microsoft.com/office/drawing/2014/chart" uri="{C3380CC4-5D6E-409C-BE32-E72D297353CC}">
                  <c16:uniqueId val="{00000006-8538-4631-8ED9-AE2747E9BD3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図２データ!$C$20:$H$20</c:f>
              <c:strCache>
                <c:ptCount val="6"/>
                <c:pt idx="0">
                  <c:v>H29</c:v>
                </c:pt>
                <c:pt idx="1">
                  <c:v>H30</c:v>
                </c:pt>
                <c:pt idx="2">
                  <c:v>R1</c:v>
                </c:pt>
                <c:pt idx="3">
                  <c:v>R2</c:v>
                </c:pt>
                <c:pt idx="4">
                  <c:v>R3</c:v>
                </c:pt>
                <c:pt idx="5">
                  <c:v>R4</c:v>
                </c:pt>
              </c:strCache>
            </c:strRef>
          </c:cat>
          <c:val>
            <c:numRef>
              <c:f>図２データ!$C$22:$H$22</c:f>
              <c:numCache>
                <c:formatCode>General</c:formatCode>
                <c:ptCount val="6"/>
                <c:pt idx="0">
                  <c:v>17</c:v>
                </c:pt>
                <c:pt idx="1">
                  <c:v>16</c:v>
                </c:pt>
                <c:pt idx="2">
                  <c:v>15</c:v>
                </c:pt>
                <c:pt idx="3">
                  <c:v>15</c:v>
                </c:pt>
                <c:pt idx="4">
                  <c:v>14</c:v>
                </c:pt>
                <c:pt idx="5">
                  <c:v>14</c:v>
                </c:pt>
              </c:numCache>
            </c:numRef>
          </c:val>
          <c:smooth val="0"/>
          <c:extLst>
            <c:ext xmlns:c16="http://schemas.microsoft.com/office/drawing/2014/chart" uri="{C3380CC4-5D6E-409C-BE32-E72D297353CC}">
              <c16:uniqueId val="{00000007-8538-4631-8ED9-AE2747E9BD3F}"/>
            </c:ext>
          </c:extLst>
        </c:ser>
        <c:dLbls>
          <c:showLegendKey val="0"/>
          <c:showVal val="0"/>
          <c:showCatName val="0"/>
          <c:showSerName val="0"/>
          <c:showPercent val="0"/>
          <c:showBubbleSize val="0"/>
        </c:dLbls>
        <c:marker val="1"/>
        <c:smooth val="0"/>
        <c:axId val="272673736"/>
        <c:axId val="203217528"/>
      </c:lineChart>
      <c:catAx>
        <c:axId val="272673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03217528"/>
        <c:crosses val="autoZero"/>
        <c:auto val="1"/>
        <c:lblAlgn val="ctr"/>
        <c:lblOffset val="100"/>
        <c:noMultiLvlLbl val="0"/>
      </c:catAx>
      <c:valAx>
        <c:axId val="203217528"/>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72673736"/>
        <c:crosses val="autoZero"/>
        <c:crossBetween val="between"/>
        <c:majorUnit val="2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4">
    <c:autoUpdate val="0"/>
  </c:externalData>
  <c:userShapes r:id="rId5"/>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ＭＳ Ｐゴシック" panose="020B0600070205080204" pitchFamily="50" charset="-128"/>
                <a:ea typeface="ＭＳ Ｐゴシック" panose="020B0600070205080204" pitchFamily="50" charset="-128"/>
                <a:cs typeface="+mn-cs"/>
              </a:defRPr>
            </a:pPr>
            <a:r>
              <a:rPr lang="ja-JP" altLang="en-US" sz="800"/>
              <a:t>休業４日以上の死傷者数</a:t>
            </a:r>
            <a:endParaRPr lang="en-US" altLang="ja-JP" sz="800"/>
          </a:p>
        </c:rich>
      </c:tx>
      <c:layout>
        <c:manualLayout>
          <c:xMode val="edge"/>
          <c:yMode val="edge"/>
          <c:x val="0.27647833508967401"/>
          <c:y val="3.3901658501429996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manualLayout>
          <c:layoutTarget val="inner"/>
          <c:xMode val="edge"/>
          <c:yMode val="edge"/>
          <c:x val="0.10046628318089845"/>
          <c:y val="0.2012251643641513"/>
          <c:w val="0.87552790868513641"/>
          <c:h val="0.71365319058832655"/>
        </c:manualLayout>
      </c:layout>
      <c:lineChart>
        <c:grouping val="standard"/>
        <c:varyColors val="0"/>
        <c:ser>
          <c:idx val="0"/>
          <c:order val="0"/>
          <c:spPr>
            <a:ln w="28575" cap="rnd">
              <a:solidFill>
                <a:schemeClr val="accent1"/>
              </a:solidFill>
              <a:round/>
            </a:ln>
            <a:effectLst/>
          </c:spPr>
          <c:marker>
            <c:symbol val="diamond"/>
            <c:size val="8"/>
            <c:spPr>
              <a:solidFill>
                <a:schemeClr val="accent1"/>
              </a:solidFill>
              <a:ln w="9525">
                <a:solidFill>
                  <a:srgbClr val="5B9BD5"/>
                </a:solidFill>
              </a:ln>
              <a:effectLst/>
            </c:spPr>
          </c:marker>
          <c:dLbls>
            <c:dLbl>
              <c:idx val="4"/>
              <c:layout>
                <c:manualLayout>
                  <c:x val="-4.7067708579456032E-2"/>
                  <c:y val="2.6652984120022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24-4506-AB3B-78B0DEB4892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図２データ!$C$25:$H$25</c:f>
              <c:strCache>
                <c:ptCount val="6"/>
                <c:pt idx="0">
                  <c:v>H29</c:v>
                </c:pt>
                <c:pt idx="1">
                  <c:v>H30</c:v>
                </c:pt>
                <c:pt idx="2">
                  <c:v>R1</c:v>
                </c:pt>
                <c:pt idx="3">
                  <c:v>R2</c:v>
                </c:pt>
                <c:pt idx="4">
                  <c:v>R3</c:v>
                </c:pt>
                <c:pt idx="5">
                  <c:v>R4</c:v>
                </c:pt>
              </c:strCache>
            </c:strRef>
          </c:cat>
          <c:val>
            <c:numRef>
              <c:f>図２データ!$C$26:$H$26</c:f>
              <c:numCache>
                <c:formatCode>#,##0_);[Red]\(#,##0\)</c:formatCode>
                <c:ptCount val="6"/>
                <c:pt idx="0">
                  <c:v>2385</c:v>
                </c:pt>
                <c:pt idx="1">
                  <c:v>2589</c:v>
                </c:pt>
                <c:pt idx="2">
                  <c:v>2432</c:v>
                </c:pt>
                <c:pt idx="3">
                  <c:v>2407</c:v>
                </c:pt>
                <c:pt idx="4">
                  <c:v>2988</c:v>
                </c:pt>
              </c:numCache>
            </c:numRef>
          </c:val>
          <c:smooth val="0"/>
          <c:extLst>
            <c:ext xmlns:c16="http://schemas.microsoft.com/office/drawing/2014/chart" uri="{C3380CC4-5D6E-409C-BE32-E72D297353CC}">
              <c16:uniqueId val="{00000001-CC24-4506-AB3B-78B0DEB48921}"/>
            </c:ext>
          </c:extLst>
        </c:ser>
        <c:ser>
          <c:idx val="1"/>
          <c:order val="1"/>
          <c:spPr>
            <a:ln w="28575" cap="rnd">
              <a:solidFill>
                <a:schemeClr val="accent2"/>
              </a:solidFill>
              <a:prstDash val="sysDot"/>
              <a:round/>
            </a:ln>
            <a:effectLst/>
          </c:spPr>
          <c:marker>
            <c:symbol val="circle"/>
            <c:size val="5"/>
            <c:spPr>
              <a:solidFill>
                <a:schemeClr val="accent2"/>
              </a:solidFill>
              <a:ln w="9525">
                <a:solidFill>
                  <a:schemeClr val="accent2"/>
                </a:solidFill>
              </a:ln>
              <a:effectLst/>
            </c:spPr>
          </c:marker>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図２データ!$C$25:$H$25</c:f>
              <c:strCache>
                <c:ptCount val="6"/>
                <c:pt idx="0">
                  <c:v>H29</c:v>
                </c:pt>
                <c:pt idx="1">
                  <c:v>H30</c:v>
                </c:pt>
                <c:pt idx="2">
                  <c:v>R1</c:v>
                </c:pt>
                <c:pt idx="3">
                  <c:v>R2</c:v>
                </c:pt>
                <c:pt idx="4">
                  <c:v>R3</c:v>
                </c:pt>
                <c:pt idx="5">
                  <c:v>R4</c:v>
                </c:pt>
              </c:strCache>
            </c:strRef>
          </c:cat>
          <c:val>
            <c:numRef>
              <c:f>図２データ!$C$27:$H$27</c:f>
              <c:numCache>
                <c:formatCode>General</c:formatCode>
                <c:ptCount val="6"/>
                <c:pt idx="0">
                  <c:v>2385</c:v>
                </c:pt>
                <c:pt idx="1">
                  <c:v>2361</c:v>
                </c:pt>
                <c:pt idx="2">
                  <c:v>2337</c:v>
                </c:pt>
                <c:pt idx="3">
                  <c:v>2313</c:v>
                </c:pt>
                <c:pt idx="4">
                  <c:v>2289</c:v>
                </c:pt>
                <c:pt idx="5">
                  <c:v>2265</c:v>
                </c:pt>
              </c:numCache>
            </c:numRef>
          </c:val>
          <c:smooth val="0"/>
          <c:extLst>
            <c:ext xmlns:c16="http://schemas.microsoft.com/office/drawing/2014/chart" uri="{C3380CC4-5D6E-409C-BE32-E72D297353CC}">
              <c16:uniqueId val="{00000002-CC24-4506-AB3B-78B0DEB48921}"/>
            </c:ext>
          </c:extLst>
        </c:ser>
        <c:dLbls>
          <c:showLegendKey val="0"/>
          <c:showVal val="0"/>
          <c:showCatName val="0"/>
          <c:showSerName val="0"/>
          <c:showPercent val="0"/>
          <c:showBubbleSize val="0"/>
        </c:dLbls>
        <c:marker val="1"/>
        <c:smooth val="0"/>
        <c:axId val="502952864"/>
        <c:axId val="502950896"/>
      </c:lineChart>
      <c:catAx>
        <c:axId val="502952864"/>
        <c:scaling>
          <c:orientation val="minMax"/>
        </c:scaling>
        <c:delete val="1"/>
        <c:axPos val="b"/>
        <c:numFmt formatCode="General" sourceLinked="1"/>
        <c:majorTickMark val="none"/>
        <c:minorTickMark val="none"/>
        <c:tickLblPos val="nextTo"/>
        <c:crossAx val="502950896"/>
        <c:crosses val="autoZero"/>
        <c:auto val="1"/>
        <c:lblAlgn val="ctr"/>
        <c:lblOffset val="100"/>
        <c:noMultiLvlLbl val="0"/>
      </c:catAx>
      <c:valAx>
        <c:axId val="502950896"/>
        <c:scaling>
          <c:orientation val="minMax"/>
          <c:min val="2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50295286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ＭＳ Ｐゴシック" panose="020B0600070205080204" pitchFamily="50" charset="-128"/>
          <a:ea typeface="ＭＳ Ｐゴシック" panose="020B0600070205080204" pitchFamily="50" charset="-128"/>
        </a:defRPr>
      </a:pPr>
      <a:endParaRPr lang="ja-JP"/>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nSpc>
                <a:spcPts val="1100"/>
              </a:lnSpc>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850" dirty="0" smtClean="0">
                <a:latin typeface="メイリオ" panose="020B0604030504040204" pitchFamily="50" charset="-128"/>
                <a:ea typeface="メイリオ" panose="020B0604030504040204" pitchFamily="50" charset="-128"/>
              </a:rPr>
              <a:t>ハラスメント</a:t>
            </a:r>
            <a:r>
              <a:rPr lang="ja-JP" altLang="en-US" sz="850" dirty="0">
                <a:latin typeface="メイリオ" panose="020B0604030504040204" pitchFamily="50" charset="-128"/>
                <a:ea typeface="メイリオ" panose="020B0604030504040204" pitchFamily="50" charset="-128"/>
              </a:rPr>
              <a:t>防止対策の実施</a:t>
            </a:r>
            <a:r>
              <a:rPr lang="ja-JP" altLang="en-US" sz="850" dirty="0" smtClean="0">
                <a:latin typeface="メイリオ" panose="020B0604030504040204" pitchFamily="50" charset="-128"/>
                <a:ea typeface="メイリオ" panose="020B0604030504040204" pitchFamily="50" charset="-128"/>
              </a:rPr>
              <a:t>状況</a:t>
            </a:r>
            <a:endParaRPr lang="en-US" altLang="ja-JP" sz="600" smtClean="0">
              <a:latin typeface="メイリオ" panose="020B0604030504040204" pitchFamily="50" charset="-128"/>
              <a:ea typeface="メイリオ" panose="020B0604030504040204" pitchFamily="50" charset="-128"/>
            </a:endParaRPr>
          </a:p>
          <a:p>
            <a:pPr>
              <a:lnSpc>
                <a:spcPts val="1100"/>
              </a:lnSpc>
              <a:defRPr>
                <a:latin typeface="メイリオ" panose="020B0604030504040204" pitchFamily="50" charset="-128"/>
                <a:ea typeface="メイリオ" panose="020B0604030504040204" pitchFamily="50" charset="-128"/>
              </a:defRPr>
            </a:pPr>
            <a:r>
              <a:rPr lang="ja-JP" altLang="en-US" sz="600" dirty="0" smtClean="0">
                <a:latin typeface="メイリオ" panose="020B0604030504040204" pitchFamily="50" charset="-128"/>
                <a:ea typeface="メイリオ" panose="020B0604030504040204" pitchFamily="50" charset="-128"/>
              </a:rPr>
              <a:t>調査</a:t>
            </a:r>
            <a:r>
              <a:rPr lang="ja-JP" altLang="en-US" sz="600" dirty="0">
                <a:latin typeface="メイリオ" panose="020B0604030504040204" pitchFamily="50" charset="-128"/>
                <a:ea typeface="メイリオ" panose="020B0604030504040204" pitchFamily="50" charset="-128"/>
              </a:rPr>
              <a:t>対象：</a:t>
            </a:r>
            <a:r>
              <a:rPr lang="en-US" altLang="ja-JP" sz="600" dirty="0">
                <a:latin typeface="メイリオ" panose="020B0604030504040204" pitchFamily="50" charset="-128"/>
                <a:ea typeface="メイリオ" panose="020B0604030504040204" pitchFamily="50" charset="-128"/>
              </a:rPr>
              <a:t>578</a:t>
            </a:r>
            <a:r>
              <a:rPr lang="ja-JP" altLang="en-US" sz="600" dirty="0">
                <a:latin typeface="メイリオ" panose="020B0604030504040204" pitchFamily="50" charset="-128"/>
                <a:ea typeface="メイリオ" panose="020B0604030504040204" pitchFamily="50" charset="-128"/>
              </a:rPr>
              <a:t>社</a:t>
            </a:r>
          </a:p>
        </c:rich>
      </c:tx>
      <c:layout>
        <c:manualLayout>
          <c:xMode val="edge"/>
          <c:yMode val="edge"/>
          <c:x val="0.27042243837277175"/>
          <c:y val="0.11505162340558381"/>
        </c:manualLayout>
      </c:layout>
      <c:overlay val="0"/>
      <c:spPr>
        <a:noFill/>
        <a:ln>
          <a:noFill/>
        </a:ln>
        <a:effectLst/>
      </c:spPr>
      <c:txPr>
        <a:bodyPr rot="0" spcFirstLastPara="1" vertOverflow="ellipsis" vert="horz" wrap="square" anchor="ctr" anchorCtr="1"/>
        <a:lstStyle/>
        <a:p>
          <a:pPr>
            <a:lnSpc>
              <a:spcPts val="1100"/>
            </a:lnSpc>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0.31176077518208067"/>
          <c:y val="0.31775397767817321"/>
          <c:w val="0.70919685039370084"/>
          <c:h val="0.49549358413531641"/>
        </c:manualLayout>
      </c:layout>
      <c:barChart>
        <c:barDir val="bar"/>
        <c:grouping val="clustered"/>
        <c:varyColors val="0"/>
        <c:ser>
          <c:idx val="0"/>
          <c:order val="0"/>
          <c:tx>
            <c:strRef>
              <c:f>Sheet1!$B$1</c:f>
              <c:strCache>
                <c:ptCount val="1"/>
                <c:pt idx="0">
                  <c:v>パワハラ</c:v>
                </c:pt>
              </c:strCache>
            </c:strRef>
          </c:tx>
          <c:spPr>
            <a:pattFill prst="pct5">
              <a:fgClr>
                <a:schemeClr val="tx2"/>
              </a:fgClr>
              <a:bgClr>
                <a:schemeClr val="bg1"/>
              </a:bgClr>
            </a:pattFill>
            <a:ln>
              <a:solidFill>
                <a:schemeClr val="tx1"/>
              </a:solidFill>
            </a:ln>
            <a:effectLst/>
          </c:spPr>
          <c:invertIfNegative val="0"/>
          <c:cat>
            <c:strRef>
              <c:f>Sheet1!$A$2:$A$5</c:f>
              <c:strCache>
                <c:ptCount val="4"/>
                <c:pt idx="0">
                  <c:v>方針の明確化</c:v>
                </c:pt>
                <c:pt idx="1">
                  <c:v>防止対策の規定化</c:v>
                </c:pt>
                <c:pt idx="2">
                  <c:v>相談窓口の設置</c:v>
                </c:pt>
                <c:pt idx="3">
                  <c:v>研修等の実施</c:v>
                </c:pt>
              </c:strCache>
            </c:strRef>
          </c:cat>
          <c:val>
            <c:numRef>
              <c:f>Sheet1!$B$2:$B$5</c:f>
              <c:numCache>
                <c:formatCode>General</c:formatCode>
                <c:ptCount val="4"/>
                <c:pt idx="0">
                  <c:v>484</c:v>
                </c:pt>
                <c:pt idx="1">
                  <c:v>469</c:v>
                </c:pt>
                <c:pt idx="2">
                  <c:v>440</c:v>
                </c:pt>
                <c:pt idx="3">
                  <c:v>356</c:v>
                </c:pt>
              </c:numCache>
            </c:numRef>
          </c:val>
          <c:extLst>
            <c:ext xmlns:c16="http://schemas.microsoft.com/office/drawing/2014/chart" uri="{C3380CC4-5D6E-409C-BE32-E72D297353CC}">
              <c16:uniqueId val="{00000000-2EDD-443E-90AC-615DB7BC910E}"/>
            </c:ext>
          </c:extLst>
        </c:ser>
        <c:ser>
          <c:idx val="1"/>
          <c:order val="1"/>
          <c:tx>
            <c:strRef>
              <c:f>Sheet1!$C$1</c:f>
              <c:strCache>
                <c:ptCount val="1"/>
                <c:pt idx="0">
                  <c:v>マタハラ</c:v>
                </c:pt>
              </c:strCache>
            </c:strRef>
          </c:tx>
          <c:spPr>
            <a:solidFill>
              <a:schemeClr val="tx2"/>
            </a:solidFill>
            <a:ln>
              <a:noFill/>
            </a:ln>
            <a:effectLst/>
          </c:spPr>
          <c:invertIfNegative val="0"/>
          <c:cat>
            <c:strRef>
              <c:f>Sheet1!$A$2:$A$5</c:f>
              <c:strCache>
                <c:ptCount val="4"/>
                <c:pt idx="0">
                  <c:v>方針の明確化</c:v>
                </c:pt>
                <c:pt idx="1">
                  <c:v>防止対策の規定化</c:v>
                </c:pt>
                <c:pt idx="2">
                  <c:v>相談窓口の設置</c:v>
                </c:pt>
                <c:pt idx="3">
                  <c:v>研修等の実施</c:v>
                </c:pt>
              </c:strCache>
            </c:strRef>
          </c:cat>
          <c:val>
            <c:numRef>
              <c:f>Sheet1!$C$2:$C$5</c:f>
              <c:numCache>
                <c:formatCode>General</c:formatCode>
                <c:ptCount val="4"/>
                <c:pt idx="0">
                  <c:v>469</c:v>
                </c:pt>
                <c:pt idx="1">
                  <c:v>447</c:v>
                </c:pt>
                <c:pt idx="2">
                  <c:v>425</c:v>
                </c:pt>
                <c:pt idx="3">
                  <c:v>333</c:v>
                </c:pt>
              </c:numCache>
            </c:numRef>
          </c:val>
          <c:extLst>
            <c:ext xmlns:c16="http://schemas.microsoft.com/office/drawing/2014/chart" uri="{C3380CC4-5D6E-409C-BE32-E72D297353CC}">
              <c16:uniqueId val="{00000001-2EDD-443E-90AC-615DB7BC910E}"/>
            </c:ext>
          </c:extLst>
        </c:ser>
        <c:ser>
          <c:idx val="2"/>
          <c:order val="2"/>
          <c:tx>
            <c:strRef>
              <c:f>Sheet1!$D$1</c:f>
              <c:strCache>
                <c:ptCount val="1"/>
                <c:pt idx="0">
                  <c:v>セクハラ</c:v>
                </c:pt>
              </c:strCache>
            </c:strRef>
          </c:tx>
          <c:spPr>
            <a:pattFill prst="pct20">
              <a:fgClr>
                <a:schemeClr val="tx2"/>
              </a:fgClr>
              <a:bgClr>
                <a:schemeClr val="bg1"/>
              </a:bgClr>
            </a:pattFill>
            <a:ln>
              <a:noFill/>
            </a:ln>
            <a:effectLst/>
          </c:spPr>
          <c:invertIfNegative val="0"/>
          <c:cat>
            <c:strRef>
              <c:f>Sheet1!$A$2:$A$5</c:f>
              <c:strCache>
                <c:ptCount val="4"/>
                <c:pt idx="0">
                  <c:v>方針の明確化</c:v>
                </c:pt>
                <c:pt idx="1">
                  <c:v>防止対策の規定化</c:v>
                </c:pt>
                <c:pt idx="2">
                  <c:v>相談窓口の設置</c:v>
                </c:pt>
                <c:pt idx="3">
                  <c:v>研修等の実施</c:v>
                </c:pt>
              </c:strCache>
            </c:strRef>
          </c:cat>
          <c:val>
            <c:numRef>
              <c:f>Sheet1!$D$2:$D$5</c:f>
              <c:numCache>
                <c:formatCode>General</c:formatCode>
                <c:ptCount val="4"/>
                <c:pt idx="0">
                  <c:v>502</c:v>
                </c:pt>
                <c:pt idx="1">
                  <c:v>495</c:v>
                </c:pt>
                <c:pt idx="2">
                  <c:v>451</c:v>
                </c:pt>
                <c:pt idx="3">
                  <c:v>359</c:v>
                </c:pt>
              </c:numCache>
            </c:numRef>
          </c:val>
          <c:extLst>
            <c:ext xmlns:c16="http://schemas.microsoft.com/office/drawing/2014/chart" uri="{C3380CC4-5D6E-409C-BE32-E72D297353CC}">
              <c16:uniqueId val="{00000002-2EDD-443E-90AC-615DB7BC910E}"/>
            </c:ext>
          </c:extLst>
        </c:ser>
        <c:dLbls>
          <c:showLegendKey val="0"/>
          <c:showVal val="0"/>
          <c:showCatName val="0"/>
          <c:showSerName val="0"/>
          <c:showPercent val="0"/>
          <c:showBubbleSize val="0"/>
        </c:dLbls>
        <c:gapWidth val="182"/>
        <c:axId val="566095632"/>
        <c:axId val="566095304"/>
      </c:barChart>
      <c:catAx>
        <c:axId val="566095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566095304"/>
        <c:crosses val="autoZero"/>
        <c:auto val="1"/>
        <c:lblAlgn val="ctr"/>
        <c:lblOffset val="100"/>
        <c:noMultiLvlLbl val="0"/>
      </c:catAx>
      <c:valAx>
        <c:axId val="566095304"/>
        <c:scaling>
          <c:orientation val="minMax"/>
          <c:max val="5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66095632"/>
        <c:crosses val="autoZero"/>
        <c:crossBetween val="between"/>
      </c:valAx>
      <c:spPr>
        <a:noFill/>
        <a:ln>
          <a:noFill/>
        </a:ln>
        <a:effectLst/>
      </c:spPr>
    </c:plotArea>
    <c:legend>
      <c:legendPos val="b"/>
      <c:layout>
        <c:manualLayout>
          <c:xMode val="edge"/>
          <c:yMode val="edge"/>
          <c:x val="0.20776668649813659"/>
          <c:y val="0.90320123650878603"/>
          <c:w val="0.73593883301153962"/>
          <c:h val="7.467345129783248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5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950" dirty="0" smtClean="0">
                <a:latin typeface="メイリオ" panose="020B0604030504040204" pitchFamily="50" charset="-128"/>
                <a:ea typeface="メイリオ" panose="020B0604030504040204" pitchFamily="50" charset="-128"/>
              </a:rPr>
              <a:t>定期健康</a:t>
            </a:r>
            <a:r>
              <a:rPr lang="ja-JP" altLang="en-US" sz="950" dirty="0">
                <a:latin typeface="メイリオ" panose="020B0604030504040204" pitchFamily="50" charset="-128"/>
                <a:ea typeface="メイリオ" panose="020B0604030504040204" pitchFamily="50" charset="-128"/>
              </a:rPr>
              <a:t>診断有所見率の推移</a:t>
            </a:r>
          </a:p>
        </c:rich>
      </c:tx>
      <c:overlay val="0"/>
      <c:spPr>
        <a:noFill/>
        <a:ln>
          <a:noFill/>
        </a:ln>
        <a:effectLst/>
      </c:spPr>
      <c:txPr>
        <a:bodyPr rot="0" spcFirstLastPara="1" vertOverflow="ellipsis" vert="horz" wrap="square" anchor="ctr" anchorCtr="1"/>
        <a:lstStyle/>
        <a:p>
          <a:pPr>
            <a:defRPr sz="95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0.10272126704958222"/>
          <c:y val="0.11877296587926511"/>
          <c:w val="0.83584343905684144"/>
          <c:h val="0.70795934259600812"/>
        </c:manualLayout>
      </c:layout>
      <c:lineChart>
        <c:grouping val="standard"/>
        <c:varyColors val="0"/>
        <c:ser>
          <c:idx val="0"/>
          <c:order val="0"/>
          <c:tx>
            <c:strRef>
              <c:f>Sheet1!$A$2</c:f>
              <c:strCache>
                <c:ptCount val="1"/>
                <c:pt idx="0">
                  <c:v>宮城県</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Sheet1!$C$1:$L$1</c:f>
              <c:strCache>
                <c:ptCount val="10"/>
                <c:pt idx="0">
                  <c:v>平成24年</c:v>
                </c:pt>
                <c:pt idx="1">
                  <c:v>平成25年</c:v>
                </c:pt>
                <c:pt idx="2">
                  <c:v>平成26年</c:v>
                </c:pt>
                <c:pt idx="3">
                  <c:v>平成27年</c:v>
                </c:pt>
                <c:pt idx="4">
                  <c:v>平成28年</c:v>
                </c:pt>
                <c:pt idx="5">
                  <c:v>平成29年</c:v>
                </c:pt>
                <c:pt idx="6">
                  <c:v>平成30年</c:v>
                </c:pt>
                <c:pt idx="7">
                  <c:v>令和元年</c:v>
                </c:pt>
                <c:pt idx="8">
                  <c:v>令和２年</c:v>
                </c:pt>
                <c:pt idx="9">
                  <c:v>令和３年</c:v>
                </c:pt>
              </c:strCache>
            </c:strRef>
          </c:cat>
          <c:val>
            <c:numRef>
              <c:f>Sheet1!$C$2:$L$2</c:f>
              <c:numCache>
                <c:formatCode>General</c:formatCode>
                <c:ptCount val="10"/>
                <c:pt idx="0">
                  <c:v>55.19</c:v>
                </c:pt>
                <c:pt idx="1">
                  <c:v>56.36</c:v>
                </c:pt>
                <c:pt idx="2">
                  <c:v>56.71</c:v>
                </c:pt>
                <c:pt idx="3">
                  <c:v>57.4</c:v>
                </c:pt>
                <c:pt idx="4">
                  <c:v>56.86</c:v>
                </c:pt>
                <c:pt idx="5">
                  <c:v>57.67</c:v>
                </c:pt>
                <c:pt idx="6">
                  <c:v>60.73</c:v>
                </c:pt>
                <c:pt idx="7">
                  <c:v>61.61</c:v>
                </c:pt>
                <c:pt idx="8">
                  <c:v>63.55</c:v>
                </c:pt>
                <c:pt idx="9">
                  <c:v>64.599999999999994</c:v>
                </c:pt>
              </c:numCache>
            </c:numRef>
          </c:val>
          <c:smooth val="0"/>
          <c:extLst>
            <c:ext xmlns:c16="http://schemas.microsoft.com/office/drawing/2014/chart" uri="{C3380CC4-5D6E-409C-BE32-E72D297353CC}">
              <c16:uniqueId val="{00000000-0AAB-45BB-A8E0-19B2C0E97D9F}"/>
            </c:ext>
          </c:extLst>
        </c:ser>
        <c:ser>
          <c:idx val="1"/>
          <c:order val="1"/>
          <c:tx>
            <c:strRef>
              <c:f>Sheet1!$A$3</c:f>
              <c:strCache>
                <c:ptCount val="1"/>
                <c:pt idx="0">
                  <c:v>全国</c:v>
                </c:pt>
              </c:strCache>
            </c:strRef>
          </c:tx>
          <c:spPr>
            <a:ln w="28575" cap="rnd">
              <a:solidFill>
                <a:schemeClr val="accent2"/>
              </a:solidFill>
              <a:prstDash val="sysDot"/>
              <a:round/>
            </a:ln>
            <a:effectLst/>
          </c:spPr>
          <c:marker>
            <c:symbol val="circle"/>
            <c:size val="5"/>
            <c:spPr>
              <a:solidFill>
                <a:schemeClr val="accent2"/>
              </a:solidFill>
              <a:ln w="9525">
                <a:solidFill>
                  <a:schemeClr val="accent2"/>
                </a:solidFill>
              </a:ln>
              <a:effectLst/>
            </c:spPr>
          </c:marker>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Sheet1!$C$1:$L$1</c:f>
              <c:strCache>
                <c:ptCount val="10"/>
                <c:pt idx="0">
                  <c:v>平成24年</c:v>
                </c:pt>
                <c:pt idx="1">
                  <c:v>平成25年</c:v>
                </c:pt>
                <c:pt idx="2">
                  <c:v>平成26年</c:v>
                </c:pt>
                <c:pt idx="3">
                  <c:v>平成27年</c:v>
                </c:pt>
                <c:pt idx="4">
                  <c:v>平成28年</c:v>
                </c:pt>
                <c:pt idx="5">
                  <c:v>平成29年</c:v>
                </c:pt>
                <c:pt idx="6">
                  <c:v>平成30年</c:v>
                </c:pt>
                <c:pt idx="7">
                  <c:v>令和元年</c:v>
                </c:pt>
                <c:pt idx="8">
                  <c:v>令和２年</c:v>
                </c:pt>
                <c:pt idx="9">
                  <c:v>令和３年</c:v>
                </c:pt>
              </c:strCache>
            </c:strRef>
          </c:cat>
          <c:val>
            <c:numRef>
              <c:f>Sheet1!$C$3:$L$3</c:f>
              <c:numCache>
                <c:formatCode>General</c:formatCode>
                <c:ptCount val="10"/>
                <c:pt idx="0">
                  <c:v>52.69</c:v>
                </c:pt>
                <c:pt idx="1">
                  <c:v>53.02</c:v>
                </c:pt>
                <c:pt idx="2">
                  <c:v>53.24</c:v>
                </c:pt>
                <c:pt idx="3">
                  <c:v>53.59</c:v>
                </c:pt>
                <c:pt idx="4">
                  <c:v>54.08</c:v>
                </c:pt>
                <c:pt idx="5">
                  <c:v>54.43</c:v>
                </c:pt>
                <c:pt idx="6">
                  <c:v>55.84</c:v>
                </c:pt>
                <c:pt idx="7">
                  <c:v>56.99</c:v>
                </c:pt>
                <c:pt idx="8">
                  <c:v>58.51</c:v>
                </c:pt>
                <c:pt idx="9">
                  <c:v>58.5</c:v>
                </c:pt>
              </c:numCache>
            </c:numRef>
          </c:val>
          <c:smooth val="0"/>
          <c:extLst>
            <c:ext xmlns:c16="http://schemas.microsoft.com/office/drawing/2014/chart" uri="{C3380CC4-5D6E-409C-BE32-E72D297353CC}">
              <c16:uniqueId val="{00000001-0AAB-45BB-A8E0-19B2C0E97D9F}"/>
            </c:ext>
          </c:extLst>
        </c:ser>
        <c:dLbls>
          <c:dLblPos val="t"/>
          <c:showLegendKey val="0"/>
          <c:showVal val="1"/>
          <c:showCatName val="0"/>
          <c:showSerName val="0"/>
          <c:showPercent val="0"/>
          <c:showBubbleSize val="0"/>
        </c:dLbls>
        <c:marker val="1"/>
        <c:smooth val="0"/>
        <c:axId val="573553360"/>
        <c:axId val="573562216"/>
      </c:lineChart>
      <c:catAx>
        <c:axId val="57355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7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573562216"/>
        <c:crosses val="autoZero"/>
        <c:auto val="1"/>
        <c:lblAlgn val="ctr"/>
        <c:lblOffset val="100"/>
        <c:noMultiLvlLbl val="0"/>
      </c:catAx>
      <c:valAx>
        <c:axId val="573562216"/>
        <c:scaling>
          <c:orientation val="minMax"/>
          <c:max val="70"/>
          <c:min val="5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a:t>％</a:t>
                </a:r>
              </a:p>
            </c:rich>
          </c:tx>
          <c:layout>
            <c:manualLayout>
              <c:xMode val="edge"/>
              <c:yMode val="edge"/>
              <c:x val="3.0555555555555555E-2"/>
              <c:y val="3.7322834645669288E-2"/>
            </c:manualLayout>
          </c:layout>
          <c:overlay val="0"/>
          <c:spPr>
            <a:noFill/>
            <a:ln>
              <a:noFill/>
            </a:ln>
            <a:effectLst/>
          </c:spPr>
          <c:txPr>
            <a:bodyPr rot="0" spcFirstLastPara="1" vertOverflow="ellipsis" vert="eaVert"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5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573553360"/>
        <c:crosses val="autoZero"/>
        <c:crossBetween val="between"/>
        <c:majorUnit val="10"/>
      </c:valAx>
      <c:spPr>
        <a:noFill/>
        <a:ln>
          <a:noFill/>
        </a:ln>
        <a:effectLst/>
      </c:spPr>
    </c:plotArea>
    <c:legend>
      <c:legendPos val="r"/>
      <c:layout>
        <c:manualLayout>
          <c:xMode val="edge"/>
          <c:yMode val="edge"/>
          <c:x val="0.14861111111111111"/>
          <c:y val="0.15119240303295423"/>
          <c:w val="0.3347222222222222"/>
          <c:h val="0.1306240886555847"/>
        </c:manualLayout>
      </c:layout>
      <c:overlay val="0"/>
      <c:spPr>
        <a:noFill/>
        <a:ln>
          <a:noFill/>
        </a:ln>
        <a:effectLst/>
      </c:spPr>
      <c:txPr>
        <a:bodyPr rot="0" spcFirstLastPara="1" vertOverflow="ellipsis" vert="horz" wrap="square" anchor="ctr" anchorCtr="1"/>
        <a:lstStyle/>
        <a:p>
          <a:pPr>
            <a:defRPr sz="95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宮城県最低賃金!$Q$16</c:f>
              <c:strCache>
                <c:ptCount val="1"/>
                <c:pt idx="0">
                  <c:v>宮城県最低賃金</c:v>
                </c:pt>
              </c:strCache>
            </c:strRef>
          </c:tx>
          <c:spPr>
            <a:ln w="12700">
              <a:solidFill>
                <a:srgbClr val="000080"/>
              </a:solidFill>
              <a:prstDash val="solid"/>
            </a:ln>
          </c:spPr>
          <c:invertIfNegative val="0"/>
          <c:dLbls>
            <c:spPr>
              <a:noFill/>
              <a:ln w="25400">
                <a:noFill/>
              </a:ln>
            </c:spPr>
            <c:txPr>
              <a:bodyPr wrap="square" lIns="38100" tIns="19050" rIns="38100" bIns="19050" anchor="ctr">
                <a:spAutoFit/>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宮城県最低賃金!$R$15:$X$15</c:f>
              <c:strCache>
                <c:ptCount val="7"/>
                <c:pt idx="0">
                  <c:v>27年</c:v>
                </c:pt>
                <c:pt idx="1">
                  <c:v>28年</c:v>
                </c:pt>
                <c:pt idx="2">
                  <c:v>29年</c:v>
                </c:pt>
                <c:pt idx="3">
                  <c:v>30年</c:v>
                </c:pt>
                <c:pt idx="4">
                  <c:v>元年</c:v>
                </c:pt>
                <c:pt idx="5">
                  <c:v>２年</c:v>
                </c:pt>
                <c:pt idx="6">
                  <c:v>３年</c:v>
                </c:pt>
              </c:strCache>
            </c:strRef>
          </c:cat>
          <c:val>
            <c:numRef>
              <c:f>宮城県最低賃金!$R$16:$X$16</c:f>
              <c:numCache>
                <c:formatCode>#,##0_);[Red]\(#,##0\)</c:formatCode>
                <c:ptCount val="7"/>
                <c:pt idx="0" formatCode="General">
                  <c:v>726</c:v>
                </c:pt>
                <c:pt idx="1">
                  <c:v>748</c:v>
                </c:pt>
                <c:pt idx="2">
                  <c:v>772</c:v>
                </c:pt>
                <c:pt idx="3">
                  <c:v>798</c:v>
                </c:pt>
                <c:pt idx="4">
                  <c:v>824</c:v>
                </c:pt>
                <c:pt idx="5">
                  <c:v>825</c:v>
                </c:pt>
                <c:pt idx="6">
                  <c:v>853</c:v>
                </c:pt>
              </c:numCache>
            </c:numRef>
          </c:val>
          <c:extLst>
            <c:ext xmlns:c16="http://schemas.microsoft.com/office/drawing/2014/chart" uri="{C3380CC4-5D6E-409C-BE32-E72D297353CC}">
              <c16:uniqueId val="{00000000-7EF2-44DF-93BC-FB8546ADFDD2}"/>
            </c:ext>
          </c:extLst>
        </c:ser>
        <c:dLbls>
          <c:showLegendKey val="0"/>
          <c:showVal val="0"/>
          <c:showCatName val="0"/>
          <c:showSerName val="0"/>
          <c:showPercent val="0"/>
          <c:showBubbleSize val="0"/>
        </c:dLbls>
        <c:gapWidth val="150"/>
        <c:axId val="276829304"/>
        <c:axId val="1"/>
      </c:barChart>
      <c:lineChart>
        <c:grouping val="standard"/>
        <c:varyColors val="0"/>
        <c:ser>
          <c:idx val="1"/>
          <c:order val="1"/>
          <c:tx>
            <c:strRef>
              <c:f>宮城県最低賃金!$Q$17</c:f>
              <c:strCache>
                <c:ptCount val="1"/>
                <c:pt idx="0">
                  <c:v>全国加重平均</c:v>
                </c:pt>
              </c:strCache>
            </c:strRef>
          </c:tx>
          <c:spPr>
            <a:ln>
              <a:solidFill>
                <a:srgbClr val="FF0000"/>
              </a:solidFill>
            </a:ln>
          </c:spPr>
          <c:marker>
            <c:spPr>
              <a:solidFill>
                <a:srgbClr val="FF0000"/>
              </a:solidFill>
              <a:ln>
                <a:solidFill>
                  <a:srgbClr val="FF0000"/>
                </a:solidFill>
              </a:ln>
            </c:spPr>
          </c:marker>
          <c:dLbls>
            <c:dLbl>
              <c:idx val="4"/>
              <c:layout>
                <c:manualLayout>
                  <c:x val="-1.796816804623054E-2"/>
                  <c:y val="1.821804561970762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EF2-44DF-93BC-FB8546ADFD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宮城県最低賃金!$R$15:$X$15</c:f>
              <c:strCache>
                <c:ptCount val="7"/>
                <c:pt idx="0">
                  <c:v>27年</c:v>
                </c:pt>
                <c:pt idx="1">
                  <c:v>28年</c:v>
                </c:pt>
                <c:pt idx="2">
                  <c:v>29年</c:v>
                </c:pt>
                <c:pt idx="3">
                  <c:v>30年</c:v>
                </c:pt>
                <c:pt idx="4">
                  <c:v>元年</c:v>
                </c:pt>
                <c:pt idx="5">
                  <c:v>２年</c:v>
                </c:pt>
                <c:pt idx="6">
                  <c:v>３年</c:v>
                </c:pt>
              </c:strCache>
            </c:strRef>
          </c:cat>
          <c:val>
            <c:numRef>
              <c:f>宮城県最低賃金!$R$17:$X$17</c:f>
              <c:numCache>
                <c:formatCode>General</c:formatCode>
                <c:ptCount val="7"/>
                <c:pt idx="0">
                  <c:v>798</c:v>
                </c:pt>
                <c:pt idx="1">
                  <c:v>823</c:v>
                </c:pt>
                <c:pt idx="2" formatCode="#,##0_);[Red]\(#,##0\)">
                  <c:v>848</c:v>
                </c:pt>
                <c:pt idx="3" formatCode="#,##0_);[Red]\(#,##0\)">
                  <c:v>874</c:v>
                </c:pt>
                <c:pt idx="4" formatCode="#,##0_);[Red]\(#,##0\)">
                  <c:v>901</c:v>
                </c:pt>
                <c:pt idx="5" formatCode="#,##0_);[Red]\(#,##0\)">
                  <c:v>902</c:v>
                </c:pt>
                <c:pt idx="6" formatCode="#,##0_);[Red]\(#,##0\)">
                  <c:v>930</c:v>
                </c:pt>
              </c:numCache>
            </c:numRef>
          </c:val>
          <c:smooth val="0"/>
          <c:extLst>
            <c:ext xmlns:c16="http://schemas.microsoft.com/office/drawing/2014/chart" uri="{C3380CC4-5D6E-409C-BE32-E72D297353CC}">
              <c16:uniqueId val="{00000002-7EF2-44DF-93BC-FB8546ADFDD2}"/>
            </c:ext>
          </c:extLst>
        </c:ser>
        <c:dLbls>
          <c:showLegendKey val="0"/>
          <c:showVal val="0"/>
          <c:showCatName val="0"/>
          <c:showSerName val="0"/>
          <c:showPercent val="0"/>
          <c:showBubbleSize val="0"/>
        </c:dLbls>
        <c:marker val="1"/>
        <c:smooth val="0"/>
        <c:axId val="276829304"/>
        <c:axId val="1"/>
      </c:lineChart>
      <c:catAx>
        <c:axId val="276829304"/>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ＭＳ Ｐゴシック"/>
                <a:ea typeface="ＭＳ Ｐゴシック"/>
                <a:cs typeface="ＭＳ Ｐゴシック"/>
              </a:defRPr>
            </a:pPr>
            <a:endParaRPr lang="ja-JP"/>
          </a:p>
        </c:txPr>
        <c:crossAx val="1"/>
        <c:crosses val="autoZero"/>
        <c:auto val="1"/>
        <c:lblAlgn val="ctr"/>
        <c:lblOffset val="100"/>
        <c:noMultiLvlLbl val="0"/>
      </c:catAx>
      <c:valAx>
        <c:axId val="1"/>
        <c:scaling>
          <c:orientation val="minMax"/>
          <c:max val="1000"/>
          <c:min val="700"/>
        </c:scaling>
        <c:delete val="0"/>
        <c:axPos val="l"/>
        <c:majorGridlines>
          <c:spPr>
            <a:ln w="3175">
              <a:solidFill>
                <a:srgbClr val="000000"/>
              </a:solidFill>
              <a:prstDash val="solid"/>
            </a:ln>
          </c:spPr>
        </c:majorGridlines>
        <c:numFmt formatCode="General" sourceLinked="1"/>
        <c:majorTickMark val="none"/>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ＭＳ Ｐゴシック"/>
                <a:ea typeface="ＭＳ Ｐゴシック"/>
                <a:cs typeface="ＭＳ Ｐゴシック"/>
              </a:defRPr>
            </a:pPr>
            <a:endParaRPr lang="ja-JP"/>
          </a:p>
        </c:txPr>
        <c:crossAx val="276829304"/>
        <c:crosses val="autoZero"/>
        <c:crossBetween val="between"/>
        <c:majorUnit val="100"/>
      </c:valAx>
      <c:spPr>
        <a:no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12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2"/>
          <c:order val="0"/>
          <c:tx>
            <c:strRef>
              <c:f>'（表作成用）コロナ相談件数  (4)'!$B$3</c:f>
              <c:strCache>
                <c:ptCount val="1"/>
                <c:pt idx="0">
                  <c:v>その他</c:v>
                </c:pt>
              </c:strCache>
            </c:strRef>
          </c:tx>
          <c:spPr>
            <a:pattFill prst="smGrid">
              <a:fgClr>
                <a:srgbClr val="FF0000"/>
              </a:fgClr>
              <a:bgClr>
                <a:schemeClr val="bg1"/>
              </a:bgClr>
            </a:pattFill>
            <a:ln>
              <a:noFill/>
            </a:ln>
            <a:effectLst/>
          </c:spPr>
          <c:invertIfNegative val="0"/>
          <c:dLbls>
            <c:dLbl>
              <c:idx val="0"/>
              <c:layout>
                <c:manualLayout>
                  <c:x val="7.2988505747126495E-2"/>
                  <c:y val="-1.2731334408019992E-1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105-4E83-A440-6EFB7AB8BA91}"/>
                </c:ext>
              </c:extLst>
            </c:dLbl>
            <c:dLbl>
              <c:idx val="1"/>
              <c:layout>
                <c:manualLayout>
                  <c:x val="6.9947437739463603E-2"/>
                  <c:y val="-3.472222222222222E-3"/>
                </c:manualLayout>
              </c:layout>
              <c:showLegendKey val="0"/>
              <c:showVal val="1"/>
              <c:showCatName val="0"/>
              <c:showSerName val="0"/>
              <c:showPercent val="0"/>
              <c:showBubbleSize val="0"/>
              <c:extLst>
                <c:ext xmlns:c15="http://schemas.microsoft.com/office/drawing/2012/chart" uri="{CE6537A1-D6FC-4f65-9D91-7224C49458BB}">
                  <c15:layout>
                    <c:manualLayout>
                      <c:w val="9.2205459770114934E-2"/>
                      <c:h val="4.4595636482939634E-2"/>
                    </c:manualLayout>
                  </c15:layout>
                </c:ext>
                <c:ext xmlns:c16="http://schemas.microsoft.com/office/drawing/2014/chart" uri="{C3380CC4-5D6E-409C-BE32-E72D297353CC}">
                  <c16:uniqueId val="{00000001-0105-4E83-A440-6EFB7AB8BA91}"/>
                </c:ext>
              </c:extLst>
            </c:dLbl>
            <c:dLbl>
              <c:idx val="2"/>
              <c:layout>
                <c:manualLayout>
                  <c:x val="6.9947318007662837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105-4E83-A440-6EFB7AB8BA91}"/>
                </c:ext>
              </c:extLst>
            </c:dLbl>
            <c:spPr>
              <a:noFill/>
              <a:ln>
                <a:noFill/>
              </a:ln>
              <a:effectLst/>
            </c:spPr>
            <c:txPr>
              <a:bodyPr rot="0" spcFirstLastPara="1" vertOverflow="clip" horzOverflow="clip" vert="horz" wrap="square" lIns="36576" tIns="18288" rIns="36576" bIns="18288" anchor="ctr" anchorCtr="1">
                <a:spAutoFit/>
              </a:bodyPr>
              <a:lstStyle/>
              <a:p>
                <a:pPr>
                  <a:defRPr sz="600" b="1" i="0" u="none" strike="noStrike" kern="9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'（表作成用）コロナ相談件数  (4)'!$C$2:$E$2</c:f>
              <c:strCache>
                <c:ptCount val="3"/>
                <c:pt idx="0">
                  <c:v>H30(4,738)</c:v>
                </c:pt>
                <c:pt idx="1">
                  <c:v>R1(5,094)</c:v>
                </c:pt>
                <c:pt idx="2">
                  <c:v>R2(5,271)</c:v>
                </c:pt>
              </c:strCache>
            </c:strRef>
          </c:cat>
          <c:val>
            <c:numRef>
              <c:f>'（表作成用）コロナ相談件数  (4)'!$C$3:$E$3</c:f>
              <c:numCache>
                <c:formatCode>General</c:formatCode>
                <c:ptCount val="3"/>
                <c:pt idx="0">
                  <c:v>29.9</c:v>
                </c:pt>
                <c:pt idx="1">
                  <c:v>27.7</c:v>
                </c:pt>
                <c:pt idx="2">
                  <c:v>25.7</c:v>
                </c:pt>
              </c:numCache>
            </c:numRef>
          </c:val>
          <c:extLst>
            <c:ext xmlns:c16="http://schemas.microsoft.com/office/drawing/2014/chart" uri="{C3380CC4-5D6E-409C-BE32-E72D297353CC}">
              <c16:uniqueId val="{00000003-0105-4E83-A440-6EFB7AB8BA91}"/>
            </c:ext>
          </c:extLst>
        </c:ser>
        <c:ser>
          <c:idx val="1"/>
          <c:order val="1"/>
          <c:tx>
            <c:strRef>
              <c:f>'（表作成用）コロナ相談件数  (4)'!$B$4</c:f>
              <c:strCache>
                <c:ptCount val="1"/>
                <c:pt idx="0">
                  <c:v>労働条件引下げ</c:v>
                </c:pt>
              </c:strCache>
            </c:strRef>
          </c:tx>
          <c:spPr>
            <a:pattFill prst="horzBrick">
              <a:fgClr>
                <a:srgbClr val="0070C0"/>
              </a:fgClr>
              <a:bgClr>
                <a:schemeClr val="bg1"/>
              </a:bgClr>
            </a:pattFill>
            <a:ln>
              <a:noFill/>
            </a:ln>
            <a:effectLst/>
          </c:spPr>
          <c:invertIfNegative val="0"/>
          <c:dLbls>
            <c:dLbl>
              <c:idx val="0"/>
              <c:layout>
                <c:manualLayout>
                  <c:x val="7.2988505747126384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105-4E83-A440-6EFB7AB8BA91}"/>
                </c:ext>
              </c:extLst>
            </c:dLbl>
            <c:dLbl>
              <c:idx val="1"/>
              <c:layout>
                <c:manualLayout>
                  <c:x val="7.2988505747126439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105-4E83-A440-6EFB7AB8BA91}"/>
                </c:ext>
              </c:extLst>
            </c:dLbl>
            <c:dLbl>
              <c:idx val="2"/>
              <c:layout>
                <c:manualLayout>
                  <c:x val="7.2988505747126439E-2"/>
                  <c:y val="-6.3656672040099962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105-4E83-A440-6EFB7AB8BA91}"/>
                </c:ext>
              </c:extLst>
            </c:dLbl>
            <c:spPr>
              <a:noFill/>
              <a:ln>
                <a:noFill/>
              </a:ln>
              <a:effectLst/>
            </c:spPr>
            <c:txPr>
              <a:bodyPr rot="0" spcFirstLastPara="1" vertOverflow="ellipsis" vert="horz" wrap="square" anchor="ctr" anchorCtr="1"/>
              <a:lstStyle/>
              <a:p>
                <a:pPr>
                  <a:defRPr sz="600" b="1" i="0" u="none" strike="noStrike" kern="9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'（表作成用）コロナ相談件数  (4)'!$C$2:$E$2</c:f>
              <c:strCache>
                <c:ptCount val="3"/>
                <c:pt idx="0">
                  <c:v>H30(4,738)</c:v>
                </c:pt>
                <c:pt idx="1">
                  <c:v>R1(5,094)</c:v>
                </c:pt>
                <c:pt idx="2">
                  <c:v>R2(5,271)</c:v>
                </c:pt>
              </c:strCache>
            </c:strRef>
          </c:cat>
          <c:val>
            <c:numRef>
              <c:f>'（表作成用）コロナ相談件数  (4)'!$C$4:$E$4</c:f>
              <c:numCache>
                <c:formatCode>General</c:formatCode>
                <c:ptCount val="3"/>
                <c:pt idx="0">
                  <c:v>8.1999999999999993</c:v>
                </c:pt>
                <c:pt idx="1">
                  <c:v>9.3000000000000007</c:v>
                </c:pt>
                <c:pt idx="2">
                  <c:v>10.7</c:v>
                </c:pt>
              </c:numCache>
            </c:numRef>
          </c:val>
          <c:extLst>
            <c:ext xmlns:c16="http://schemas.microsoft.com/office/drawing/2014/chart" uri="{C3380CC4-5D6E-409C-BE32-E72D297353CC}">
              <c16:uniqueId val="{00000007-0105-4E83-A440-6EFB7AB8BA91}"/>
            </c:ext>
          </c:extLst>
        </c:ser>
        <c:ser>
          <c:idx val="0"/>
          <c:order val="2"/>
          <c:tx>
            <c:strRef>
              <c:f>'（表作成用）コロナ相談件数  (4)'!$B$5</c:f>
              <c:strCache>
                <c:ptCount val="1"/>
                <c:pt idx="0">
                  <c:v>解雇</c:v>
                </c:pt>
              </c:strCache>
            </c:strRef>
          </c:tx>
          <c:spPr>
            <a:pattFill prst="sphere">
              <a:fgClr>
                <a:schemeClr val="accent6">
                  <a:lumMod val="75000"/>
                </a:schemeClr>
              </a:fgClr>
              <a:bgClr>
                <a:schemeClr val="bg1"/>
              </a:bgClr>
            </a:pattFill>
            <a:ln>
              <a:noFill/>
            </a:ln>
            <a:effectLst/>
          </c:spPr>
          <c:invertIfNegative val="0"/>
          <c:dLbls>
            <c:dLbl>
              <c:idx val="0"/>
              <c:layout>
                <c:manualLayout>
                  <c:x val="7.2988505747126384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0105-4E83-A440-6EFB7AB8BA91}"/>
                </c:ext>
              </c:extLst>
            </c:dLbl>
            <c:dLbl>
              <c:idx val="1"/>
              <c:layout>
                <c:manualLayout>
                  <c:x val="7.2988505747126439E-2"/>
                  <c:y val="-6.3656672040099962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0105-4E83-A440-6EFB7AB8BA91}"/>
                </c:ext>
              </c:extLst>
            </c:dLbl>
            <c:dLbl>
              <c:idx val="2"/>
              <c:layout>
                <c:manualLayout>
                  <c:x val="7.2988505747126439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0105-4E83-A440-6EFB7AB8BA91}"/>
                </c:ext>
              </c:extLst>
            </c:dLbl>
            <c:spPr>
              <a:noFill/>
              <a:ln>
                <a:noFill/>
              </a:ln>
              <a:effectLst/>
            </c:spPr>
            <c:txPr>
              <a:bodyPr rot="0" spcFirstLastPara="1" vertOverflow="ellipsis" vert="horz" wrap="square" anchor="ctr" anchorCtr="1"/>
              <a:lstStyle/>
              <a:p>
                <a:pPr>
                  <a:defRPr sz="600" b="1" i="0" u="none" strike="noStrike" kern="9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'（表作成用）コロナ相談件数  (4)'!$C$2:$E$2</c:f>
              <c:strCache>
                <c:ptCount val="3"/>
                <c:pt idx="0">
                  <c:v>H30(4,738)</c:v>
                </c:pt>
                <c:pt idx="1">
                  <c:v>R1(5,094)</c:v>
                </c:pt>
                <c:pt idx="2">
                  <c:v>R2(5,271)</c:v>
                </c:pt>
              </c:strCache>
            </c:strRef>
          </c:cat>
          <c:val>
            <c:numRef>
              <c:f>'（表作成用）コロナ相談件数  (4)'!$C$5:$E$5</c:f>
              <c:numCache>
                <c:formatCode>General</c:formatCode>
                <c:ptCount val="3"/>
                <c:pt idx="0">
                  <c:v>9.5</c:v>
                </c:pt>
                <c:pt idx="1">
                  <c:v>8.6999999999999993</c:v>
                </c:pt>
                <c:pt idx="2">
                  <c:v>10.7</c:v>
                </c:pt>
              </c:numCache>
            </c:numRef>
          </c:val>
          <c:extLst>
            <c:ext xmlns:c16="http://schemas.microsoft.com/office/drawing/2014/chart" uri="{C3380CC4-5D6E-409C-BE32-E72D297353CC}">
              <c16:uniqueId val="{0000000B-0105-4E83-A440-6EFB7AB8BA91}"/>
            </c:ext>
          </c:extLst>
        </c:ser>
        <c:ser>
          <c:idx val="3"/>
          <c:order val="3"/>
          <c:tx>
            <c:strRef>
              <c:f>'（表作成用）コロナ相談件数  (4)'!$B$6</c:f>
              <c:strCache>
                <c:ptCount val="1"/>
                <c:pt idx="0">
                  <c:v>自己都合退職</c:v>
                </c:pt>
              </c:strCache>
            </c:strRef>
          </c:tx>
          <c:spPr>
            <a:pattFill prst="smConfetti">
              <a:fgClr>
                <a:schemeClr val="tx1">
                  <a:lumMod val="95000"/>
                  <a:lumOff val="5000"/>
                </a:schemeClr>
              </a:fgClr>
              <a:bgClr>
                <a:schemeClr val="bg1"/>
              </a:bgClr>
            </a:pattFill>
            <a:ln>
              <a:noFill/>
            </a:ln>
            <a:effectLst/>
          </c:spPr>
          <c:invertIfNegative val="0"/>
          <c:dLbls>
            <c:dLbl>
              <c:idx val="0"/>
              <c:layout>
                <c:manualLayout>
                  <c:x val="6.9947318007662837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0105-4E83-A440-6EFB7AB8BA91}"/>
                </c:ext>
              </c:extLst>
            </c:dLbl>
            <c:dLbl>
              <c:idx val="1"/>
              <c:layout>
                <c:manualLayout>
                  <c:x val="7.2988505747126328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0105-4E83-A440-6EFB7AB8BA91}"/>
                </c:ext>
              </c:extLst>
            </c:dLbl>
            <c:dLbl>
              <c:idx val="2"/>
              <c:layout>
                <c:manualLayout>
                  <c:x val="7.2988505747126439E-2"/>
                  <c:y val="-6.3656672040099962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0105-4E83-A440-6EFB7AB8BA91}"/>
                </c:ext>
              </c:extLst>
            </c:dLbl>
            <c:spPr>
              <a:noFill/>
              <a:ln>
                <a:noFill/>
              </a:ln>
              <a:effectLst/>
            </c:spPr>
            <c:txPr>
              <a:bodyPr rot="0" spcFirstLastPara="1" vertOverflow="ellipsis" vert="horz" wrap="square" anchor="ctr" anchorCtr="1"/>
              <a:lstStyle/>
              <a:p>
                <a:pPr>
                  <a:defRPr sz="600" b="1" i="0" u="none" strike="noStrike" kern="9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'（表作成用）コロナ相談件数  (4)'!$C$2:$E$2</c:f>
              <c:strCache>
                <c:ptCount val="3"/>
                <c:pt idx="0">
                  <c:v>H30(4,738)</c:v>
                </c:pt>
                <c:pt idx="1">
                  <c:v>R1(5,094)</c:v>
                </c:pt>
                <c:pt idx="2">
                  <c:v>R2(5,271)</c:v>
                </c:pt>
              </c:strCache>
            </c:strRef>
          </c:cat>
          <c:val>
            <c:numRef>
              <c:f>'（表作成用）コロナ相談件数  (4)'!$C$6:$E$6</c:f>
              <c:numCache>
                <c:formatCode>General</c:formatCode>
                <c:ptCount val="3"/>
                <c:pt idx="0">
                  <c:v>13.6</c:v>
                </c:pt>
                <c:pt idx="1">
                  <c:v>12.2</c:v>
                </c:pt>
                <c:pt idx="2">
                  <c:v>11.1</c:v>
                </c:pt>
              </c:numCache>
            </c:numRef>
          </c:val>
          <c:extLst>
            <c:ext xmlns:c16="http://schemas.microsoft.com/office/drawing/2014/chart" uri="{C3380CC4-5D6E-409C-BE32-E72D297353CC}">
              <c16:uniqueId val="{0000000F-0105-4E83-A440-6EFB7AB8BA91}"/>
            </c:ext>
          </c:extLst>
        </c:ser>
        <c:ser>
          <c:idx val="4"/>
          <c:order val="4"/>
          <c:tx>
            <c:strRef>
              <c:f>'（表作成用）コロナ相談件数  (4)'!$B$7</c:f>
              <c:strCache>
                <c:ptCount val="1"/>
                <c:pt idx="0">
                  <c:v>その他の労働条件</c:v>
                </c:pt>
              </c:strCache>
            </c:strRef>
          </c:tx>
          <c:spPr>
            <a:pattFill prst="wdDnDiag">
              <a:fgClr>
                <a:srgbClr val="DB3FDF"/>
              </a:fgClr>
              <a:bgClr>
                <a:schemeClr val="bg1"/>
              </a:bgClr>
            </a:pattFill>
            <a:ln>
              <a:noFill/>
            </a:ln>
            <a:effectLst/>
          </c:spPr>
          <c:invertIfNegative val="0"/>
          <c:dLbls>
            <c:dLbl>
              <c:idx val="0"/>
              <c:layout>
                <c:manualLayout>
                  <c:x val="7.9070881226053644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0105-4E83-A440-6EFB7AB8BA91}"/>
                </c:ext>
              </c:extLst>
            </c:dLbl>
            <c:dLbl>
              <c:idx val="1"/>
              <c:layout>
                <c:manualLayout>
                  <c:x val="7.6029693486590041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0105-4E83-A440-6EFB7AB8BA91}"/>
                </c:ext>
              </c:extLst>
            </c:dLbl>
            <c:dLbl>
              <c:idx val="2"/>
              <c:layout>
                <c:manualLayout>
                  <c:x val="6.9947318007662837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0105-4E83-A440-6EFB7AB8BA91}"/>
                </c:ext>
              </c:extLst>
            </c:dLbl>
            <c:spPr>
              <a:noFill/>
              <a:ln>
                <a:noFill/>
              </a:ln>
              <a:effectLst/>
            </c:spPr>
            <c:txPr>
              <a:bodyPr rot="0" spcFirstLastPara="1" vertOverflow="ellipsis" vert="horz" wrap="square" anchor="ctr" anchorCtr="1"/>
              <a:lstStyle/>
              <a:p>
                <a:pPr>
                  <a:defRPr sz="600" b="1" i="0" u="none" strike="noStrike" kern="9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'（表作成用）コロナ相談件数  (4)'!$C$2:$E$2</c:f>
              <c:strCache>
                <c:ptCount val="3"/>
                <c:pt idx="0">
                  <c:v>H30(4,738)</c:v>
                </c:pt>
                <c:pt idx="1">
                  <c:v>R1(5,094)</c:v>
                </c:pt>
                <c:pt idx="2">
                  <c:v>R2(5,271)</c:v>
                </c:pt>
              </c:strCache>
            </c:strRef>
          </c:cat>
          <c:val>
            <c:numRef>
              <c:f>'（表作成用）コロナ相談件数  (4)'!$C$7:$E$7</c:f>
              <c:numCache>
                <c:formatCode>General</c:formatCode>
                <c:ptCount val="3"/>
                <c:pt idx="0">
                  <c:v>12.2</c:v>
                </c:pt>
                <c:pt idx="1">
                  <c:v>12.8</c:v>
                </c:pt>
                <c:pt idx="2">
                  <c:v>14.1</c:v>
                </c:pt>
              </c:numCache>
            </c:numRef>
          </c:val>
          <c:extLst>
            <c:ext xmlns:c16="http://schemas.microsoft.com/office/drawing/2014/chart" uri="{C3380CC4-5D6E-409C-BE32-E72D297353CC}">
              <c16:uniqueId val="{00000013-0105-4E83-A440-6EFB7AB8BA91}"/>
            </c:ext>
          </c:extLst>
        </c:ser>
        <c:ser>
          <c:idx val="5"/>
          <c:order val="5"/>
          <c:tx>
            <c:strRef>
              <c:f>'（表作成用）コロナ相談件数  (4)'!$B$8</c:f>
              <c:strCache>
                <c:ptCount val="1"/>
                <c:pt idx="0">
                  <c:v>いじめ・嫌がらせ</c:v>
                </c:pt>
              </c:strCache>
            </c:strRef>
          </c:tx>
          <c:spPr>
            <a:pattFill prst="pct80">
              <a:fgClr>
                <a:schemeClr val="accent3">
                  <a:lumMod val="40000"/>
                  <a:lumOff val="60000"/>
                </a:schemeClr>
              </a:fgClr>
              <a:bgClr>
                <a:schemeClr val="bg1"/>
              </a:bgClr>
            </a:pattFill>
            <a:ln>
              <a:noFill/>
            </a:ln>
            <a:effectLst/>
          </c:spPr>
          <c:invertIfNegative val="0"/>
          <c:dLbls>
            <c:dLbl>
              <c:idx val="0"/>
              <c:layout>
                <c:manualLayout>
                  <c:x val="7.2988505747126384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0105-4E83-A440-6EFB7AB8BA91}"/>
                </c:ext>
              </c:extLst>
            </c:dLbl>
            <c:dLbl>
              <c:idx val="1"/>
              <c:layout>
                <c:manualLayout>
                  <c:x val="7.2988505747126328E-2"/>
                  <c:y val="0"/>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0105-4E83-A440-6EFB7AB8BA91}"/>
                </c:ext>
              </c:extLst>
            </c:dLbl>
            <c:dLbl>
              <c:idx val="2"/>
              <c:layout>
                <c:manualLayout>
                  <c:x val="6.9947318007662837E-2"/>
                  <c:y val="3.472222222222206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0105-4E83-A440-6EFB7AB8BA91}"/>
                </c:ext>
              </c:extLst>
            </c:dLbl>
            <c:spPr>
              <a:noFill/>
              <a:ln>
                <a:noFill/>
              </a:ln>
              <a:effectLst/>
            </c:spPr>
            <c:txPr>
              <a:bodyPr rot="0" spcFirstLastPara="1" vertOverflow="ellipsis" vert="horz" wrap="square" anchor="ctr" anchorCtr="1"/>
              <a:lstStyle/>
              <a:p>
                <a:pPr>
                  <a:defRPr sz="600" b="1" i="0" u="none" strike="noStrike" kern="9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'（表作成用）コロナ相談件数  (4)'!$C$2:$E$2</c:f>
              <c:strCache>
                <c:ptCount val="3"/>
                <c:pt idx="0">
                  <c:v>H30(4,738)</c:v>
                </c:pt>
                <c:pt idx="1">
                  <c:v>R1(5,094)</c:v>
                </c:pt>
                <c:pt idx="2">
                  <c:v>R2(5,271)</c:v>
                </c:pt>
              </c:strCache>
            </c:strRef>
          </c:cat>
          <c:val>
            <c:numRef>
              <c:f>'（表作成用）コロナ相談件数  (4)'!$C$8:$E$8</c:f>
              <c:numCache>
                <c:formatCode>General</c:formatCode>
                <c:ptCount val="3"/>
                <c:pt idx="0">
                  <c:v>26.6</c:v>
                </c:pt>
                <c:pt idx="1">
                  <c:v>29.3</c:v>
                </c:pt>
                <c:pt idx="2">
                  <c:v>27.7</c:v>
                </c:pt>
              </c:numCache>
            </c:numRef>
          </c:val>
          <c:extLst>
            <c:ext xmlns:c16="http://schemas.microsoft.com/office/drawing/2014/chart" uri="{C3380CC4-5D6E-409C-BE32-E72D297353CC}">
              <c16:uniqueId val="{00000017-0105-4E83-A440-6EFB7AB8BA91}"/>
            </c:ext>
          </c:extLst>
        </c:ser>
        <c:dLbls>
          <c:showLegendKey val="0"/>
          <c:showVal val="0"/>
          <c:showCatName val="0"/>
          <c:showSerName val="0"/>
          <c:showPercent val="0"/>
          <c:showBubbleSize val="0"/>
        </c:dLbls>
        <c:gapWidth val="150"/>
        <c:overlap val="100"/>
        <c:axId val="697773656"/>
        <c:axId val="697775296"/>
      </c:barChart>
      <c:lineChart>
        <c:grouping val="standard"/>
        <c:varyColors val="0"/>
        <c:ser>
          <c:idx val="6"/>
          <c:order val="6"/>
          <c:tx>
            <c:strRef>
              <c:f>'（表作成用）コロナ相談件数  (4)'!$B$9</c:f>
              <c:strCache>
                <c:ptCount val="1"/>
                <c:pt idx="0">
                  <c:v>総合労働相談件数</c:v>
                </c:pt>
              </c:strCache>
            </c:strRef>
          </c:tx>
          <c:spPr>
            <a:ln w="31750" cap="sq">
              <a:solidFill>
                <a:schemeClr val="accent1">
                  <a:lumMod val="60000"/>
                </a:schemeClr>
              </a:solidFill>
              <a:bevel/>
            </a:ln>
            <a:effectLst/>
          </c:spPr>
          <c:marker>
            <c:symbol val="circle"/>
            <c:size val="5"/>
            <c:spPr>
              <a:solidFill>
                <a:schemeClr val="accent1">
                  <a:lumMod val="60000"/>
                </a:schemeClr>
              </a:solidFill>
              <a:ln w="9525">
                <a:solidFill>
                  <a:schemeClr val="accent1">
                    <a:lumMod val="60000"/>
                  </a:schemeClr>
                </a:solidFill>
              </a:ln>
              <a:effectLst/>
            </c:spPr>
          </c:marker>
          <c:cat>
            <c:strRef>
              <c:f>'（表作成用）コロナ相談件数  (4)'!$C$2:$E$2</c:f>
              <c:strCache>
                <c:ptCount val="3"/>
                <c:pt idx="0">
                  <c:v>H30(4,738)</c:v>
                </c:pt>
                <c:pt idx="1">
                  <c:v>R1(5,094)</c:v>
                </c:pt>
                <c:pt idx="2">
                  <c:v>R2(5,271)</c:v>
                </c:pt>
              </c:strCache>
            </c:strRef>
          </c:cat>
          <c:val>
            <c:numRef>
              <c:f>'（表作成用）コロナ相談件数  (4)'!$C$9:$E$9</c:f>
              <c:numCache>
                <c:formatCode>General</c:formatCode>
                <c:ptCount val="3"/>
                <c:pt idx="0">
                  <c:v>4738</c:v>
                </c:pt>
                <c:pt idx="1">
                  <c:v>5094</c:v>
                </c:pt>
                <c:pt idx="2">
                  <c:v>5271</c:v>
                </c:pt>
              </c:numCache>
            </c:numRef>
          </c:val>
          <c:smooth val="0"/>
          <c:extLst>
            <c:ext xmlns:c16="http://schemas.microsoft.com/office/drawing/2014/chart" uri="{C3380CC4-5D6E-409C-BE32-E72D297353CC}">
              <c16:uniqueId val="{00000018-0105-4E83-A440-6EFB7AB8BA91}"/>
            </c:ext>
          </c:extLst>
        </c:ser>
        <c:dLbls>
          <c:showLegendKey val="0"/>
          <c:showVal val="0"/>
          <c:showCatName val="0"/>
          <c:showSerName val="0"/>
          <c:showPercent val="0"/>
          <c:showBubbleSize val="0"/>
        </c:dLbls>
        <c:marker val="1"/>
        <c:smooth val="0"/>
        <c:axId val="514326760"/>
        <c:axId val="514326432"/>
      </c:lineChart>
      <c:catAx>
        <c:axId val="697773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1" i="0" u="none" strike="noStrike" kern="9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crossAx val="697775296"/>
        <c:crosses val="autoZero"/>
        <c:auto val="1"/>
        <c:lblAlgn val="ctr"/>
        <c:lblOffset val="100"/>
        <c:noMultiLvlLbl val="0"/>
      </c:catAx>
      <c:valAx>
        <c:axId val="697775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700" b="1" i="0" u="none" strike="noStrike" kern="900" baseline="0">
                    <a:solidFill>
                      <a:schemeClr val="tx1"/>
                    </a:solidFill>
                    <a:latin typeface="HG丸ｺﾞｼｯｸM-PRO" panose="020F0600000000000000" pitchFamily="50" charset="-128"/>
                    <a:ea typeface="HG丸ｺﾞｼｯｸM-PRO" panose="020F0600000000000000" pitchFamily="50" charset="-128"/>
                    <a:cs typeface="+mn-cs"/>
                  </a:defRPr>
                </a:pPr>
                <a:r>
                  <a:rPr lang="ja-JP" sz="700" b="1">
                    <a:solidFill>
                      <a:schemeClr val="tx1"/>
                    </a:solidFill>
                  </a:rPr>
                  <a:t>総合労働相談内訳比率</a:t>
                </a:r>
              </a:p>
            </c:rich>
          </c:tx>
          <c:layout>
            <c:manualLayout>
              <c:xMode val="edge"/>
              <c:yMode val="edge"/>
              <c:x val="2.6468472327479214E-2"/>
              <c:y val="0.23923828124999999"/>
            </c:manualLayout>
          </c:layout>
          <c:overlay val="0"/>
          <c:spPr>
            <a:noFill/>
            <a:ln>
              <a:noFill/>
            </a:ln>
            <a:effectLst/>
          </c:spPr>
          <c:txPr>
            <a:bodyPr rot="0" spcFirstLastPara="1" vertOverflow="ellipsis" vert="eaVert" wrap="square" anchor="ctr" anchorCtr="1"/>
            <a:lstStyle/>
            <a:p>
              <a:pPr>
                <a:defRPr sz="700" b="1" i="0" u="none" strike="noStrike" kern="9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1" i="0" u="none" strike="noStrike" kern="9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crossAx val="697773656"/>
        <c:crosses val="autoZero"/>
        <c:crossBetween val="between"/>
      </c:valAx>
      <c:valAx>
        <c:axId val="514326432"/>
        <c:scaling>
          <c:orientation val="minMax"/>
        </c:scaling>
        <c:delete val="0"/>
        <c:axPos val="r"/>
        <c:title>
          <c:tx>
            <c:rich>
              <a:bodyPr rot="0" spcFirstLastPara="1" vertOverflow="ellipsis" vert="eaVert" wrap="square" anchor="ctr" anchorCtr="1"/>
              <a:lstStyle/>
              <a:p>
                <a:pPr>
                  <a:defRPr sz="700" b="1" i="0" u="none" strike="noStrike" kern="900" baseline="0">
                    <a:solidFill>
                      <a:schemeClr val="tx1"/>
                    </a:solidFill>
                    <a:latin typeface="HG丸ｺﾞｼｯｸM-PRO" panose="020F0600000000000000" pitchFamily="50" charset="-128"/>
                    <a:ea typeface="HG丸ｺﾞｼｯｸM-PRO" panose="020F0600000000000000" pitchFamily="50" charset="-128"/>
                    <a:cs typeface="+mn-cs"/>
                  </a:defRPr>
                </a:pPr>
                <a:r>
                  <a:rPr lang="ja-JP" sz="700" b="1">
                    <a:solidFill>
                      <a:schemeClr val="tx1"/>
                    </a:solidFill>
                  </a:rPr>
                  <a:t>総合労働相談件数</a:t>
                </a:r>
              </a:p>
            </c:rich>
          </c:tx>
          <c:layout>
            <c:manualLayout>
              <c:xMode val="edge"/>
              <c:yMode val="edge"/>
              <c:x val="0.91861302681992341"/>
              <c:y val="0.26472468285214351"/>
            </c:manualLayout>
          </c:layout>
          <c:overlay val="0"/>
          <c:spPr>
            <a:noFill/>
            <a:ln>
              <a:noFill/>
            </a:ln>
            <a:effectLst/>
          </c:spPr>
          <c:txPr>
            <a:bodyPr rot="0" spcFirstLastPara="1" vertOverflow="ellipsis" vert="eaVert" wrap="square" anchor="ctr" anchorCtr="1"/>
            <a:lstStyle/>
            <a:p>
              <a:pPr>
                <a:defRPr sz="700" b="1" i="0" u="none" strike="noStrike" kern="9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600" b="1" i="0" u="none" strike="noStrike" kern="9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crossAx val="514326760"/>
        <c:crosses val="max"/>
        <c:crossBetween val="between"/>
      </c:valAx>
      <c:catAx>
        <c:axId val="514326760"/>
        <c:scaling>
          <c:orientation val="minMax"/>
        </c:scaling>
        <c:delete val="1"/>
        <c:axPos val="b"/>
        <c:numFmt formatCode="General" sourceLinked="1"/>
        <c:majorTickMark val="out"/>
        <c:minorTickMark val="none"/>
        <c:tickLblPos val="nextTo"/>
        <c:crossAx val="514326432"/>
        <c:crosses val="autoZero"/>
        <c:auto val="1"/>
        <c:lblAlgn val="ctr"/>
        <c:lblOffset val="100"/>
        <c:noMultiLvlLbl val="0"/>
      </c:catAx>
      <c:spPr>
        <a:noFill/>
        <a:ln>
          <a:noFill/>
        </a:ln>
        <a:effectLst/>
      </c:spPr>
    </c:plotArea>
    <c:legend>
      <c:legendPos val="b"/>
      <c:layout>
        <c:manualLayout>
          <c:xMode val="edge"/>
          <c:yMode val="edge"/>
          <c:x val="8.1297297000450311E-3"/>
          <c:y val="0.74693437136777285"/>
          <c:w val="0.99187023617893744"/>
          <c:h val="0.16915428833221627"/>
        </c:manualLayout>
      </c:layout>
      <c:overlay val="0"/>
      <c:spPr>
        <a:noFill/>
        <a:ln>
          <a:noFill/>
        </a:ln>
        <a:effectLst/>
      </c:spPr>
      <c:txPr>
        <a:bodyPr rot="0" spcFirstLastPara="1" vertOverflow="ellipsis" vert="horz" wrap="square" anchor="ctr" anchorCtr="1"/>
        <a:lstStyle/>
        <a:p>
          <a:pPr>
            <a:defRPr sz="600" b="1" i="0" u="none" strike="noStrike" kern="900" baseline="0">
              <a:solidFill>
                <a:schemeClr val="tx1"/>
              </a:solidFill>
              <a:latin typeface="HG丸ｺﾞｼｯｸM-PRO" panose="020F0600000000000000" pitchFamily="50" charset="-128"/>
              <a:ea typeface="HG丸ｺﾞｼｯｸM-PRO" panose="020F0600000000000000" pitchFamily="50" charset="-128"/>
              <a:cs typeface="+mn-cs"/>
            </a:defRPr>
          </a:pPr>
          <a:endParaRPr lang="ja-JP"/>
        </a:p>
      </c:txPr>
    </c:legend>
    <c:plotVisOnly val="1"/>
    <c:dispBlanksAs val="gap"/>
    <c:showDLblsOverMax val="0"/>
  </c:chart>
  <c:spPr>
    <a:noFill/>
    <a:ln w="25400" cap="sq" cmpd="sng" algn="ctr">
      <a:noFill/>
      <a:bevel/>
    </a:ln>
    <a:effectLst/>
  </c:spPr>
  <c:txPr>
    <a:bodyPr/>
    <a:lstStyle/>
    <a:p>
      <a:pPr>
        <a:defRPr sz="600" kern="900" baseline="0">
          <a:latin typeface="HG丸ｺﾞｼｯｸM-PRO" panose="020F0600000000000000" pitchFamily="50" charset="-128"/>
          <a:ea typeface="HG丸ｺﾞｼｯｸM-PRO" panose="020F0600000000000000" pitchFamily="50" charset="-128"/>
        </a:defRPr>
      </a:pPr>
      <a:endParaRPr lang="ja-JP"/>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ja-JP" altLang="en-US" sz="1050" dirty="0" smtClean="0"/>
              <a:t>県内の人手不足分野における有効</a:t>
            </a:r>
            <a:r>
              <a:rPr lang="ja-JP" altLang="en-US" sz="1050" dirty="0"/>
              <a:t>求人</a:t>
            </a:r>
            <a:r>
              <a:rPr lang="ja-JP" altLang="en-US" sz="1050" dirty="0" smtClean="0"/>
              <a:t>倍率</a:t>
            </a:r>
            <a:endParaRPr lang="en-US" altLang="ja-JP" sz="1050" dirty="0" smtClean="0"/>
          </a:p>
          <a:p>
            <a:pPr>
              <a:defRPr sz="1050"/>
            </a:pPr>
            <a:r>
              <a:rPr lang="ja-JP" altLang="en-US" sz="1050" dirty="0" smtClean="0"/>
              <a:t>（令和</a:t>
            </a:r>
            <a:r>
              <a:rPr lang="en-US" altLang="ja-JP" sz="1050" dirty="0" smtClean="0"/>
              <a:t>4</a:t>
            </a:r>
            <a:r>
              <a:rPr lang="ja-JP" altLang="en-US" sz="1050" dirty="0" smtClean="0"/>
              <a:t>年</a:t>
            </a:r>
            <a:r>
              <a:rPr lang="en-US" altLang="ja-JP" sz="1050" dirty="0" smtClean="0"/>
              <a:t>1</a:t>
            </a:r>
            <a:r>
              <a:rPr lang="ja-JP" altLang="en-US" sz="1050" dirty="0" smtClean="0"/>
              <a:t>月）</a:t>
            </a:r>
            <a:endParaRPr lang="ja-JP" altLang="en-US" sz="1050" dirty="0"/>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Sheet1!$B$1</c:f>
              <c:strCache>
                <c:ptCount val="1"/>
                <c:pt idx="0">
                  <c:v>有効求人倍率</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宮城県計</c:v>
                </c:pt>
                <c:pt idx="1">
                  <c:v>福祉関連</c:v>
                </c:pt>
                <c:pt idx="2">
                  <c:v>保安の職業</c:v>
                </c:pt>
                <c:pt idx="3">
                  <c:v>輸送・機械運転の職業</c:v>
                </c:pt>
                <c:pt idx="4">
                  <c:v>建設・採掘の職業</c:v>
                </c:pt>
              </c:strCache>
            </c:strRef>
          </c:cat>
          <c:val>
            <c:numRef>
              <c:f>Sheet1!$B$2:$B$6</c:f>
              <c:numCache>
                <c:formatCode>General</c:formatCode>
                <c:ptCount val="5"/>
                <c:pt idx="0" formatCode="0.00">
                  <c:v>1.3</c:v>
                </c:pt>
                <c:pt idx="1">
                  <c:v>3.26</c:v>
                </c:pt>
                <c:pt idx="2">
                  <c:v>8.0500000000000007</c:v>
                </c:pt>
                <c:pt idx="3">
                  <c:v>2.29</c:v>
                </c:pt>
                <c:pt idx="4" formatCode="0.00">
                  <c:v>4.9000000000000004</c:v>
                </c:pt>
              </c:numCache>
            </c:numRef>
          </c:val>
          <c:extLst>
            <c:ext xmlns:c16="http://schemas.microsoft.com/office/drawing/2014/chart" uri="{C3380CC4-5D6E-409C-BE32-E72D297353CC}">
              <c16:uniqueId val="{00000000-9E8E-47DD-9D67-FD8CF9DA188A}"/>
            </c:ext>
          </c:extLst>
        </c:ser>
        <c:dLbls>
          <c:showLegendKey val="0"/>
          <c:showVal val="0"/>
          <c:showCatName val="0"/>
          <c:showSerName val="0"/>
          <c:showPercent val="0"/>
          <c:showBubbleSize val="0"/>
        </c:dLbls>
        <c:gapWidth val="219"/>
        <c:axId val="1483789472"/>
        <c:axId val="1483792800"/>
      </c:barChart>
      <c:catAx>
        <c:axId val="1483789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483792800"/>
        <c:crosses val="autoZero"/>
        <c:auto val="1"/>
        <c:lblAlgn val="ctr"/>
        <c:lblOffset val="100"/>
        <c:noMultiLvlLbl val="0"/>
      </c:catAx>
      <c:valAx>
        <c:axId val="148379280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83789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1000" dirty="0" smtClean="0"/>
              <a:t>市町村との雇用対策協定</a:t>
            </a:r>
            <a:r>
              <a:rPr lang="ja-JP" altLang="en-US" sz="1000" baseline="0" dirty="0" smtClean="0"/>
              <a:t> </a:t>
            </a:r>
            <a:r>
              <a:rPr lang="ja-JP" altLang="en-US" sz="1000" dirty="0" smtClean="0"/>
              <a:t>東北６局締結状況</a:t>
            </a:r>
            <a:endParaRPr lang="en-US" altLang="ja-JP" sz="1000" dirty="0" smtClean="0"/>
          </a:p>
          <a:p>
            <a:pPr>
              <a:defRPr/>
            </a:pPr>
            <a:r>
              <a:rPr lang="ja-JP" altLang="en-US" sz="1000" dirty="0" smtClean="0"/>
              <a:t>（令和</a:t>
            </a:r>
            <a:r>
              <a:rPr lang="en-US" altLang="ja-JP" sz="1000" dirty="0" smtClean="0"/>
              <a:t>4</a:t>
            </a:r>
            <a:r>
              <a:rPr lang="ja-JP" altLang="en-US" sz="1000" dirty="0" smtClean="0"/>
              <a:t>年</a:t>
            </a:r>
            <a:r>
              <a:rPr lang="en-US" altLang="ja-JP" sz="1000" dirty="0" smtClean="0"/>
              <a:t>2</a:t>
            </a:r>
            <a:r>
              <a:rPr lang="ja-JP" altLang="en-US" sz="1000" dirty="0" smtClean="0"/>
              <a:t>月現在）</a:t>
            </a:r>
            <a:endParaRPr lang="zh-TW" altLang="en-US" sz="1000" dirty="0"/>
          </a:p>
        </c:rich>
      </c:tx>
      <c:layout>
        <c:manualLayout>
          <c:xMode val="edge"/>
          <c:yMode val="edge"/>
          <c:x val="0.17803871665531118"/>
          <c:y val="3.230515250830068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Sheet1!$A$2</c:f>
              <c:strCache>
                <c:ptCount val="1"/>
                <c:pt idx="0">
                  <c:v>締結自治体数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宮城局</c:v>
                </c:pt>
                <c:pt idx="1">
                  <c:v>青森局</c:v>
                </c:pt>
                <c:pt idx="2">
                  <c:v>岩手局</c:v>
                </c:pt>
                <c:pt idx="3">
                  <c:v>秋田局</c:v>
                </c:pt>
                <c:pt idx="4">
                  <c:v>山形局</c:v>
                </c:pt>
                <c:pt idx="5">
                  <c:v>福島局</c:v>
                </c:pt>
              </c:strCache>
            </c:strRef>
          </c:cat>
          <c:val>
            <c:numRef>
              <c:f>Sheet1!$B$2:$G$2</c:f>
              <c:numCache>
                <c:formatCode>General</c:formatCode>
                <c:ptCount val="6"/>
                <c:pt idx="0">
                  <c:v>1</c:v>
                </c:pt>
                <c:pt idx="1">
                  <c:v>2</c:v>
                </c:pt>
                <c:pt idx="2">
                  <c:v>1</c:v>
                </c:pt>
                <c:pt idx="3">
                  <c:v>7</c:v>
                </c:pt>
                <c:pt idx="4">
                  <c:v>2</c:v>
                </c:pt>
                <c:pt idx="5">
                  <c:v>8</c:v>
                </c:pt>
              </c:numCache>
            </c:numRef>
          </c:val>
          <c:extLst>
            <c:ext xmlns:c16="http://schemas.microsoft.com/office/drawing/2014/chart" uri="{C3380CC4-5D6E-409C-BE32-E72D297353CC}">
              <c16:uniqueId val="{00000000-B4D3-4623-ABA9-9838D6BC42C2}"/>
            </c:ext>
          </c:extLst>
        </c:ser>
        <c:dLbls>
          <c:showLegendKey val="0"/>
          <c:showVal val="0"/>
          <c:showCatName val="0"/>
          <c:showSerName val="0"/>
          <c:showPercent val="0"/>
          <c:showBubbleSize val="0"/>
        </c:dLbls>
        <c:gapWidth val="219"/>
        <c:overlap val="-27"/>
        <c:axId val="1128611904"/>
        <c:axId val="1128604832"/>
      </c:barChart>
      <c:catAx>
        <c:axId val="112861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128604832"/>
        <c:crosses val="autoZero"/>
        <c:auto val="1"/>
        <c:lblAlgn val="ctr"/>
        <c:lblOffset val="100"/>
        <c:noMultiLvlLbl val="0"/>
      </c:catAx>
      <c:valAx>
        <c:axId val="1128604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128611904"/>
        <c:crosses val="autoZero"/>
        <c:crossBetween val="between"/>
      </c:valAx>
      <c:spPr>
        <a:noFill/>
        <a:ln>
          <a:noFill/>
        </a:ln>
        <a:effectLst/>
      </c:spPr>
    </c:plotArea>
    <c:legend>
      <c:legendPos val="b"/>
      <c:layout>
        <c:manualLayout>
          <c:xMode val="edge"/>
          <c:yMode val="edge"/>
          <c:x val="0.37928670143588528"/>
          <c:y val="0.85751065724814612"/>
          <c:w val="0.24789363104094803"/>
          <c:h val="7.787903773525255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sz="1050" dirty="0" smtClean="0"/>
              <a:t>マザーズハローワーク就職支援対象者の就職率の推移</a:t>
            </a:r>
            <a:endParaRPr lang="ja-JP" altLang="en-US" sz="105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3745837802091074"/>
          <c:y val="0.19877621659581082"/>
          <c:w val="0.82845094859677959"/>
          <c:h val="0.47688534399378929"/>
        </c:manualLayout>
      </c:layout>
      <c:lineChart>
        <c:grouping val="standard"/>
        <c:varyColors val="0"/>
        <c:ser>
          <c:idx val="0"/>
          <c:order val="0"/>
          <c:tx>
            <c:strRef>
              <c:f>Sheet1!$B$1</c:f>
              <c:strCache>
                <c:ptCount val="1"/>
                <c:pt idx="0">
                  <c:v>就職率</c:v>
                </c:pt>
              </c:strCache>
            </c:strRef>
          </c:tx>
          <c:spPr>
            <a:ln w="28575" cap="rnd">
              <a:solidFill>
                <a:schemeClr val="accent1">
                  <a:alpha val="96000"/>
                </a:schemeClr>
              </a:solidFill>
              <a:round/>
            </a:ln>
            <a:effectLst/>
          </c:spPr>
          <c:marker>
            <c:symbol val="squar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平成29年度</c:v>
                </c:pt>
                <c:pt idx="1">
                  <c:v>平成30年度</c:v>
                </c:pt>
                <c:pt idx="2">
                  <c:v>令和元年度</c:v>
                </c:pt>
                <c:pt idx="3">
                  <c:v>令和2年度</c:v>
                </c:pt>
                <c:pt idx="4">
                  <c:v>令和3年度</c:v>
                </c:pt>
              </c:strCache>
            </c:strRef>
          </c:cat>
          <c:val>
            <c:numRef>
              <c:f>Sheet1!$B$2:$B$6</c:f>
              <c:numCache>
                <c:formatCode>0.0%</c:formatCode>
                <c:ptCount val="5"/>
                <c:pt idx="0">
                  <c:v>0.90100000000000002</c:v>
                </c:pt>
                <c:pt idx="1">
                  <c:v>0.92200000000000004</c:v>
                </c:pt>
                <c:pt idx="2">
                  <c:v>0.95099999999999996</c:v>
                </c:pt>
                <c:pt idx="3">
                  <c:v>0.94</c:v>
                </c:pt>
                <c:pt idx="4">
                  <c:v>0.93799999999999994</c:v>
                </c:pt>
              </c:numCache>
            </c:numRef>
          </c:val>
          <c:smooth val="0"/>
          <c:extLst>
            <c:ext xmlns:c16="http://schemas.microsoft.com/office/drawing/2014/chart" uri="{C3380CC4-5D6E-409C-BE32-E72D297353CC}">
              <c16:uniqueId val="{00000000-3F3D-40E6-95C1-A44DC330CB91}"/>
            </c:ext>
          </c:extLst>
        </c:ser>
        <c:dLbls>
          <c:showLegendKey val="0"/>
          <c:showVal val="0"/>
          <c:showCatName val="0"/>
          <c:showSerName val="0"/>
          <c:showPercent val="0"/>
          <c:showBubbleSize val="0"/>
        </c:dLbls>
        <c:marker val="1"/>
        <c:smooth val="0"/>
        <c:axId val="1503740016"/>
        <c:axId val="1503738768"/>
      </c:lineChart>
      <c:catAx>
        <c:axId val="150374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1503738768"/>
        <c:crosses val="autoZero"/>
        <c:auto val="1"/>
        <c:lblAlgn val="ctr"/>
        <c:lblOffset val="100"/>
        <c:noMultiLvlLbl val="0"/>
      </c:catAx>
      <c:valAx>
        <c:axId val="1503738768"/>
        <c:scaling>
          <c:orientation val="minMax"/>
          <c:max val="1"/>
          <c:min val="0.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503740016"/>
        <c:crosses val="autoZero"/>
        <c:crossBetween val="between"/>
      </c:valAx>
      <c:spPr>
        <a:noFill/>
        <a:ln>
          <a:noFill/>
        </a:ln>
        <a:effectLst/>
      </c:spPr>
    </c:plotArea>
    <c:legend>
      <c:legendPos val="b"/>
      <c:layout>
        <c:manualLayout>
          <c:xMode val="edge"/>
          <c:yMode val="edge"/>
          <c:x val="0.40299641645283735"/>
          <c:y val="0.80213582256268101"/>
          <c:w val="0.20640353156925689"/>
          <c:h val="9.5586938471784774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35353535353536"/>
          <c:y val="5.2621369097281732E-2"/>
          <c:w val="0.80528499278499277"/>
          <c:h val="0.79164536888634429"/>
        </c:manualLayout>
      </c:layout>
      <c:lineChart>
        <c:grouping val="standard"/>
        <c:varyColors val="0"/>
        <c:ser>
          <c:idx val="0"/>
          <c:order val="0"/>
          <c:tx>
            <c:strRef>
              <c:f>Sheet1!$B$1</c:f>
              <c:strCache>
                <c:ptCount val="1"/>
                <c:pt idx="0">
                  <c:v>企業規模 31 人以上</c:v>
                </c:pt>
              </c:strCache>
            </c:strRef>
          </c:tx>
          <c:spPr>
            <a:ln w="25400" cap="rnd">
              <a:solidFill>
                <a:schemeClr val="accent1"/>
              </a:solidFill>
              <a:prstDash val="sysDash"/>
              <a:round/>
            </a:ln>
            <a:effectLst/>
          </c:spPr>
          <c:marker>
            <c:symbol val="circle"/>
            <c:size val="8"/>
            <c:spPr>
              <a:solidFill>
                <a:schemeClr val="accent1"/>
              </a:solidFill>
              <a:ln>
                <a:noFill/>
                <a:prstDash val="sysDash"/>
              </a:ln>
              <a:effectLst/>
            </c:spPr>
          </c:marker>
          <c:dLbls>
            <c:dLbl>
              <c:idx val="0"/>
              <c:layout>
                <c:manualLayout>
                  <c:x val="-6.2585648148148182E-2"/>
                  <c:y val="4.293518324848923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00-4D4F-A8B1-CEE23B3BBD5A}"/>
                </c:ext>
              </c:extLst>
            </c:dLbl>
            <c:dLbl>
              <c:idx val="1"/>
              <c:layout>
                <c:manualLayout>
                  <c:x val="-7.1557870370370438E-2"/>
                  <c:y val="4.2855754199621843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00-4D4F-A8B1-CEE23B3BBD5A}"/>
                </c:ext>
              </c:extLst>
            </c:dLbl>
            <c:dLbl>
              <c:idx val="2"/>
              <c:layout>
                <c:manualLayout>
                  <c:x val="-0.12224131944444444"/>
                  <c:y val="5.722673854113039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000-4D4F-A8B1-CEE23B3BBD5A}"/>
                </c:ext>
              </c:extLst>
            </c:dLbl>
            <c:dLbl>
              <c:idx val="3"/>
              <c:layout>
                <c:manualLayout>
                  <c:x val="0"/>
                  <c:y val="5.7266453065564119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00-4D4F-A8B1-CEE23B3BBD5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26年</c:v>
                </c:pt>
                <c:pt idx="1">
                  <c:v>28年</c:v>
                </c:pt>
                <c:pt idx="2">
                  <c:v>30年</c:v>
                </c:pt>
                <c:pt idx="3">
                  <c:v>2年</c:v>
                </c:pt>
              </c:strCache>
            </c:strRef>
          </c:cat>
          <c:val>
            <c:numRef>
              <c:f>Sheet1!$B$2:$B$5</c:f>
              <c:numCache>
                <c:formatCode>General</c:formatCode>
                <c:ptCount val="4"/>
                <c:pt idx="0">
                  <c:v>98.7</c:v>
                </c:pt>
                <c:pt idx="1">
                  <c:v>99.4</c:v>
                </c:pt>
                <c:pt idx="2">
                  <c:v>99.7</c:v>
                </c:pt>
                <c:pt idx="3">
                  <c:v>99.9</c:v>
                </c:pt>
              </c:numCache>
            </c:numRef>
          </c:val>
          <c:smooth val="0"/>
          <c:extLst>
            <c:ext xmlns:c16="http://schemas.microsoft.com/office/drawing/2014/chart" uri="{C3380CC4-5D6E-409C-BE32-E72D297353CC}">
              <c16:uniqueId val="{00000004-A000-4D4F-A8B1-CEE23B3BBD5A}"/>
            </c:ext>
          </c:extLst>
        </c:ser>
        <c:ser>
          <c:idx val="1"/>
          <c:order val="1"/>
          <c:tx>
            <c:strRef>
              <c:f>Sheet1!$C$1</c:f>
              <c:strCache>
                <c:ptCount val="1"/>
                <c:pt idx="0">
                  <c:v>列1</c:v>
                </c:pt>
              </c:strCache>
            </c:strRef>
          </c:tx>
          <c:spPr>
            <a:ln w="19050" cap="rnd">
              <a:solidFill>
                <a:schemeClr val="accent2"/>
              </a:solidFill>
              <a:round/>
            </a:ln>
            <a:effectLst/>
          </c:spPr>
          <c:marker>
            <c:symbol val="circle"/>
            <c:size val="8"/>
            <c:spPr>
              <a:solidFill>
                <a:schemeClr val="accent2"/>
              </a:solidFill>
              <a:ln>
                <a:noFill/>
              </a:ln>
              <a:effectLst/>
            </c:spPr>
          </c:marker>
          <c:dLbls>
            <c:dLbl>
              <c:idx val="0"/>
              <c:layout>
                <c:manualLayout>
                  <c:x val="-0.16358969907407411"/>
                  <c:y val="-5.2443218631482921E-2"/>
                </c:manualLayout>
              </c:layout>
              <c:tx>
                <c:rich>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fld id="{49FB46B0-4C5A-4FDD-A3C6-83A7D73273E6}" type="VALUE">
                      <a:rPr lang="en-US" altLang="ja-JP" sz="1000" smtClean="0">
                        <a:solidFill>
                          <a:schemeClr val="tx1"/>
                        </a:solidFill>
                      </a:rPr>
                      <a:pPr>
                        <a:defRPr sz="1000">
                          <a:solidFill>
                            <a:schemeClr val="tx1"/>
                          </a:solidFill>
                        </a:defRPr>
                      </a:pPr>
                      <a:t>[値]</a:t>
                    </a:fld>
                    <a:r>
                      <a:rPr lang="en-US" altLang="ja-JP" sz="1000" dirty="0" smtClean="0">
                        <a:solidFill>
                          <a:schemeClr val="tx1"/>
                        </a:solidFill>
                      </a:rPr>
                      <a:t>.0</a:t>
                    </a: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000-4D4F-A8B1-CEE23B3BBD5A}"/>
                </c:ext>
              </c:extLst>
            </c:dLbl>
            <c:dLbl>
              <c:idx val="1"/>
              <c:layout>
                <c:manualLayout>
                  <c:x val="-0.20069965277777777"/>
                  <c:y val="-3.8052187910974408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000-4D4F-A8B1-CEE23B3BBD5A}"/>
                </c:ext>
              </c:extLst>
            </c:dLbl>
            <c:dLbl>
              <c:idx val="2"/>
              <c:layout>
                <c:manualLayout>
                  <c:x val="-0.22188946759259259"/>
                  <c:y val="-3.647003690424904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000-4D4F-A8B1-CEE23B3BBD5A}"/>
                </c:ext>
              </c:extLst>
            </c:dLbl>
            <c:dLbl>
              <c:idx val="3"/>
              <c:layout>
                <c:manualLayout>
                  <c:x val="-0.1302638888888889"/>
                  <c:y val="-1.610215937325185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000-4D4F-A8B1-CEE23B3BBD5A}"/>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Sheet1!$A$2:$A$5</c:f>
              <c:strCache>
                <c:ptCount val="4"/>
                <c:pt idx="0">
                  <c:v>26年</c:v>
                </c:pt>
                <c:pt idx="1">
                  <c:v>28年</c:v>
                </c:pt>
                <c:pt idx="2">
                  <c:v>30年</c:v>
                </c:pt>
                <c:pt idx="3">
                  <c:v>2年</c:v>
                </c:pt>
              </c:strCache>
            </c:strRef>
          </c:cat>
          <c:val>
            <c:numRef>
              <c:f>Sheet1!$C$2:$C$5</c:f>
              <c:numCache>
                <c:formatCode>General</c:formatCode>
                <c:ptCount val="4"/>
              </c:numCache>
            </c:numRef>
          </c:val>
          <c:smooth val="0"/>
          <c:extLst>
            <c:ext xmlns:c16="http://schemas.microsoft.com/office/drawing/2014/chart" uri="{C3380CC4-5D6E-409C-BE32-E72D297353CC}">
              <c16:uniqueId val="{00000009-A000-4D4F-A8B1-CEE23B3BBD5A}"/>
            </c:ext>
          </c:extLst>
        </c:ser>
        <c:dLbls>
          <c:dLblPos val="ctr"/>
          <c:showLegendKey val="0"/>
          <c:showVal val="1"/>
          <c:showCatName val="0"/>
          <c:showSerName val="0"/>
          <c:showPercent val="0"/>
          <c:showBubbleSize val="0"/>
        </c:dLbls>
        <c:marker val="1"/>
        <c:smooth val="0"/>
        <c:axId val="1385812831"/>
        <c:axId val="1385810335"/>
      </c:lineChart>
      <c:catAx>
        <c:axId val="1385812831"/>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all" baseline="0">
                <a:solidFill>
                  <a:schemeClr val="dk1">
                    <a:lumMod val="75000"/>
                    <a:lumOff val="25000"/>
                  </a:schemeClr>
                </a:solidFill>
                <a:latin typeface="+mn-lt"/>
                <a:ea typeface="+mn-ea"/>
                <a:cs typeface="+mn-cs"/>
              </a:defRPr>
            </a:pPr>
            <a:endParaRPr lang="ja-JP"/>
          </a:p>
        </c:txPr>
        <c:crossAx val="1385810335"/>
        <c:crossesAt val="98"/>
        <c:auto val="1"/>
        <c:lblAlgn val="ctr"/>
        <c:lblOffset val="100"/>
        <c:noMultiLvlLbl val="0"/>
      </c:catAx>
      <c:valAx>
        <c:axId val="1385810335"/>
        <c:scaling>
          <c:orientation val="minMax"/>
          <c:max val="100"/>
        </c:scaling>
        <c:delete val="0"/>
        <c:axPos val="l"/>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ja-JP"/>
          </a:p>
        </c:txPr>
        <c:crossAx val="1385812831"/>
        <c:crosses val="autoZero"/>
        <c:crossBetween val="between"/>
        <c:majorUnit val="1"/>
        <c:minorUnit val="0.5"/>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cap="none" spc="20" baseline="0">
                <a:solidFill>
                  <a:schemeClr val="tx1"/>
                </a:solidFill>
                <a:latin typeface="+mn-lt"/>
                <a:ea typeface="+mn-ea"/>
                <a:cs typeface="+mn-cs"/>
              </a:defRPr>
            </a:pPr>
            <a:r>
              <a:rPr lang="ja-JP" altLang="en-US" sz="1000" b="1" dirty="0" smtClean="0">
                <a:solidFill>
                  <a:schemeClr val="bg1"/>
                </a:solidFill>
              </a:rPr>
              <a:t>あ</a:t>
            </a:r>
            <a:endParaRPr lang="ja-JP" sz="1000" b="1" dirty="0">
              <a:solidFill>
                <a:schemeClr val="bg1"/>
              </a:solidFill>
            </a:endParaRPr>
          </a:p>
        </c:rich>
      </c:tx>
      <c:layout>
        <c:manualLayout>
          <c:xMode val="edge"/>
          <c:yMode val="edge"/>
          <c:x val="0.18974074281259315"/>
          <c:y val="4.4943645269362835E-2"/>
        </c:manualLayout>
      </c:layout>
      <c:overlay val="0"/>
      <c:spPr>
        <a:noFill/>
        <a:ln>
          <a:noFill/>
        </a:ln>
        <a:effectLst/>
      </c:spPr>
      <c:txPr>
        <a:bodyPr rot="0" spcFirstLastPara="1" vertOverflow="ellipsis" vert="horz" wrap="square" anchor="ctr" anchorCtr="1"/>
        <a:lstStyle/>
        <a:p>
          <a:pPr>
            <a:defRPr sz="1000" b="0" i="0" u="none" strike="noStrike" kern="1200" cap="none" spc="20" baseline="0">
              <a:solidFill>
                <a:schemeClr val="tx1"/>
              </a:solidFill>
              <a:latin typeface="+mn-lt"/>
              <a:ea typeface="+mn-ea"/>
              <a:cs typeface="+mn-cs"/>
            </a:defRPr>
          </a:pPr>
          <a:endParaRPr lang="ja-JP"/>
        </a:p>
      </c:txPr>
    </c:title>
    <c:autoTitleDeleted val="0"/>
    <c:plotArea>
      <c:layout/>
      <c:barChart>
        <c:barDir val="col"/>
        <c:grouping val="clustered"/>
        <c:varyColors val="0"/>
        <c:ser>
          <c:idx val="1"/>
          <c:order val="0"/>
          <c:tx>
            <c:strRef>
              <c:f>'参考-１（総数）'!$A$5</c:f>
              <c:strCache>
                <c:ptCount val="1"/>
                <c:pt idx="0">
                  <c:v>事業所数</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dLbl>
              <c:idx val="0"/>
              <c:layout>
                <c:manualLayout>
                  <c:x val="-8.992888537041141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F3-4CF9-83E5-8C49754AC227}"/>
                </c:ext>
              </c:extLst>
            </c:dLbl>
            <c:dLbl>
              <c:idx val="1"/>
              <c:layout>
                <c:manualLayout>
                  <c:x val="-1.348933280556171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F3-4CF9-83E5-8C49754AC227}"/>
                </c:ext>
              </c:extLst>
            </c:dLbl>
            <c:dLbl>
              <c:idx val="2"/>
              <c:layout>
                <c:manualLayout>
                  <c:x val="-1.348933280556171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F3-4CF9-83E5-8C49754AC227}"/>
                </c:ext>
              </c:extLst>
            </c:dLbl>
            <c:dLbl>
              <c:idx val="3"/>
              <c:layout>
                <c:manualLayout>
                  <c:x val="-1.7985777074082283E-2"/>
                  <c:y val="4.49436452693620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F3-4CF9-83E5-8C49754AC22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'参考-１（総数）'!$H$3:$L$4</c:f>
              <c:strCache>
                <c:ptCount val="5"/>
                <c:pt idx="0">
                  <c:v>平成29年</c:v>
                </c:pt>
                <c:pt idx="1">
                  <c:v>平成30年</c:v>
                </c:pt>
                <c:pt idx="2">
                  <c:v>令和元年</c:v>
                </c:pt>
                <c:pt idx="3">
                  <c:v>令和２年</c:v>
                </c:pt>
                <c:pt idx="4">
                  <c:v>令和３年</c:v>
                </c:pt>
              </c:strCache>
            </c:strRef>
          </c:cat>
          <c:val>
            <c:numRef>
              <c:f>'参考-１（総数）'!$H$5:$L$5</c:f>
              <c:numCache>
                <c:formatCode>#,##0_);[Red]\(#,##0\)</c:formatCode>
                <c:ptCount val="5"/>
                <c:pt idx="0">
                  <c:v>1698</c:v>
                </c:pt>
                <c:pt idx="1">
                  <c:v>1880</c:v>
                </c:pt>
                <c:pt idx="2">
                  <c:v>2268</c:v>
                </c:pt>
                <c:pt idx="3">
                  <c:v>2539</c:v>
                </c:pt>
                <c:pt idx="4">
                  <c:v>2628</c:v>
                </c:pt>
              </c:numCache>
            </c:numRef>
          </c:val>
          <c:extLst>
            <c:ext xmlns:c16="http://schemas.microsoft.com/office/drawing/2014/chart" uri="{C3380CC4-5D6E-409C-BE32-E72D297353CC}">
              <c16:uniqueId val="{00000004-67F3-4CF9-83E5-8C49754AC227}"/>
            </c:ext>
          </c:extLst>
        </c:ser>
        <c:ser>
          <c:idx val="0"/>
          <c:order val="1"/>
          <c:tx>
            <c:strRef>
              <c:f>'参考-１（総数）'!$A$6</c:f>
              <c:strCache>
                <c:ptCount val="1"/>
                <c:pt idx="0">
                  <c:v>外国人労働者数</c:v>
                </c:pt>
              </c:strCache>
            </c:strRef>
          </c:tx>
          <c:spPr>
            <a:pattFill prst="ltUpDiag">
              <a:fgClr>
                <a:schemeClr val="accent1"/>
              </a:fgClr>
              <a:bgClr>
                <a:schemeClr val="bg1"/>
              </a:bgClr>
            </a:pattFill>
            <a:ln w="9525" cap="flat" cmpd="sng" algn="ctr">
              <a:solidFill>
                <a:schemeClr val="accent1">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'参考-１（総数）'!$H$3:$L$4</c:f>
              <c:strCache>
                <c:ptCount val="5"/>
                <c:pt idx="0">
                  <c:v>平成29年</c:v>
                </c:pt>
                <c:pt idx="1">
                  <c:v>平成30年</c:v>
                </c:pt>
                <c:pt idx="2">
                  <c:v>令和元年</c:v>
                </c:pt>
                <c:pt idx="3">
                  <c:v>令和２年</c:v>
                </c:pt>
                <c:pt idx="4">
                  <c:v>令和３年</c:v>
                </c:pt>
              </c:strCache>
            </c:strRef>
          </c:cat>
          <c:val>
            <c:numRef>
              <c:f>'参考-１（総数）'!$H$6:$L$6</c:f>
              <c:numCache>
                <c:formatCode>#,##0_);[Red]\(#,##0\)</c:formatCode>
                <c:ptCount val="5"/>
                <c:pt idx="0">
                  <c:v>9337</c:v>
                </c:pt>
                <c:pt idx="1">
                  <c:v>11001</c:v>
                </c:pt>
                <c:pt idx="2">
                  <c:v>13587</c:v>
                </c:pt>
                <c:pt idx="3">
                  <c:v>13797</c:v>
                </c:pt>
                <c:pt idx="4">
                  <c:v>13415</c:v>
                </c:pt>
              </c:numCache>
            </c:numRef>
          </c:val>
          <c:extLst>
            <c:ext xmlns:c16="http://schemas.microsoft.com/office/drawing/2014/chart" uri="{C3380CC4-5D6E-409C-BE32-E72D297353CC}">
              <c16:uniqueId val="{00000005-67F3-4CF9-83E5-8C49754AC227}"/>
            </c:ext>
          </c:extLst>
        </c:ser>
        <c:dLbls>
          <c:dLblPos val="outEnd"/>
          <c:showLegendKey val="0"/>
          <c:showVal val="1"/>
          <c:showCatName val="0"/>
          <c:showSerName val="0"/>
          <c:showPercent val="0"/>
          <c:showBubbleSize val="0"/>
        </c:dLbls>
        <c:gapWidth val="75"/>
        <c:overlap val="-25"/>
        <c:axId val="309133488"/>
        <c:axId val="309134664"/>
      </c:barChart>
      <c:catAx>
        <c:axId val="30913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309134664"/>
        <c:crosses val="autoZero"/>
        <c:auto val="1"/>
        <c:lblAlgn val="ctr"/>
        <c:lblOffset val="100"/>
        <c:noMultiLvlLbl val="0"/>
      </c:catAx>
      <c:valAx>
        <c:axId val="309134664"/>
        <c:scaling>
          <c:orientation val="minMax"/>
          <c:max val="1500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3091334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50" b="0" i="0" u="none" strike="noStrike" kern="1200" baseline="0">
                <a:ln>
                  <a:noFill/>
                </a:ln>
                <a:solidFill>
                  <a:schemeClr val="tx1"/>
                </a:solidFill>
                <a:latin typeface="メイリオ" panose="020B0604030504040204" pitchFamily="50" charset="-128"/>
                <a:ea typeface="メイリオ" panose="020B0604030504040204" pitchFamily="50" charset="-128"/>
                <a:cs typeface="+mn-cs"/>
              </a:defRPr>
            </a:pPr>
            <a:endParaRPr lang="ja-JP"/>
          </a:p>
        </c:txPr>
      </c:legendEntry>
      <c:layout>
        <c:manualLayout>
          <c:xMode val="edge"/>
          <c:yMode val="edge"/>
          <c:x val="3.1183372078284869E-2"/>
          <c:y val="0.89719088061587671"/>
          <c:w val="0.93734151804207111"/>
          <c:h val="7.5842932222505724E-2"/>
        </c:manualLayout>
      </c:layout>
      <c:overlay val="0"/>
      <c:spPr>
        <a:noFill/>
        <a:ln>
          <a:noFill/>
        </a:ln>
        <a:effectLst/>
      </c:spPr>
      <c:txPr>
        <a:bodyPr rot="0" spcFirstLastPara="1" vertOverflow="ellipsis" vert="horz" wrap="square" anchor="ctr" anchorCtr="1"/>
        <a:lstStyle/>
        <a:p>
          <a:pPr>
            <a:defRPr sz="95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solidFill>
      <a:schemeClr val="bg1"/>
    </a:solidFill>
    <a:ln>
      <a:noFill/>
    </a:ln>
    <a:effectLst/>
  </c:spPr>
  <c:txPr>
    <a:bodyPr/>
    <a:lstStyle/>
    <a:p>
      <a:pPr>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879790026246709E-2"/>
          <c:y val="3.9462753284488741E-2"/>
          <c:w val="0.88624820132777515"/>
          <c:h val="0.82247781176125867"/>
        </c:manualLayout>
      </c:layout>
      <c:barChart>
        <c:barDir val="col"/>
        <c:grouping val="clustered"/>
        <c:varyColors val="0"/>
        <c:ser>
          <c:idx val="0"/>
          <c:order val="0"/>
          <c:tx>
            <c:strRef>
              <c:f>'グラフ（１） (2)'!$B$3</c:f>
              <c:strCache>
                <c:ptCount val="1"/>
                <c:pt idx="0">
                  <c:v>雇用障害者の数（人:宮城県）</c:v>
                </c:pt>
              </c:strCache>
            </c:strRef>
          </c:tx>
          <c:spPr>
            <a:solidFill>
              <a:schemeClr val="tx2">
                <a:lumMod val="20000"/>
                <a:lumOff val="80000"/>
              </a:schemeClr>
            </a:solidFill>
            <a:ln w="22225">
              <a:solidFill>
                <a:schemeClr val="tx2"/>
              </a:solidFill>
            </a:ln>
          </c:spPr>
          <c:invertIfNegative val="0"/>
          <c:dLbls>
            <c:dLbl>
              <c:idx val="3"/>
              <c:layout>
                <c:manualLayout>
                  <c:x val="-4.705882352941061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2D-49A7-88D8-72D2DDA1AE91}"/>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'グラフ（１） (2)'!$A$6:$A$22</c:f>
              <c:strCache>
                <c:ptCount val="6"/>
                <c:pt idx="0">
                  <c:v>28</c:v>
                </c:pt>
                <c:pt idx="1">
                  <c:v>29</c:v>
                </c:pt>
                <c:pt idx="2">
                  <c:v>30</c:v>
                </c:pt>
                <c:pt idx="3">
                  <c:v>元</c:v>
                </c:pt>
                <c:pt idx="4">
                  <c:v>2</c:v>
                </c:pt>
                <c:pt idx="5">
                  <c:v>3
（年）</c:v>
                </c:pt>
              </c:strCache>
              <c:extLst/>
            </c:strRef>
          </c:cat>
          <c:val>
            <c:numRef>
              <c:f>'グラフ（１） (2)'!$B$6:$B$22</c:f>
              <c:numCache>
                <c:formatCode>#,##0.0_ </c:formatCode>
                <c:ptCount val="6"/>
                <c:pt idx="0">
                  <c:v>5173</c:v>
                </c:pt>
                <c:pt idx="1">
                  <c:v>5357.5</c:v>
                </c:pt>
                <c:pt idx="2">
                  <c:v>5844.5</c:v>
                </c:pt>
                <c:pt idx="3">
                  <c:v>6100.5</c:v>
                </c:pt>
                <c:pt idx="4">
                  <c:v>6235</c:v>
                </c:pt>
                <c:pt idx="5">
                  <c:v>6414.5</c:v>
                </c:pt>
              </c:numCache>
              <c:extLst/>
            </c:numRef>
          </c:val>
          <c:extLst>
            <c:ext xmlns:c16="http://schemas.microsoft.com/office/drawing/2014/chart" uri="{C3380CC4-5D6E-409C-BE32-E72D297353CC}">
              <c16:uniqueId val="{00000001-3C2D-49A7-88D8-72D2DDA1AE91}"/>
            </c:ext>
          </c:extLst>
        </c:ser>
        <c:dLbls>
          <c:showLegendKey val="0"/>
          <c:showVal val="0"/>
          <c:showCatName val="0"/>
          <c:showSerName val="0"/>
          <c:showPercent val="0"/>
          <c:showBubbleSize val="0"/>
        </c:dLbls>
        <c:gapWidth val="150"/>
        <c:axId val="105120512"/>
        <c:axId val="105122048"/>
      </c:barChart>
      <c:lineChart>
        <c:grouping val="standard"/>
        <c:varyColors val="0"/>
        <c:ser>
          <c:idx val="1"/>
          <c:order val="1"/>
          <c:tx>
            <c:strRef>
              <c:f>'グラフ（１） (2)'!$C$3</c:f>
              <c:strCache>
                <c:ptCount val="1"/>
                <c:pt idx="0">
                  <c:v>実雇用率（％:宮城県）</c:v>
                </c:pt>
              </c:strCache>
            </c:strRef>
          </c:tx>
          <c:dLbls>
            <c:dLbl>
              <c:idx val="0"/>
              <c:layout>
                <c:manualLayout>
                  <c:x val="-1.411764705882353E-2"/>
                  <c:y val="2.78927429276599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2D-49A7-88D8-72D2DDA1AE91}"/>
                </c:ext>
              </c:extLst>
            </c:dLbl>
            <c:dLbl>
              <c:idx val="1"/>
              <c:layout>
                <c:manualLayout>
                  <c:x val="-1.5686274509804036E-2"/>
                  <c:y val="2.29455224242810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2D-49A7-88D8-72D2DDA1AE91}"/>
                </c:ext>
              </c:extLst>
            </c:dLbl>
            <c:dLbl>
              <c:idx val="2"/>
              <c:layout>
                <c:manualLayout>
                  <c:x val="-1.2549019607843137E-2"/>
                  <c:y val="2.3750011430731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2D-49A7-88D8-72D2DDA1AE91}"/>
                </c:ext>
              </c:extLst>
            </c:dLbl>
            <c:dLbl>
              <c:idx val="3"/>
              <c:layout>
                <c:manualLayout>
                  <c:x val="-4.667226937056649E-2"/>
                  <c:y val="-1.93044252908226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C2D-49A7-88D8-72D2DDA1AE91}"/>
                </c:ext>
              </c:extLst>
            </c:dLbl>
            <c:dLbl>
              <c:idx val="4"/>
              <c:layout>
                <c:manualLayout>
                  <c:x val="-5.1787315827547899E-2"/>
                  <c:y val="-1.9915308494405148E-2"/>
                </c:manualLayout>
              </c:layout>
              <c:spPr>
                <a:solidFill>
                  <a:schemeClr val="bg1"/>
                </a:solidFill>
                <a:ln>
                  <a:solidFill>
                    <a:schemeClr val="tx2"/>
                  </a:solidFill>
                </a:ln>
              </c:spPr>
              <c:txPr>
                <a:bodyPr wrap="square" lIns="38100" tIns="19050" rIns="38100" bIns="19050" anchor="ctr">
                  <a:noAutofit/>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10251995835724004"/>
                      <c:h val="5.8186786409235622E-2"/>
                    </c:manualLayout>
                  </c15:layout>
                </c:ext>
                <c:ext xmlns:c16="http://schemas.microsoft.com/office/drawing/2014/chart" uri="{C3380CC4-5D6E-409C-BE32-E72D297353CC}">
                  <c16:uniqueId val="{00000006-3C2D-49A7-88D8-72D2DDA1AE91}"/>
                </c:ext>
              </c:extLst>
            </c:dLbl>
            <c:dLbl>
              <c:idx val="5"/>
              <c:layout>
                <c:manualLayout>
                  <c:x val="-5.8857300083972698E-2"/>
                  <c:y val="-2.08448572762027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C2D-49A7-88D8-72D2DDA1AE91}"/>
                </c:ext>
              </c:extLst>
            </c:dLbl>
            <c:spPr>
              <a:solidFill>
                <a:schemeClr val="bg1"/>
              </a:solidFill>
              <a:ln>
                <a:solidFill>
                  <a:schemeClr val="tx2"/>
                </a:solid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'グラフ（１） (2)'!$A$6:$A$22</c:f>
              <c:strCache>
                <c:ptCount val="6"/>
                <c:pt idx="0">
                  <c:v>28</c:v>
                </c:pt>
                <c:pt idx="1">
                  <c:v>29</c:v>
                </c:pt>
                <c:pt idx="2">
                  <c:v>30</c:v>
                </c:pt>
                <c:pt idx="3">
                  <c:v>元</c:v>
                </c:pt>
                <c:pt idx="4">
                  <c:v>2</c:v>
                </c:pt>
                <c:pt idx="5">
                  <c:v>3
（年）</c:v>
                </c:pt>
              </c:strCache>
              <c:extLst/>
            </c:strRef>
          </c:cat>
          <c:val>
            <c:numRef>
              <c:f>'グラフ（１） (2)'!$C$6:$C$22</c:f>
              <c:numCache>
                <c:formatCode>0.00_ </c:formatCode>
                <c:ptCount val="6"/>
                <c:pt idx="0">
                  <c:v>1.88</c:v>
                </c:pt>
                <c:pt idx="1">
                  <c:v>1.94</c:v>
                </c:pt>
                <c:pt idx="2">
                  <c:v>2.0499999999999998</c:v>
                </c:pt>
                <c:pt idx="3">
                  <c:v>2.11</c:v>
                </c:pt>
                <c:pt idx="4">
                  <c:v>2.17</c:v>
                </c:pt>
                <c:pt idx="5">
                  <c:v>2.21</c:v>
                </c:pt>
              </c:numCache>
              <c:extLst/>
            </c:numRef>
          </c:val>
          <c:smooth val="0"/>
          <c:extLst>
            <c:ext xmlns:c16="http://schemas.microsoft.com/office/drawing/2014/chart" uri="{C3380CC4-5D6E-409C-BE32-E72D297353CC}">
              <c16:uniqueId val="{00000008-3C2D-49A7-88D8-72D2DDA1AE91}"/>
            </c:ext>
          </c:extLst>
        </c:ser>
        <c:dLbls>
          <c:showLegendKey val="0"/>
          <c:showVal val="0"/>
          <c:showCatName val="0"/>
          <c:showSerName val="0"/>
          <c:showPercent val="0"/>
          <c:showBubbleSize val="0"/>
        </c:dLbls>
        <c:marker val="1"/>
        <c:smooth val="0"/>
        <c:axId val="105149568"/>
        <c:axId val="105123200"/>
      </c:lineChart>
      <c:catAx>
        <c:axId val="105120512"/>
        <c:scaling>
          <c:orientation val="minMax"/>
        </c:scaling>
        <c:delete val="0"/>
        <c:axPos val="b"/>
        <c:numFmt formatCode="General" sourceLinked="0"/>
        <c:majorTickMark val="none"/>
        <c:minorTickMark val="none"/>
        <c:tickLblPos val="nextTo"/>
        <c:txPr>
          <a:bodyPr/>
          <a:lstStyle/>
          <a:p>
            <a:pPr>
              <a:defRPr sz="800" baseline="0"/>
            </a:pPr>
            <a:endParaRPr lang="ja-JP"/>
          </a:p>
        </c:txPr>
        <c:crossAx val="105122048"/>
        <c:crosses val="autoZero"/>
        <c:auto val="1"/>
        <c:lblAlgn val="ctr"/>
        <c:lblOffset val="100"/>
        <c:noMultiLvlLbl val="0"/>
      </c:catAx>
      <c:valAx>
        <c:axId val="105122048"/>
        <c:scaling>
          <c:orientation val="minMax"/>
          <c:max val="8000"/>
          <c:min val="4000"/>
        </c:scaling>
        <c:delete val="0"/>
        <c:axPos val="l"/>
        <c:majorGridlines>
          <c:spPr>
            <a:ln>
              <a:noFill/>
            </a:ln>
          </c:spPr>
        </c:majorGridlines>
        <c:numFmt formatCode="#,##0.0_ " sourceLinked="1"/>
        <c:majorTickMark val="none"/>
        <c:minorTickMark val="none"/>
        <c:tickLblPos val="nextTo"/>
        <c:txPr>
          <a:bodyPr/>
          <a:lstStyle/>
          <a:p>
            <a:pPr>
              <a:defRPr sz="700"/>
            </a:pPr>
            <a:endParaRPr lang="ja-JP"/>
          </a:p>
        </c:txPr>
        <c:crossAx val="105120512"/>
        <c:crosses val="autoZero"/>
        <c:crossBetween val="between"/>
      </c:valAx>
      <c:valAx>
        <c:axId val="105123200"/>
        <c:scaling>
          <c:orientation val="minMax"/>
          <c:max val="2.2999999999999998"/>
          <c:min val="1.4"/>
        </c:scaling>
        <c:delete val="0"/>
        <c:axPos val="r"/>
        <c:numFmt formatCode="0.00_ " sourceLinked="1"/>
        <c:majorTickMark val="out"/>
        <c:minorTickMark val="none"/>
        <c:tickLblPos val="nextTo"/>
        <c:txPr>
          <a:bodyPr/>
          <a:lstStyle/>
          <a:p>
            <a:pPr>
              <a:defRPr sz="700"/>
            </a:pPr>
            <a:endParaRPr lang="ja-JP"/>
          </a:p>
        </c:txPr>
        <c:crossAx val="105149568"/>
        <c:crosses val="max"/>
        <c:crossBetween val="between"/>
      </c:valAx>
      <c:catAx>
        <c:axId val="105149568"/>
        <c:scaling>
          <c:orientation val="minMax"/>
        </c:scaling>
        <c:delete val="1"/>
        <c:axPos val="b"/>
        <c:numFmt formatCode="General" sourceLinked="1"/>
        <c:majorTickMark val="out"/>
        <c:minorTickMark val="none"/>
        <c:tickLblPos val="nextTo"/>
        <c:crossAx val="105123200"/>
        <c:crosses val="autoZero"/>
        <c:auto val="1"/>
        <c:lblAlgn val="ctr"/>
        <c:lblOffset val="100"/>
        <c:noMultiLvlLbl val="0"/>
      </c:catAx>
    </c:plotArea>
    <c:legend>
      <c:legendPos val="r"/>
      <c:layout>
        <c:manualLayout>
          <c:xMode val="edge"/>
          <c:yMode val="edge"/>
          <c:x val="0.18874231030542346"/>
          <c:y val="0.70109394538626735"/>
          <c:w val="0.63809945200429286"/>
          <c:h val="0.1247272147815611"/>
        </c:manualLayout>
      </c:layout>
      <c:overlay val="0"/>
      <c:spPr>
        <a:solidFill>
          <a:schemeClr val="bg1"/>
        </a:solidFill>
        <a:ln>
          <a:solidFill>
            <a:schemeClr val="tx2"/>
          </a:solidFill>
        </a:ln>
      </c:spPr>
      <c:txPr>
        <a:bodyPr/>
        <a:lstStyle/>
        <a:p>
          <a:pPr>
            <a:defRPr sz="700"/>
          </a:pPr>
          <a:endParaRPr lang="ja-JP"/>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ja-JP" sz="1050" dirty="0" smtClean="0"/>
              <a:t>5</a:t>
            </a:r>
            <a:r>
              <a:rPr lang="ja-JP" altLang="en-US" sz="1050" dirty="0" smtClean="0"/>
              <a:t>年相対生存率　年次推移（全がん）</a:t>
            </a:r>
            <a:endParaRPr lang="en-US" altLang="ja-JP" sz="105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Sheet1!$A$2</c:f>
              <c:strCache>
                <c:ptCount val="1"/>
                <c:pt idx="0">
                  <c:v>男性</c:v>
                </c:pt>
              </c:strCache>
            </c:strRef>
          </c:tx>
          <c:spPr>
            <a:ln w="28575" cap="rnd">
              <a:solidFill>
                <a:schemeClr val="bg2">
                  <a:lumMod val="75000"/>
                </a:schemeClr>
              </a:solidFill>
              <a:round/>
            </a:ln>
            <a:effectLst/>
          </c:spPr>
          <c:marker>
            <c:symbol val="circle"/>
            <c:size val="5"/>
            <c:spPr>
              <a:solidFill>
                <a:schemeClr val="bg2">
                  <a:lumMod val="75000"/>
                </a:schemeClr>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1993-1996</c:v>
                </c:pt>
                <c:pt idx="1">
                  <c:v>1997-1999</c:v>
                </c:pt>
                <c:pt idx="2">
                  <c:v>2000-2002</c:v>
                </c:pt>
                <c:pt idx="3">
                  <c:v>2003-2006</c:v>
                </c:pt>
                <c:pt idx="4">
                  <c:v>2006-2008</c:v>
                </c:pt>
                <c:pt idx="5">
                  <c:v>2009-2011</c:v>
                </c:pt>
              </c:strCache>
            </c:strRef>
          </c:cat>
          <c:val>
            <c:numRef>
              <c:f>Sheet1!$B$2:$G$2</c:f>
              <c:numCache>
                <c:formatCode>0.0</c:formatCode>
                <c:ptCount val="6"/>
                <c:pt idx="0" formatCode="General">
                  <c:v>48.9</c:v>
                </c:pt>
                <c:pt idx="1">
                  <c:v>50</c:v>
                </c:pt>
                <c:pt idx="2" formatCode="General">
                  <c:v>53.1</c:v>
                </c:pt>
                <c:pt idx="3" formatCode="General">
                  <c:v>55.4</c:v>
                </c:pt>
                <c:pt idx="4" formatCode="General">
                  <c:v>59.1</c:v>
                </c:pt>
                <c:pt idx="5">
                  <c:v>62</c:v>
                </c:pt>
              </c:numCache>
            </c:numRef>
          </c:val>
          <c:smooth val="0"/>
          <c:extLst>
            <c:ext xmlns:c16="http://schemas.microsoft.com/office/drawing/2014/chart" uri="{C3380CC4-5D6E-409C-BE32-E72D297353CC}">
              <c16:uniqueId val="{00000000-99F8-4840-81CE-21B11C816A25}"/>
            </c:ext>
          </c:extLst>
        </c:ser>
        <c:ser>
          <c:idx val="1"/>
          <c:order val="1"/>
          <c:tx>
            <c:strRef>
              <c:f>Sheet1!$A$3</c:f>
              <c:strCache>
                <c:ptCount val="1"/>
                <c:pt idx="0">
                  <c:v>女性</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1993-1996</c:v>
                </c:pt>
                <c:pt idx="1">
                  <c:v>1997-1999</c:v>
                </c:pt>
                <c:pt idx="2">
                  <c:v>2000-2002</c:v>
                </c:pt>
                <c:pt idx="3">
                  <c:v>2003-2006</c:v>
                </c:pt>
                <c:pt idx="4">
                  <c:v>2006-2008</c:v>
                </c:pt>
                <c:pt idx="5">
                  <c:v>2009-2011</c:v>
                </c:pt>
              </c:strCache>
            </c:strRef>
          </c:cat>
          <c:val>
            <c:numRef>
              <c:f>Sheet1!$B$3:$G$3</c:f>
              <c:numCache>
                <c:formatCode>General</c:formatCode>
                <c:ptCount val="6"/>
                <c:pt idx="0" formatCode="0.0">
                  <c:v>59</c:v>
                </c:pt>
                <c:pt idx="1">
                  <c:v>59.8</c:v>
                </c:pt>
                <c:pt idx="2">
                  <c:v>61.7</c:v>
                </c:pt>
                <c:pt idx="3">
                  <c:v>62.9</c:v>
                </c:pt>
                <c:pt idx="4" formatCode="0.0">
                  <c:v>60</c:v>
                </c:pt>
                <c:pt idx="5">
                  <c:v>66.900000000000006</c:v>
                </c:pt>
              </c:numCache>
            </c:numRef>
          </c:val>
          <c:smooth val="0"/>
          <c:extLst>
            <c:ext xmlns:c16="http://schemas.microsoft.com/office/drawing/2014/chart" uri="{C3380CC4-5D6E-409C-BE32-E72D297353CC}">
              <c16:uniqueId val="{00000001-99F8-4840-81CE-21B11C816A25}"/>
            </c:ext>
          </c:extLst>
        </c:ser>
        <c:dLbls>
          <c:showLegendKey val="0"/>
          <c:showVal val="0"/>
          <c:showCatName val="0"/>
          <c:showSerName val="0"/>
          <c:showPercent val="0"/>
          <c:showBubbleSize val="0"/>
        </c:dLbls>
        <c:marker val="1"/>
        <c:smooth val="0"/>
        <c:axId val="1131133807"/>
        <c:axId val="1131134223"/>
      </c:lineChart>
      <c:catAx>
        <c:axId val="1131133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1131134223"/>
        <c:crosses val="autoZero"/>
        <c:auto val="1"/>
        <c:lblAlgn val="ctr"/>
        <c:lblOffset val="100"/>
        <c:noMultiLvlLbl val="0"/>
      </c:catAx>
      <c:valAx>
        <c:axId val="11311342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131133807"/>
        <c:crosses val="autoZero"/>
        <c:crossBetween val="between"/>
      </c:valAx>
      <c:spPr>
        <a:noFill/>
        <a:ln>
          <a:noFill/>
        </a:ln>
        <a:effectLst/>
      </c:spPr>
    </c:plotArea>
    <c:legend>
      <c:legendPos val="b"/>
      <c:layout>
        <c:manualLayout>
          <c:xMode val="edge"/>
          <c:yMode val="edge"/>
          <c:x val="0.29184635966736394"/>
          <c:y val="0.8830250603938411"/>
          <c:w val="0.41630728066527217"/>
          <c:h val="7.140145289711014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0.78459</cdr:x>
      <cdr:y>0.81508</cdr:y>
    </cdr:from>
    <cdr:to>
      <cdr:x>1</cdr:x>
      <cdr:y>1</cdr:y>
    </cdr:to>
    <cdr:sp macro="" textlink="">
      <cdr:nvSpPr>
        <cdr:cNvPr id="2" name="テキスト ボックス 4"/>
        <cdr:cNvSpPr txBox="1"/>
      </cdr:nvSpPr>
      <cdr:spPr>
        <a:xfrm xmlns:a="http://schemas.openxmlformats.org/drawingml/2006/main">
          <a:off x="4744823" y="1004465"/>
          <a:ext cx="1302696"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800" dirty="0" smtClean="0"/>
            <a:t>令和</a:t>
          </a:r>
          <a:r>
            <a:rPr kumimoji="1" lang="en-US" altLang="ja-JP" sz="800" dirty="0" smtClean="0"/>
            <a:t>3</a:t>
          </a:r>
          <a:r>
            <a:rPr kumimoji="1" lang="ja-JP" altLang="en-US" sz="800" dirty="0" smtClean="0"/>
            <a:t>年度は</a:t>
          </a:r>
          <a:r>
            <a:rPr kumimoji="1" lang="en-US" altLang="ja-JP" sz="800" dirty="0" smtClean="0"/>
            <a:t>1</a:t>
          </a:r>
          <a:r>
            <a:rPr kumimoji="1" lang="ja-JP" altLang="en-US" sz="800" dirty="0" smtClean="0"/>
            <a:t>月末現在</a:t>
          </a:r>
          <a:endParaRPr kumimoji="1" lang="ja-JP" altLang="en-US" sz="800" dirty="0"/>
        </a:p>
      </cdr:txBody>
    </cdr:sp>
  </cdr:relSizeAnchor>
  <cdr:relSizeAnchor xmlns:cdr="http://schemas.openxmlformats.org/drawingml/2006/chartDrawing">
    <cdr:from>
      <cdr:x>0.76271</cdr:x>
      <cdr:y>0</cdr:y>
    </cdr:from>
    <cdr:to>
      <cdr:x>1</cdr:x>
      <cdr:y>0.17171</cdr:y>
    </cdr:to>
    <cdr:sp macro="" textlink="">
      <cdr:nvSpPr>
        <cdr:cNvPr id="3" name="テキスト ボックス 34"/>
        <cdr:cNvSpPr txBox="1"/>
      </cdr:nvSpPr>
      <cdr:spPr>
        <a:xfrm xmlns:a="http://schemas.openxmlformats.org/drawingml/2006/main">
          <a:off x="4612503" y="0"/>
          <a:ext cx="1435016" cy="200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kumimoji="1" lang="ja-JP" altLang="en-US" sz="700" dirty="0">
            <a:latin typeface="メイリオ" panose="020B0604030504040204" pitchFamily="50" charset="-128"/>
            <a:ea typeface="メイリオ" panose="020B0604030504040204" pitchFamily="50" charset="-128"/>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0.0777</cdr:y>
    </cdr:from>
    <cdr:to>
      <cdr:x>0.23666</cdr:x>
      <cdr:y>0.16634</cdr:y>
    </cdr:to>
    <cdr:sp macro="" textlink="">
      <cdr:nvSpPr>
        <cdr:cNvPr id="2" name="テキスト ボックス 1"/>
        <cdr:cNvSpPr txBox="1"/>
      </cdr:nvSpPr>
      <cdr:spPr>
        <a:xfrm xmlns:a="http://schemas.openxmlformats.org/drawingml/2006/main">
          <a:off x="-3924300" y="188199"/>
          <a:ext cx="695826" cy="2147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700" dirty="0"/>
            <a:t>（％）</a:t>
          </a: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0.05213</cdr:y>
    </cdr:from>
    <cdr:to>
      <cdr:x>0.12888</cdr:x>
      <cdr:y>0.1276</cdr:y>
    </cdr:to>
    <cdr:sp macro="" textlink="">
      <cdr:nvSpPr>
        <cdr:cNvPr id="2" name="フリーフォーム 1"/>
        <cdr:cNvSpPr/>
      </cdr:nvSpPr>
      <cdr:spPr>
        <a:xfrm xmlns:a="http://schemas.openxmlformats.org/drawingml/2006/main">
          <a:off x="0" y="131396"/>
          <a:ext cx="1003788" cy="190227"/>
        </a:xfrm>
        <a:custGeom xmlns:a="http://schemas.openxmlformats.org/drawingml/2006/main">
          <a:avLst/>
          <a:gdLst>
            <a:gd name="connsiteX0" fmla="*/ 0 w 945752"/>
            <a:gd name="connsiteY0" fmla="*/ 146266 h 241516"/>
            <a:gd name="connsiteX1" fmla="*/ 197827 w 945752"/>
            <a:gd name="connsiteY1" fmla="*/ 7054 h 241516"/>
            <a:gd name="connsiteX2" fmla="*/ 359019 w 945752"/>
            <a:gd name="connsiteY2" fmla="*/ 43689 h 241516"/>
            <a:gd name="connsiteX3" fmla="*/ 622788 w 945752"/>
            <a:gd name="connsiteY3" fmla="*/ 241516 h 241516"/>
            <a:gd name="connsiteX4" fmla="*/ 923192 w 945752"/>
            <a:gd name="connsiteY4" fmla="*/ 43689 h 241516"/>
            <a:gd name="connsiteX5" fmla="*/ 901211 w 945752"/>
            <a:gd name="connsiteY5" fmla="*/ 43689 h 241516"/>
            <a:gd name="connsiteX0" fmla="*/ 0 w 923192"/>
            <a:gd name="connsiteY0" fmla="*/ 146266 h 241516"/>
            <a:gd name="connsiteX1" fmla="*/ 197827 w 923192"/>
            <a:gd name="connsiteY1" fmla="*/ 7054 h 241516"/>
            <a:gd name="connsiteX2" fmla="*/ 359019 w 923192"/>
            <a:gd name="connsiteY2" fmla="*/ 43689 h 241516"/>
            <a:gd name="connsiteX3" fmla="*/ 622788 w 923192"/>
            <a:gd name="connsiteY3" fmla="*/ 241516 h 241516"/>
            <a:gd name="connsiteX4" fmla="*/ 923192 w 923192"/>
            <a:gd name="connsiteY4" fmla="*/ 43689 h 241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192" h="241516">
              <a:moveTo>
                <a:pt x="0" y="146266"/>
              </a:moveTo>
              <a:cubicBezTo>
                <a:pt x="68995" y="85208"/>
                <a:pt x="137991" y="24150"/>
                <a:pt x="197827" y="7054"/>
              </a:cubicBezTo>
              <a:cubicBezTo>
                <a:pt x="257664" y="-10042"/>
                <a:pt x="288192" y="4612"/>
                <a:pt x="359019" y="43689"/>
              </a:cubicBezTo>
              <a:cubicBezTo>
                <a:pt x="429846" y="82766"/>
                <a:pt x="528759" y="241516"/>
                <a:pt x="622788" y="241516"/>
              </a:cubicBezTo>
              <a:cubicBezTo>
                <a:pt x="716817" y="241516"/>
                <a:pt x="876788" y="76660"/>
                <a:pt x="923192" y="43689"/>
              </a:cubicBezTo>
            </a:path>
          </a:pathLst>
        </a:custGeom>
        <a:noFill xmlns:a="http://schemas.openxmlformats.org/drawingml/2006/main"/>
        <a:ln xmlns:a="http://schemas.openxmlformats.org/drawingml/2006/main" w="19050" cap="flat" cmpd="dbl" algn="ctr">
          <a:solidFill>
            <a:sysClr val="windowText" lastClr="000000"/>
          </a:solidFill>
          <a:prstDash val="solid"/>
          <a:miter lim="800000"/>
        </a:ln>
        <a:effectLst xmlns:a="http://schemas.openxmlformats.org/drawingml/2006/main"/>
      </cdr:spPr>
      <cdr:txBody>
        <a:bodyPr xmlns:a="http://schemas.openxmlformats.org/drawingml/2006/main"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smtClean="0">
            <a:ln>
              <a:noFill/>
            </a:ln>
            <a:solidFill>
              <a:sysClr val="window" lastClr="FFFFFF"/>
            </a:solidFill>
            <a:effectLst/>
            <a:uLnTx/>
            <a:uFillTx/>
            <a:latin typeface="Calibri" panose="020F0502020204030204"/>
            <a:ea typeface="游ゴシック" panose="020B0400000000000000" pitchFamily="50" charset="-128"/>
            <a:cs typeface="+mn-cs"/>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0.30686</cdr:x>
      <cdr:y>0.06549</cdr:y>
    </cdr:from>
    <cdr:to>
      <cdr:x>0.8131</cdr:x>
      <cdr:y>0.2743</cdr:y>
    </cdr:to>
    <cdr:sp macro="" textlink="">
      <cdr:nvSpPr>
        <cdr:cNvPr id="2" name="テキスト ボックス 1"/>
        <cdr:cNvSpPr txBox="1"/>
      </cdr:nvSpPr>
      <cdr:spPr>
        <a:xfrm xmlns:a="http://schemas.openxmlformats.org/drawingml/2006/main">
          <a:off x="867561" y="182625"/>
          <a:ext cx="1431253" cy="5822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400" b="1" dirty="0" smtClean="0"/>
            <a:t>最低</a:t>
          </a:r>
          <a:r>
            <a:rPr lang="ja-JP" altLang="en-US" sz="1400" b="1" dirty="0"/>
            <a:t>賃金</a:t>
          </a:r>
          <a:r>
            <a:rPr lang="ja-JP" altLang="en-US" sz="1400" b="1" dirty="0" smtClean="0"/>
            <a:t>の推移</a:t>
          </a:r>
        </a:p>
        <a:p xmlns:a="http://schemas.openxmlformats.org/drawingml/2006/main">
          <a:r>
            <a:rPr lang="ja-JP" altLang="en-US" sz="1400" b="1" dirty="0" smtClean="0"/>
            <a:t>（単位：円）</a:t>
          </a:r>
          <a:endParaRPr lang="ja-JP" altLang="en-US" sz="1400" b="1" dirty="0"/>
        </a:p>
      </cdr:txBody>
    </cdr:sp>
  </cdr:relSizeAnchor>
  <cdr:relSizeAnchor xmlns:cdr="http://schemas.openxmlformats.org/drawingml/2006/chartDrawing">
    <cdr:from>
      <cdr:x>0.21995</cdr:x>
      <cdr:y>0.31563</cdr:y>
    </cdr:from>
    <cdr:to>
      <cdr:x>0.6886</cdr:x>
      <cdr:y>0.40373</cdr:y>
    </cdr:to>
    <cdr:sp macro="" textlink="">
      <cdr:nvSpPr>
        <cdr:cNvPr id="3" name="テキスト ボックス 2"/>
        <cdr:cNvSpPr txBox="1"/>
      </cdr:nvSpPr>
      <cdr:spPr>
        <a:xfrm xmlns:a="http://schemas.openxmlformats.org/drawingml/2006/main">
          <a:off x="621855" y="880120"/>
          <a:ext cx="1324970" cy="2456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200" b="1" dirty="0" smtClean="0"/>
            <a:t>全国加重平均</a:t>
          </a:r>
          <a:endParaRPr lang="ja-JP" altLang="en-US" sz="1200" b="1" dirty="0"/>
        </a:p>
      </cdr:txBody>
    </cdr:sp>
  </cdr:relSizeAnchor>
  <cdr:relSizeAnchor xmlns:cdr="http://schemas.openxmlformats.org/drawingml/2006/chartDrawing">
    <cdr:from>
      <cdr:x>0.40129</cdr:x>
      <cdr:y>0.71895</cdr:y>
    </cdr:from>
    <cdr:to>
      <cdr:x>0.85988</cdr:x>
      <cdr:y>0.798</cdr:y>
    </cdr:to>
    <cdr:sp macro="" textlink="">
      <cdr:nvSpPr>
        <cdr:cNvPr id="4" name="テキスト ボックス 3"/>
        <cdr:cNvSpPr txBox="1"/>
      </cdr:nvSpPr>
      <cdr:spPr>
        <a:xfrm xmlns:a="http://schemas.openxmlformats.org/drawingml/2006/main">
          <a:off x="1134530" y="2004739"/>
          <a:ext cx="1296537" cy="220446"/>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ja-JP" altLang="en-US" sz="1200" b="1" dirty="0" smtClean="0"/>
            <a:t>宮城県最低賃金</a:t>
          </a:r>
          <a:endParaRPr lang="ja-JP" altLang="en-US" sz="1200" b="1" dirty="0"/>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0.90591</cdr:y>
    </cdr:from>
    <cdr:to>
      <cdr:x>0.94191</cdr:x>
      <cdr:y>1</cdr:y>
    </cdr:to>
    <cdr:sp macro="" textlink="">
      <cdr:nvSpPr>
        <cdr:cNvPr id="2" name="テキスト ボックス 1"/>
        <cdr:cNvSpPr txBox="1"/>
      </cdr:nvSpPr>
      <cdr:spPr>
        <a:xfrm xmlns:a="http://schemas.openxmlformats.org/drawingml/2006/main">
          <a:off x="0" y="2527798"/>
          <a:ext cx="2744258" cy="262535"/>
        </a:xfrm>
        <a:prstGeom xmlns:a="http://schemas.openxmlformats.org/drawingml/2006/main" prst="rect">
          <a:avLst/>
        </a:prstGeom>
      </cdr:spPr>
      <cdr:txBody>
        <a:bodyPr xmlns:a="http://schemas.openxmlformats.org/drawingml/2006/main" vertOverflow="clip" wrap="square" tIns="0" bIns="0" rtlCol="0" anchor="ctr" anchorCtr="1"/>
        <a:lstStyle xmlns:a="http://schemas.openxmlformats.org/drawingml/2006/main"/>
        <a:p xmlns:a="http://schemas.openxmlformats.org/drawingml/2006/main">
          <a:r>
            <a:rPr lang="en-US" altLang="ja-JP" sz="600" b="1" dirty="0" smtClean="0">
              <a:solidFill>
                <a:schemeClr val="tx1"/>
              </a:solidFill>
              <a:latin typeface="HG丸ｺﾞｼｯｸM-PRO" panose="020F0600000000000000" pitchFamily="50" charset="-128"/>
              <a:ea typeface="HG丸ｺﾞｼｯｸM-PRO" panose="020F0600000000000000" pitchFamily="50" charset="-128"/>
            </a:rPr>
            <a:t>※1</a:t>
          </a:r>
          <a:r>
            <a:rPr lang="ja-JP" altLang="en-US" sz="600" b="1" dirty="0" smtClean="0">
              <a:solidFill>
                <a:schemeClr val="tx1"/>
              </a:solidFill>
              <a:latin typeface="HG丸ｺﾞｼｯｸM-PRO" panose="020F0600000000000000" pitchFamily="50" charset="-128"/>
              <a:ea typeface="HG丸ｺﾞｼｯｸM-PRO" panose="020F0600000000000000" pitchFamily="50" charset="-128"/>
            </a:rPr>
            <a:t>　カッコ内は総合労働相談件数</a:t>
          </a:r>
          <a:endParaRPr lang="en-US" altLang="ja-JP" sz="600" b="1" dirty="0" smtClean="0">
            <a:solidFill>
              <a:schemeClr val="tx1"/>
            </a:solidFill>
            <a:latin typeface="HG丸ｺﾞｼｯｸM-PRO" panose="020F0600000000000000" pitchFamily="50" charset="-128"/>
            <a:ea typeface="HG丸ｺﾞｼｯｸM-PRO" panose="020F0600000000000000" pitchFamily="50" charset="-128"/>
          </a:endParaRPr>
        </a:p>
        <a:p xmlns:a="http://schemas.openxmlformats.org/drawingml/2006/main">
          <a:r>
            <a:rPr lang="en-US" altLang="ja-JP" sz="600" b="1" dirty="0" smtClean="0">
              <a:solidFill>
                <a:schemeClr val="tx1"/>
              </a:solidFill>
              <a:latin typeface="HG丸ｺﾞｼｯｸM-PRO" panose="020F0600000000000000" pitchFamily="50" charset="-128"/>
              <a:ea typeface="HG丸ｺﾞｼｯｸM-PRO" panose="020F0600000000000000" pitchFamily="50" charset="-128"/>
            </a:rPr>
            <a:t>※2</a:t>
          </a:r>
          <a:r>
            <a:rPr lang="ja-JP" altLang="en-US" sz="600" b="1" dirty="0" smtClean="0">
              <a:solidFill>
                <a:schemeClr val="tx1"/>
              </a:solidFill>
              <a:latin typeface="HG丸ｺﾞｼｯｸM-PRO" panose="020F0600000000000000" pitchFamily="50" charset="-128"/>
              <a:ea typeface="HG丸ｺﾞｼｯｸM-PRO" panose="020F0600000000000000" pitchFamily="50" charset="-128"/>
            </a:rPr>
            <a:t>　自己都合退職とは、辞めたいが辞めさせてもらえないというもの</a:t>
          </a:r>
          <a:endParaRPr lang="ja-JP" altLang="en-US" sz="600" b="1" dirty="0">
            <a:solidFill>
              <a:schemeClr val="tx1"/>
            </a:solidFill>
            <a:latin typeface="HG丸ｺﾞｼｯｸM-PRO" panose="020F0600000000000000" pitchFamily="50" charset="-128"/>
            <a:ea typeface="HG丸ｺﾞｼｯｸM-PRO" panose="020F0600000000000000" pitchFamily="50" charset="-128"/>
          </a:endParaRPr>
        </a:p>
      </cdr:txBody>
    </cdr:sp>
  </cdr:relSizeAnchor>
  <cdr:relSizeAnchor xmlns:cdr="http://schemas.openxmlformats.org/drawingml/2006/chartDrawing">
    <cdr:from>
      <cdr:x>0.25215</cdr:x>
      <cdr:y>0.7917</cdr:y>
    </cdr:from>
    <cdr:to>
      <cdr:x>0.38538</cdr:x>
      <cdr:y>0.86339</cdr:y>
    </cdr:to>
    <cdr:sp macro="" textlink="">
      <cdr:nvSpPr>
        <cdr:cNvPr id="3" name="テキスト ボックス 20"/>
        <cdr:cNvSpPr txBox="1">
          <a:spLocks xmlns:a="http://schemas.openxmlformats.org/drawingml/2006/main"/>
        </cdr:cNvSpPr>
      </cdr:nvSpPr>
      <cdr:spPr>
        <a:xfrm xmlns:a="http://schemas.openxmlformats.org/drawingml/2006/main">
          <a:off x="734647" y="2209098"/>
          <a:ext cx="388157" cy="200055"/>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en-US" altLang="ja-JP" sz="700" b="1" dirty="0" smtClean="0">
              <a:solidFill>
                <a:schemeClr val="tx1"/>
              </a:solidFill>
            </a:rPr>
            <a:t>※</a:t>
          </a:r>
          <a:r>
            <a:rPr kumimoji="1" lang="en-US" altLang="ja-JP" sz="700" b="1" dirty="0">
              <a:solidFill>
                <a:schemeClr val="tx1"/>
              </a:solidFill>
            </a:rPr>
            <a:t>2</a:t>
          </a:r>
          <a:endParaRPr kumimoji="1" lang="ja-JP" altLang="en-US" sz="700"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0.19611</cdr:x>
      <cdr:y>0.7725</cdr:y>
    </cdr:from>
    <cdr:to>
      <cdr:x>0.35909</cdr:x>
      <cdr:y>0.87504</cdr:y>
    </cdr:to>
    <cdr:sp macro="" textlink="">
      <cdr:nvSpPr>
        <cdr:cNvPr id="2" name="テキスト ボックス 1"/>
        <cdr:cNvSpPr txBox="1"/>
      </cdr:nvSpPr>
      <cdr:spPr>
        <a:xfrm xmlns:a="http://schemas.openxmlformats.org/drawingml/2006/main">
          <a:off x="653250" y="2152539"/>
          <a:ext cx="54292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800" dirty="0" smtClean="0"/>
            <a:t>（倍）</a:t>
          </a:r>
          <a:endParaRPr lang="ja-JP" altLang="en-US" sz="800" dirty="0"/>
        </a:p>
      </cdr:txBody>
    </cdr:sp>
  </cdr:relSizeAnchor>
</c:userShapes>
</file>

<file path=ppt/drawings/drawing3.xml><?xml version="1.0" encoding="utf-8"?>
<c:userShapes xmlns:c="http://schemas.openxmlformats.org/drawingml/2006/chart">
  <cdr:relSizeAnchor xmlns:cdr="http://schemas.openxmlformats.org/drawingml/2006/chartDrawing">
    <cdr:from>
      <cdr:x>0.3529</cdr:x>
      <cdr:y>0.9273</cdr:y>
    </cdr:from>
    <cdr:to>
      <cdr:x>0.71826</cdr:x>
      <cdr:y>1</cdr:y>
    </cdr:to>
    <cdr:sp macro="" textlink="">
      <cdr:nvSpPr>
        <cdr:cNvPr id="2" name="テキスト ボックス 34"/>
        <cdr:cNvSpPr txBox="1"/>
      </cdr:nvSpPr>
      <cdr:spPr>
        <a:xfrm xmlns:a="http://schemas.openxmlformats.org/drawingml/2006/main">
          <a:off x="1386035" y="2551828"/>
          <a:ext cx="1435031" cy="200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ja-JP" altLang="en-US" sz="700" dirty="0" smtClean="0">
              <a:latin typeface="メイリオ" panose="020B0604030504040204" pitchFamily="50" charset="-128"/>
              <a:ea typeface="メイリオ" panose="020B0604030504040204" pitchFamily="50" charset="-128"/>
            </a:rPr>
            <a:t>資料出所：厚生労働省</a:t>
          </a:r>
          <a:endParaRPr kumimoji="1" lang="ja-JP" altLang="en-US" sz="700" dirty="0">
            <a:latin typeface="メイリオ" panose="020B0604030504040204" pitchFamily="50" charset="-128"/>
            <a:ea typeface="メイリオ" panose="020B0604030504040204" pitchFamily="50" charset="-12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0.17568</cdr:x>
      <cdr:y>0.93336</cdr:y>
    </cdr:from>
    <cdr:to>
      <cdr:x>0.92652</cdr:x>
      <cdr:y>1</cdr:y>
    </cdr:to>
    <cdr:sp macro="" textlink="">
      <cdr:nvSpPr>
        <cdr:cNvPr id="3" name="テキスト ボックス 1"/>
        <cdr:cNvSpPr txBox="1"/>
      </cdr:nvSpPr>
      <cdr:spPr>
        <a:xfrm xmlns:a="http://schemas.openxmlformats.org/drawingml/2006/main">
          <a:off x="303576" y="2467682"/>
          <a:ext cx="1297450" cy="176187"/>
        </a:xfrm>
        <a:prstGeom xmlns:a="http://schemas.openxmlformats.org/drawingml/2006/main" prst="rect">
          <a:avLst/>
        </a:prstGeom>
      </cdr:spPr>
      <cdr:txBody>
        <a:bodyPr xmlns:a="http://schemas.openxmlformats.org/drawingml/2006/main" wrap="none" lIns="108000" tIns="72000" r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500" dirty="0" smtClean="0"/>
            <a:t>資料出所：高年齢者雇用状況報告集計</a:t>
          </a:r>
          <a:endParaRPr lang="ja-JP" altLang="en-US" sz="500" dirty="0"/>
        </a:p>
      </cdr:txBody>
    </cdr:sp>
  </cdr:relSizeAnchor>
</c:userShapes>
</file>

<file path=ppt/drawings/drawing5.xml><?xml version="1.0" encoding="utf-8"?>
<c:userShapes xmlns:c="http://schemas.openxmlformats.org/drawingml/2006/chart">
  <cdr:relSizeAnchor xmlns:cdr="http://schemas.openxmlformats.org/drawingml/2006/chartDrawing">
    <cdr:from>
      <cdr:x>0.01934</cdr:x>
      <cdr:y>0.03944</cdr:y>
    </cdr:from>
    <cdr:to>
      <cdr:x>0.98066</cdr:x>
      <cdr:y>0.15189</cdr:y>
    </cdr:to>
    <cdr:sp macro="" textlink="">
      <cdr:nvSpPr>
        <cdr:cNvPr id="3" name="テキスト ボックス 2"/>
        <cdr:cNvSpPr txBox="1"/>
      </cdr:nvSpPr>
      <cdr:spPr>
        <a:xfrm xmlns:a="http://schemas.openxmlformats.org/drawingml/2006/main">
          <a:off x="54612" y="111459"/>
          <a:ext cx="2715229" cy="3177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950" b="1" dirty="0" smtClean="0">
              <a:solidFill>
                <a:schemeClr val="tx1"/>
              </a:solidFill>
              <a:latin typeface="メイリオ" panose="020B0604030504040204" pitchFamily="50" charset="-128"/>
              <a:ea typeface="メイリオ" panose="020B0604030504040204" pitchFamily="50" charset="-128"/>
            </a:rPr>
            <a:t>外国人雇用事業所数及び外国人労働者数</a:t>
          </a:r>
          <a:endParaRPr lang="ja-JP" altLang="en-US" sz="950" b="1" dirty="0">
            <a:solidFill>
              <a:schemeClr val="tx1"/>
            </a:solidFill>
            <a:latin typeface="メイリオ" panose="020B0604030504040204" pitchFamily="50" charset="-128"/>
            <a:ea typeface="メイリオ" panose="020B0604030504040204" pitchFamily="50" charset="-12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3.55118E-5</cdr:x>
      <cdr:y>0.92821</cdr:y>
    </cdr:from>
    <cdr:to>
      <cdr:x>0.98162</cdr:x>
      <cdr:y>1</cdr:y>
    </cdr:to>
    <cdr:sp macro="" textlink="">
      <cdr:nvSpPr>
        <cdr:cNvPr id="2" name="テキスト ボックス 34"/>
        <cdr:cNvSpPr txBox="1"/>
      </cdr:nvSpPr>
      <cdr:spPr>
        <a:xfrm xmlns:a="http://schemas.openxmlformats.org/drawingml/2006/main">
          <a:off x="104" y="2586653"/>
          <a:ext cx="2874675" cy="200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kumimoji="1" lang="ja-JP" altLang="en-US" sz="700" dirty="0" smtClean="0">
              <a:latin typeface="メイリオ" panose="020B0604030504040204" pitchFamily="50" charset="-128"/>
              <a:ea typeface="メイリオ" panose="020B0604030504040204" pitchFamily="50" charset="-128"/>
            </a:rPr>
            <a:t>資料出所：国立研究開発法人国立がん研究センター</a:t>
          </a:r>
          <a:endParaRPr kumimoji="1" lang="ja-JP" altLang="en-US" sz="700" dirty="0">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0.00722</cdr:x>
      <cdr:y>0.09714</cdr:y>
    </cdr:from>
    <cdr:to>
      <cdr:x>0.9888</cdr:x>
      <cdr:y>0.16893</cdr:y>
    </cdr:to>
    <cdr:sp macro="" textlink="">
      <cdr:nvSpPr>
        <cdr:cNvPr id="3" name="テキスト ボックス 34"/>
        <cdr:cNvSpPr txBox="1"/>
      </cdr:nvSpPr>
      <cdr:spPr>
        <a:xfrm xmlns:a="http://schemas.openxmlformats.org/drawingml/2006/main">
          <a:off x="21145" y="270693"/>
          <a:ext cx="2874674" cy="20005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kumimoji="1" lang="ja-JP" altLang="en-US" sz="700" dirty="0" smtClean="0">
              <a:latin typeface="メイリオ" panose="020B0604030504040204" pitchFamily="50" charset="-128"/>
              <a:ea typeface="メイリオ" panose="020B0604030504040204" pitchFamily="50" charset="-128"/>
            </a:rPr>
            <a:t>元データ：地域がん登録によるがん生存率データ</a:t>
          </a:r>
          <a:endParaRPr kumimoji="1" lang="ja-JP" altLang="en-US" sz="700" dirty="0">
            <a:latin typeface="メイリオ" panose="020B0604030504040204" pitchFamily="50" charset="-128"/>
            <a:ea typeface="メイリオ" panose="020B0604030504040204" pitchFamily="50" charset="-128"/>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0.83878</cdr:x>
      <cdr:y>0.36507</cdr:y>
    </cdr:from>
    <cdr:to>
      <cdr:x>0.99132</cdr:x>
      <cdr:y>0.51779</cdr:y>
    </cdr:to>
    <cdr:sp macro="" textlink="">
      <cdr:nvSpPr>
        <cdr:cNvPr id="2" name="線吹き出し 2 (枠付き) 1"/>
        <cdr:cNvSpPr/>
      </cdr:nvSpPr>
      <cdr:spPr>
        <a:xfrm xmlns:a="http://schemas.openxmlformats.org/drawingml/2006/main">
          <a:off x="5212845" y="592432"/>
          <a:ext cx="948002" cy="247832"/>
        </a:xfrm>
        <a:prstGeom xmlns:a="http://schemas.openxmlformats.org/drawingml/2006/main" prst="borderCallout2">
          <a:avLst>
            <a:gd name="adj1" fmla="val 52648"/>
            <a:gd name="adj2" fmla="val -930"/>
            <a:gd name="adj3" fmla="val 86774"/>
            <a:gd name="adj4" fmla="val -25219"/>
            <a:gd name="adj5" fmla="val 106084"/>
            <a:gd name="adj6" fmla="val -40488"/>
          </a:avLst>
        </a:prstGeom>
        <a:solidFill xmlns:a="http://schemas.openxmlformats.org/drawingml/2006/main">
          <a:schemeClr val="bg1"/>
        </a:solidFill>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tIns="0" bIns="0" rtlCol="0" anchor="t" anchorCtr="0"/>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kumimoji="1" lang="ja-JP" altLang="en-US" sz="800" dirty="0" smtClean="0">
              <a:solidFill>
                <a:schemeClr val="tx1"/>
              </a:solidFill>
              <a:latin typeface="HG丸ｺﾞｼｯｸM-PRO" pitchFamily="50" charset="-128"/>
              <a:ea typeface="HG丸ｺﾞｼｯｸM-PRO" pitchFamily="50" charset="-128"/>
            </a:rPr>
            <a:t>職業紹介事業所</a:t>
          </a:r>
          <a:endParaRPr kumimoji="1" lang="en-US" altLang="ja-JP" sz="800" dirty="0" smtClean="0">
            <a:solidFill>
              <a:schemeClr val="tx1"/>
            </a:solidFill>
            <a:latin typeface="HG丸ｺﾞｼｯｸM-PRO" pitchFamily="50" charset="-128"/>
            <a:ea typeface="HG丸ｺﾞｼｯｸM-PRO" pitchFamily="50" charset="-128"/>
          </a:endParaRPr>
        </a:p>
        <a:p xmlns:a="http://schemas.openxmlformats.org/drawingml/2006/main">
          <a:pPr algn="ctr"/>
          <a:r>
            <a:rPr kumimoji="1" lang="en-US" altLang="ja-JP" sz="800" dirty="0" smtClean="0">
              <a:solidFill>
                <a:schemeClr val="tx1"/>
              </a:solidFill>
              <a:latin typeface="HG丸ｺﾞｼｯｸM-PRO" pitchFamily="50" charset="-128"/>
              <a:ea typeface="HG丸ｺﾞｼｯｸM-PRO" pitchFamily="50" charset="-128"/>
            </a:rPr>
            <a:t>(</a:t>
          </a:r>
          <a:r>
            <a:rPr kumimoji="1" lang="ja-JP" altLang="en-US" sz="800" dirty="0" smtClean="0">
              <a:solidFill>
                <a:schemeClr val="tx1"/>
              </a:solidFill>
              <a:latin typeface="HG丸ｺﾞｼｯｸM-PRO" pitchFamily="50" charset="-128"/>
              <a:ea typeface="HG丸ｺﾞｼｯｸM-PRO" pitchFamily="50" charset="-128"/>
            </a:rPr>
            <a:t>許可</a:t>
          </a:r>
          <a:r>
            <a:rPr kumimoji="1" lang="en-US" altLang="ja-JP" sz="800" dirty="0" smtClean="0">
              <a:solidFill>
                <a:schemeClr val="tx1"/>
              </a:solidFill>
              <a:latin typeface="HG丸ｺﾞｼｯｸM-PRO" pitchFamily="50" charset="-128"/>
              <a:ea typeface="HG丸ｺﾞｼｯｸM-PRO" pitchFamily="50" charset="-128"/>
            </a:rPr>
            <a:t>)</a:t>
          </a:r>
          <a:endParaRPr kumimoji="1" lang="ja-JP" altLang="en-US" sz="800" dirty="0" smtClean="0">
            <a:solidFill>
              <a:schemeClr val="tx1"/>
            </a:solidFill>
            <a:latin typeface="HG丸ｺﾞｼｯｸM-PRO" pitchFamily="50" charset="-128"/>
            <a:ea typeface="HG丸ｺﾞｼｯｸM-PRO" pitchFamily="50" charset="-128"/>
          </a:endParaRPr>
        </a:p>
      </cdr:txBody>
    </cdr:sp>
  </cdr:relSizeAnchor>
  <cdr:relSizeAnchor xmlns:cdr="http://schemas.openxmlformats.org/drawingml/2006/chartDrawing">
    <cdr:from>
      <cdr:x>0.77408</cdr:x>
      <cdr:y>0.01886</cdr:y>
    </cdr:from>
    <cdr:to>
      <cdr:x>0.93767</cdr:x>
      <cdr:y>0.18114</cdr:y>
    </cdr:to>
    <cdr:sp macro="" textlink="">
      <cdr:nvSpPr>
        <cdr:cNvPr id="4" name="線吹き出し 2 (枠付き) 3"/>
        <cdr:cNvSpPr/>
      </cdr:nvSpPr>
      <cdr:spPr>
        <a:xfrm xmlns:a="http://schemas.openxmlformats.org/drawingml/2006/main">
          <a:off x="4810748" y="30612"/>
          <a:ext cx="1016675" cy="263346"/>
        </a:xfrm>
        <a:prstGeom xmlns:a="http://schemas.openxmlformats.org/drawingml/2006/main" prst="borderCallout2">
          <a:avLst>
            <a:gd name="adj1" fmla="val 119716"/>
            <a:gd name="adj2" fmla="val -34846"/>
            <a:gd name="adj3" fmla="val 74759"/>
            <a:gd name="adj4" fmla="val -11617"/>
            <a:gd name="adj5" fmla="val 55925"/>
            <a:gd name="adj6" fmla="val -1749"/>
          </a:avLst>
        </a:prstGeom>
        <a:solidFill xmlns:a="http://schemas.openxmlformats.org/drawingml/2006/main">
          <a:schemeClr val="bg1"/>
        </a:solidFill>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tIns="0" bIns="0" rtlCol="0" anchor="t" anchorCtr="0"/>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kumimoji="1" lang="ja-JP" altLang="en-US" sz="800" dirty="0" smtClean="0">
              <a:solidFill>
                <a:schemeClr val="tx1"/>
              </a:solidFill>
              <a:latin typeface="HG丸ｺﾞｼｯｸM-PRO" pitchFamily="50" charset="-128"/>
              <a:ea typeface="HG丸ｺﾞｼｯｸM-PRO" pitchFamily="50" charset="-128"/>
            </a:rPr>
            <a:t>労働者派遣事業所（許可）</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0.79375</cdr:y>
    </cdr:from>
    <cdr:to>
      <cdr:x>1</cdr:x>
      <cdr:y>1</cdr:y>
    </cdr:to>
    <cdr:sp macro="" textlink="">
      <cdr:nvSpPr>
        <cdr:cNvPr id="2" name="テキスト ボックス 11"/>
        <cdr:cNvSpPr txBox="1"/>
      </cdr:nvSpPr>
      <cdr:spPr>
        <a:xfrm xmlns:a="http://schemas.openxmlformats.org/drawingml/2006/main">
          <a:off x="-4068566" y="2013625"/>
          <a:ext cx="2795982" cy="5232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kumimoji="1" lang="ja-JP" altLang="en-US" sz="700" dirty="0" smtClean="0">
              <a:latin typeface="メイリオ" panose="020B0604030504040204" pitchFamily="50" charset="-128"/>
              <a:ea typeface="メイリオ" panose="020B0604030504040204" pitchFamily="50" charset="-128"/>
            </a:rPr>
            <a:t>資料出所：令和２年度子ども・子育て支援推進調査研究事業</a:t>
          </a:r>
          <a:endParaRPr kumimoji="1" lang="en-US" altLang="ja-JP" sz="700" dirty="0" smtClean="0">
            <a:latin typeface="メイリオ" panose="020B0604030504040204" pitchFamily="50" charset="-128"/>
            <a:ea typeface="メイリオ" panose="020B0604030504040204" pitchFamily="50" charset="-128"/>
          </a:endParaRPr>
        </a:p>
        <a:p xmlns:a="http://schemas.openxmlformats.org/drawingml/2006/main">
          <a:pPr algn="ctr"/>
          <a:r>
            <a:rPr kumimoji="1" lang="en-US" altLang="ja-JP" sz="700" dirty="0" smtClean="0">
              <a:latin typeface="メイリオ" panose="020B0604030504040204" pitchFamily="50" charset="-128"/>
              <a:ea typeface="メイリオ" panose="020B0604030504040204" pitchFamily="50" charset="-128"/>
            </a:rPr>
            <a:t>(</a:t>
          </a:r>
          <a:r>
            <a:rPr kumimoji="1" lang="ja-JP" altLang="en-US" sz="700" dirty="0" smtClean="0">
              <a:latin typeface="メイリオ" panose="020B0604030504040204" pitchFamily="50" charset="-128"/>
              <a:ea typeface="メイリオ" panose="020B0604030504040204" pitchFamily="50" charset="-128"/>
            </a:rPr>
            <a:t>厚労省委託事業</a:t>
          </a:r>
          <a:r>
            <a:rPr kumimoji="1" lang="en-US" altLang="ja-JP" sz="700" dirty="0" smtClean="0">
              <a:latin typeface="メイリオ" panose="020B0604030504040204" pitchFamily="50" charset="-128"/>
              <a:ea typeface="メイリオ" panose="020B0604030504040204" pitchFamily="50" charset="-128"/>
            </a:rPr>
            <a:t>)</a:t>
          </a:r>
        </a:p>
        <a:p xmlns:a="http://schemas.openxmlformats.org/drawingml/2006/main">
          <a:pPr algn="ctr"/>
          <a:r>
            <a:rPr kumimoji="1" lang="ja-JP" altLang="en-US" sz="700" dirty="0" smtClean="0">
              <a:latin typeface="メイリオ" panose="020B0604030504040204" pitchFamily="50" charset="-128"/>
              <a:ea typeface="メイリオ" panose="020B0604030504040204" pitchFamily="50" charset="-128"/>
            </a:rPr>
            <a:t>不妊治療の実態に関する調査研究最終報告書</a:t>
          </a:r>
          <a:endParaRPr kumimoji="1" lang="en-US" altLang="ja-JP" sz="700" dirty="0" smtClean="0">
            <a:latin typeface="メイリオ" panose="020B0604030504040204" pitchFamily="50" charset="-128"/>
            <a:ea typeface="メイリオ" panose="020B0604030504040204" pitchFamily="50" charset="-128"/>
          </a:endParaRPr>
        </a:p>
        <a:p xmlns:a="http://schemas.openxmlformats.org/drawingml/2006/main">
          <a:pPr algn="ctr"/>
          <a:r>
            <a:rPr kumimoji="1" lang="ja-JP" altLang="en-US" sz="700" dirty="0" smtClean="0">
              <a:latin typeface="メイリオ" panose="020B0604030504040204" pitchFamily="50" charset="-128"/>
              <a:ea typeface="メイリオ" panose="020B0604030504040204" pitchFamily="50" charset="-128"/>
            </a:rPr>
            <a:t>（株式会社野村総合研究所　令和３年３月）</a:t>
          </a:r>
          <a:endParaRPr kumimoji="1" lang="ja-JP" altLang="en-US" sz="700" dirty="0">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0.00264</cdr:x>
      <cdr:y>0.71928</cdr:y>
    </cdr:from>
    <cdr:to>
      <cdr:x>0.97957</cdr:x>
      <cdr:y>0.81176</cdr:y>
    </cdr:to>
    <cdr:sp macro="" textlink="">
      <cdr:nvSpPr>
        <cdr:cNvPr id="3" name="テキスト ボックス 11"/>
        <cdr:cNvSpPr txBox="1"/>
      </cdr:nvSpPr>
      <cdr:spPr>
        <a:xfrm xmlns:a="http://schemas.openxmlformats.org/drawingml/2006/main">
          <a:off x="7384" y="1824694"/>
          <a:ext cx="2731479" cy="23460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en-US" altLang="ja-JP" sz="900" dirty="0" smtClean="0">
              <a:latin typeface="メイリオ" panose="020B0604030504040204" pitchFamily="50" charset="-128"/>
              <a:ea typeface="メイリオ" panose="020B0604030504040204" pitchFamily="50" charset="-128"/>
            </a:rPr>
            <a:t> 0        10        20       30        40 </a:t>
          </a:r>
          <a:r>
            <a:rPr kumimoji="1" lang="en-US" altLang="ja-JP" sz="800" dirty="0" smtClean="0">
              <a:latin typeface="メイリオ" panose="020B0604030504040204" pitchFamily="50" charset="-128"/>
              <a:ea typeface="メイリオ" panose="020B0604030504040204" pitchFamily="50" charset="-128"/>
            </a:rPr>
            <a:t>(%)</a:t>
          </a:r>
          <a:endParaRPr kumimoji="1" lang="ja-JP" altLang="en-US" sz="800" dirty="0">
            <a:latin typeface="メイリオ" panose="020B0604030504040204" pitchFamily="50" charset="-128"/>
            <a:ea typeface="メイリオ" panose="020B0604030504040204" pitchFamily="50" charset="-128"/>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0.83862</cdr:x>
      <cdr:y>0.79326</cdr:y>
    </cdr:from>
    <cdr:to>
      <cdr:x>1</cdr:x>
      <cdr:y>0.84133</cdr:y>
    </cdr:to>
    <cdr:sp macro="" textlink="">
      <cdr:nvSpPr>
        <cdr:cNvPr id="2" name="テキスト ボックス 4"/>
        <cdr:cNvSpPr txBox="1"/>
      </cdr:nvSpPr>
      <cdr:spPr>
        <a:xfrm xmlns:a="http://schemas.openxmlformats.org/drawingml/2006/main">
          <a:off x="2455995" y="1777463"/>
          <a:ext cx="472611" cy="107722"/>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nchorCtr="1">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700" dirty="0" smtClean="0">
              <a:latin typeface="メイリオ" panose="020B0604030504040204" pitchFamily="50" charset="-128"/>
              <a:ea typeface="メイリオ" panose="020B0604030504040204" pitchFamily="50" charset="-128"/>
            </a:rPr>
            <a:t>（歳）</a:t>
          </a:r>
          <a:endParaRPr kumimoji="1" lang="ja-JP" altLang="en-US" sz="700" dirty="0">
            <a:latin typeface="メイリオ" panose="020B0604030504040204" pitchFamily="50" charset="-128"/>
            <a:ea typeface="メイリオ"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5659" cy="498056"/>
          </a:xfrm>
          <a:prstGeom prst="rect">
            <a:avLst/>
          </a:prstGeom>
        </p:spPr>
        <p:txBody>
          <a:bodyPr vert="horz" lIns="92092" tIns="46046" rIns="92092" bIns="4604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2092" tIns="46046" rIns="92092" bIns="46046" rtlCol="0"/>
          <a:lstStyle>
            <a:lvl1pPr algn="r">
              <a:defRPr sz="1200"/>
            </a:lvl1pPr>
          </a:lstStyle>
          <a:p>
            <a:fld id="{AD6EAA3A-AECB-423A-9A51-E57C969724B5}" type="datetimeFigureOut">
              <a:rPr kumimoji="1" lang="ja-JP" altLang="en-US" smtClean="0"/>
              <a:t>2022/11/7</a:t>
            </a:fld>
            <a:endParaRPr kumimoji="1" lang="ja-JP" altLang="en-US"/>
          </a:p>
        </p:txBody>
      </p:sp>
      <p:sp>
        <p:nvSpPr>
          <p:cNvPr id="4" name="フッター プレースホルダー 3"/>
          <p:cNvSpPr>
            <a:spLocks noGrp="1"/>
          </p:cNvSpPr>
          <p:nvPr>
            <p:ph type="ftr" sz="quarter" idx="2"/>
          </p:nvPr>
        </p:nvSpPr>
        <p:spPr>
          <a:xfrm>
            <a:off x="2" y="9428584"/>
            <a:ext cx="2945659" cy="498055"/>
          </a:xfrm>
          <a:prstGeom prst="rect">
            <a:avLst/>
          </a:prstGeom>
        </p:spPr>
        <p:txBody>
          <a:bodyPr vert="horz" lIns="92092" tIns="46046" rIns="92092" bIns="4604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2092" tIns="46046" rIns="92092" bIns="46046" rtlCol="0" anchor="b"/>
          <a:lstStyle>
            <a:lvl1pPr algn="r">
              <a:defRPr sz="1200"/>
            </a:lvl1pPr>
          </a:lstStyle>
          <a:p>
            <a:fld id="{06C5F9C3-0E96-439D-AAD0-1A0B17B0FBE9}" type="slidenum">
              <a:rPr kumimoji="1" lang="ja-JP" altLang="en-US" smtClean="0"/>
              <a:t>‹#›</a:t>
            </a:fld>
            <a:endParaRPr kumimoji="1" lang="ja-JP" altLang="en-US"/>
          </a:p>
        </p:txBody>
      </p:sp>
    </p:spTree>
    <p:extLst>
      <p:ext uri="{BB962C8B-B14F-4D97-AF65-F5344CB8AC3E}">
        <p14:creationId xmlns:p14="http://schemas.microsoft.com/office/powerpoint/2010/main" val="4079935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5659" cy="498056"/>
          </a:xfrm>
          <a:prstGeom prst="rect">
            <a:avLst/>
          </a:prstGeom>
        </p:spPr>
        <p:txBody>
          <a:bodyPr vert="horz" lIns="92092" tIns="46046" rIns="92092" bIns="4604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2092" tIns="46046" rIns="92092" bIns="46046" rtlCol="0"/>
          <a:lstStyle>
            <a:lvl1pPr algn="r">
              <a:defRPr sz="1200"/>
            </a:lvl1pPr>
          </a:lstStyle>
          <a:p>
            <a:fld id="{9131F220-4C1C-4733-B4B8-11D5A8EF59A0}" type="datetimeFigureOut">
              <a:rPr kumimoji="1" lang="ja-JP" altLang="en-US" smtClean="0"/>
              <a:t>2022/11/7</a:t>
            </a:fld>
            <a:endParaRPr kumimoji="1" lang="ja-JP" altLang="en-US"/>
          </a:p>
        </p:txBody>
      </p:sp>
      <p:sp>
        <p:nvSpPr>
          <p:cNvPr id="4" name="スライド イメージ プレースホルダー 3"/>
          <p:cNvSpPr>
            <a:spLocks noGrp="1" noRot="1" noChangeAspect="1"/>
          </p:cNvSpPr>
          <p:nvPr>
            <p:ph type="sldImg" idx="2"/>
          </p:nvPr>
        </p:nvSpPr>
        <p:spPr>
          <a:xfrm>
            <a:off x="2214563" y="1241425"/>
            <a:ext cx="2368550" cy="3348038"/>
          </a:xfrm>
          <a:prstGeom prst="rect">
            <a:avLst/>
          </a:prstGeom>
          <a:noFill/>
          <a:ln w="12700">
            <a:solidFill>
              <a:prstClr val="black"/>
            </a:solidFill>
          </a:ln>
        </p:spPr>
        <p:txBody>
          <a:bodyPr vert="horz" lIns="92092" tIns="46046" rIns="92092" bIns="46046" rtlCol="0" anchor="ctr"/>
          <a:lstStyle/>
          <a:p>
            <a:endParaRPr lang="ja-JP" altLang="en-US"/>
          </a:p>
        </p:txBody>
      </p:sp>
      <p:sp>
        <p:nvSpPr>
          <p:cNvPr id="5" name="ノート プレースホルダー 4"/>
          <p:cNvSpPr>
            <a:spLocks noGrp="1"/>
          </p:cNvSpPr>
          <p:nvPr>
            <p:ph type="body" sz="quarter" idx="3"/>
          </p:nvPr>
        </p:nvSpPr>
        <p:spPr>
          <a:xfrm>
            <a:off x="679768" y="4777197"/>
            <a:ext cx="5438140" cy="3908614"/>
          </a:xfrm>
          <a:prstGeom prst="rect">
            <a:avLst/>
          </a:prstGeom>
        </p:spPr>
        <p:txBody>
          <a:bodyPr vert="horz" lIns="92092" tIns="46046" rIns="92092" bIns="4604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28584"/>
            <a:ext cx="2945659" cy="498055"/>
          </a:xfrm>
          <a:prstGeom prst="rect">
            <a:avLst/>
          </a:prstGeom>
        </p:spPr>
        <p:txBody>
          <a:bodyPr vert="horz" lIns="92092" tIns="46046" rIns="92092" bIns="4604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2092" tIns="46046" rIns="92092" bIns="46046" rtlCol="0" anchor="b"/>
          <a:lstStyle>
            <a:lvl1pPr algn="r">
              <a:defRPr sz="1200"/>
            </a:lvl1pPr>
          </a:lstStyle>
          <a:p>
            <a:fld id="{F099DEA3-69A3-4A51-90A6-E8083A04702F}" type="slidenum">
              <a:rPr kumimoji="1" lang="ja-JP" altLang="en-US" smtClean="0"/>
              <a:t>‹#›</a:t>
            </a:fld>
            <a:endParaRPr kumimoji="1" lang="ja-JP" altLang="en-US"/>
          </a:p>
        </p:txBody>
      </p:sp>
    </p:spTree>
    <p:extLst>
      <p:ext uri="{BB962C8B-B14F-4D97-AF65-F5344CB8AC3E}">
        <p14:creationId xmlns:p14="http://schemas.microsoft.com/office/powerpoint/2010/main" val="26370747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A3E75BB-44D5-4A6C-92B5-F86BE838FBAE}" type="datetime1">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192194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smtClean="0"/>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255B2C4-B12F-4692-9FE9-4AA00B827034}" type="datetime1">
              <a:rPr kumimoji="1" lang="ja-JP" altLang="en-US" smtClean="0"/>
              <a:t>2022/11/7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1424390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1EC9D11-87C2-4302-B4B7-0B47B7B79EBD}" type="datetime1">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592928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6FB684A-9EFB-4405-8AF8-31F47904E0B7}" type="datetime1">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2649606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398084A-D028-4F04-B2B5-4EDD718257AD}" type="datetime1">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328846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2286228-BE66-4C87-8FE2-D5E3C15BF92F}" type="datetime1">
              <a:rPr kumimoji="1" lang="ja-JP" altLang="en-US" smtClean="0"/>
              <a:t>2022/11/7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178168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1B67231-7A0C-4D35-A45B-E78430763DE6}" type="datetime1">
              <a:rPr kumimoji="1" lang="ja-JP" altLang="en-US" smtClean="0"/>
              <a:t>2022/11/7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406142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F480D9B-47F2-486F-8B39-5C5ED299D61E}" type="datetime1">
              <a:rPr kumimoji="1" lang="ja-JP" altLang="en-US" smtClean="0"/>
              <a:t>2022/11/7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155447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0018E7A-D13C-4258-8220-C286ABC8BF98}" type="datetime1">
              <a:rPr kumimoji="1" lang="ja-JP" altLang="en-US" smtClean="0"/>
              <a:t>2022/11/7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312546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BB3EE-EC1C-4D4B-9AA8-264E99BE52BF}" type="datetime1">
              <a:rPr kumimoji="1" lang="ja-JP" altLang="en-US" smtClean="0"/>
              <a:t>2022/11/7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594519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基本フォーム">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2909083" y="10034911"/>
            <a:ext cx="1693069" cy="567296"/>
          </a:xfrm>
        </p:spPr>
        <p:txBody>
          <a:bodyPr/>
          <a:lstStyle>
            <a:lvl1pPr algn="ctr">
              <a:defRPr sz="1050">
                <a:solidFill>
                  <a:schemeClr val="tx1">
                    <a:lumMod val="75000"/>
                    <a:lumOff val="25000"/>
                  </a:schemeClr>
                </a:solidFill>
              </a:defRPr>
            </a:lvl1pPr>
          </a:lstStyle>
          <a:p>
            <a:fld id="{E0443801-DC4B-4DBE-9EE5-62191D8FC68D}" type="slidenum">
              <a:rPr kumimoji="1" lang="ja-JP" altLang="en-US" smtClean="0"/>
              <a:pPr/>
              <a:t>‹#›</a:t>
            </a:fld>
            <a:endParaRPr kumimoji="1" lang="ja-JP" altLang="en-US"/>
          </a:p>
        </p:txBody>
      </p:sp>
    </p:spTree>
    <p:extLst>
      <p:ext uri="{BB962C8B-B14F-4D97-AF65-F5344CB8AC3E}">
        <p14:creationId xmlns:p14="http://schemas.microsoft.com/office/powerpoint/2010/main" val="231084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6B7F36C-C5C0-4A10-BC96-B6CE9D2D0519}" type="datetime1">
              <a:rPr kumimoji="1" lang="ja-JP" altLang="en-US" smtClean="0"/>
              <a:t>2022/11/7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392592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FA38D5C5-F519-49AB-9A5F-E519057E33D5}" type="datetime1">
              <a:rPr kumimoji="1" lang="ja-JP" altLang="en-US" smtClean="0"/>
              <a:t>2022/11/7</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1193236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hf hdr="0" ftr="0" dt="0"/>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chart" Target="../charts/chart16.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8.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8.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635389" y="1812239"/>
            <a:ext cx="628890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ja-JP" sz="1200" b="0" i="0" u="none" strike="noStrike" cap="none" normalizeH="0" baseline="0" dirty="0" smtClean="0">
              <a:ln>
                <a:noFill/>
              </a:ln>
              <a:solidFill>
                <a:schemeClr val="tx1"/>
              </a:solidFill>
              <a:effectLst/>
              <a:cs typeface="ＭＳ Ｐゴシック" panose="020B060007020508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ja-JP" altLang="ja-JP" sz="1200" b="0" i="0" u="none" strike="noStrike" cap="none" normalizeH="0" baseline="0" dirty="0" smtClean="0">
              <a:ln>
                <a:noFill/>
              </a:ln>
              <a:solidFill>
                <a:schemeClr val="tx1"/>
              </a:solidFill>
              <a:effectLst/>
              <a:cs typeface="ＭＳ Ｐゴシック" panose="020B060007020508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kumimoji="0" lang="ja-JP" altLang="ja-JP" sz="28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令和４年度　　　　　　</a:t>
            </a:r>
            <a:endParaRPr kumimoji="0" lang="en-US" altLang="ja-JP" sz="28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8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宮城労働局 行政運営方針</a:t>
            </a:r>
            <a:endParaRPr kumimoji="0" lang="ja-JP" altLang="ja-JP" sz="1200" b="0" i="0" u="none" strike="noStrike" cap="none" normalizeH="0" baseline="0" dirty="0" smtClean="0">
              <a:ln>
                <a:noFill/>
              </a:ln>
              <a:solidFill>
                <a:schemeClr val="tx1"/>
              </a:solidFill>
              <a:effectLst/>
              <a:cs typeface="ＭＳ Ｐゴシック" panose="020B060007020508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endParaRPr kumimoji="0" lang="ja-JP" altLang="ja-JP" sz="1200" b="0" i="0" u="none" strike="noStrike" cap="none" normalizeH="0" baseline="0" dirty="0" smtClean="0">
              <a:ln>
                <a:noFill/>
              </a:ln>
              <a:solidFill>
                <a:schemeClr val="tx1"/>
              </a:solidFill>
              <a:effectLst/>
              <a:cs typeface="ＭＳ Ｐゴシック" panose="020B060007020508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5"/>
          <p:cNvSpPr>
            <a:spLocks noChangeArrowheads="1"/>
          </p:cNvSpPr>
          <p:nvPr/>
        </p:nvSpPr>
        <p:spPr bwMode="auto">
          <a:xfrm>
            <a:off x="1950233" y="7933710"/>
            <a:ext cx="3659207"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600" b="0" i="0" u="none" strike="noStrike" cap="none" normalizeH="0" baseline="0" dirty="0" smtClean="0">
                <a:ln>
                  <a:noFill/>
                </a:ln>
                <a:solidFill>
                  <a:schemeClr val="tx1"/>
                </a:solidFill>
                <a:effectLst/>
                <a:latin typeface="Arial" panose="020B0604020202020204" pitchFamily="34" charset="0"/>
              </a:rPr>
              <a:t/>
            </a:r>
            <a:br>
              <a:rPr kumimoji="0" lang="ja-JP" altLang="ja-JP" sz="600" b="0" i="0" u="none" strike="noStrike" cap="none" normalizeH="0" baseline="0" dirty="0" smtClean="0">
                <a:ln>
                  <a:noFill/>
                </a:ln>
                <a:solidFill>
                  <a:schemeClr val="tx1"/>
                </a:solidFill>
                <a:effectLst/>
                <a:latin typeface="Arial" panose="020B0604020202020204" pitchFamily="34" charset="0"/>
              </a:rPr>
            </a:br>
            <a:endParaRPr kumimoji="0" lang="ja-JP" altLang="ja-JP" sz="1200" b="0" i="0" u="none" strike="noStrike" cap="none" normalizeH="0" baseline="0" dirty="0" smtClean="0">
              <a:ln>
                <a:noFill/>
              </a:ln>
              <a:solidFill>
                <a:schemeClr val="tx1"/>
              </a:solidFill>
              <a:effectLst/>
              <a:latin typeface="Arial" panose="020B0604020202020204" pitchFamily="34" charset="0"/>
              <a:cs typeface="ＭＳ Ｐゴシック" panose="020B060007020508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0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厚生労働省　宮城労働局</a:t>
            </a:r>
            <a:endParaRPr kumimoji="0" lang="ja-JP" altLang="ja-JP" sz="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ja-JP" altLang="ja-JP" sz="1200" b="0" i="0" u="none" strike="noStrike" cap="none" normalizeH="0" baseline="0" dirty="0" smtClean="0">
              <a:ln>
                <a:noFill/>
              </a:ln>
              <a:solidFill>
                <a:schemeClr val="tx1"/>
              </a:solidFill>
              <a:effectLst/>
              <a:cs typeface="ＭＳ Ｐゴシック" panose="020B060007020508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ＭＳ ゴシック" panose="020B0609070205080204" pitchFamily="49" charset="-128"/>
              </a:rPr>
              <a:t>https://jsite.mhlw.go.jp/miyagi-roudoukyoku/</a:t>
            </a:r>
            <a:endParaRPr kumimoji="0" lang="en-US" altLang="ja-JP" sz="1800" b="0" i="0" u="none" strike="noStrike" cap="none" normalizeH="0" baseline="0" dirty="0" smtClean="0">
              <a:ln>
                <a:noFill/>
              </a:ln>
              <a:solidFill>
                <a:schemeClr val="tx1"/>
              </a:solidFill>
              <a:effectLst/>
              <a:latin typeface="Arial" panose="020B0604020202020204" pitchFamily="34" charset="0"/>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280" y="4571623"/>
            <a:ext cx="1977144" cy="1548566"/>
          </a:xfrm>
          <a:prstGeom prst="rect">
            <a:avLst/>
          </a:prstGeom>
        </p:spPr>
      </p:pic>
      <p:pic>
        <p:nvPicPr>
          <p:cNvPr id="6" name="図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2956398" y="4298989"/>
            <a:ext cx="1646878" cy="2093834"/>
          </a:xfrm>
          <a:prstGeom prst="rect">
            <a:avLst/>
          </a:prstGeom>
        </p:spPr>
      </p:pic>
      <p:pic>
        <p:nvPicPr>
          <p:cNvPr id="7" name="図 6"/>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875907" y="4538394"/>
            <a:ext cx="2048383" cy="1615024"/>
          </a:xfrm>
          <a:prstGeom prst="rect">
            <a:avLst/>
          </a:prstGeom>
        </p:spPr>
      </p:pic>
      <p:sp>
        <p:nvSpPr>
          <p:cNvPr id="8" name="テキスト ボックス 7"/>
          <p:cNvSpPr txBox="1"/>
          <p:nvPr/>
        </p:nvSpPr>
        <p:spPr>
          <a:xfrm>
            <a:off x="899160" y="6248400"/>
            <a:ext cx="1773264" cy="184666"/>
          </a:xfrm>
          <a:prstGeom prst="rect">
            <a:avLst/>
          </a:prstGeom>
          <a:noFill/>
        </p:spPr>
        <p:txBody>
          <a:bodyPr wrap="square" rtlCol="0">
            <a:spAutoFit/>
          </a:bodyPr>
          <a:lstStyle/>
          <a:p>
            <a:pPr algn="ctr"/>
            <a:r>
              <a:rPr kumimoji="1" lang="ja-JP" altLang="en-US" sz="600" dirty="0" smtClean="0">
                <a:solidFill>
                  <a:schemeClr val="bg1">
                    <a:lumMod val="50000"/>
                  </a:schemeClr>
                </a:solidFill>
                <a:latin typeface="メイリオ" panose="020B0604030504040204" pitchFamily="50" charset="-128"/>
                <a:ea typeface="メイリオ" panose="020B0604030504040204" pitchFamily="50" charset="-128"/>
              </a:rPr>
              <a:t>松島町：五大堂</a:t>
            </a:r>
            <a:endParaRPr kumimoji="1" lang="ja-JP" altLang="en-US" sz="600"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5309376" y="6248400"/>
            <a:ext cx="1160004" cy="184666"/>
          </a:xfrm>
          <a:prstGeom prst="rect">
            <a:avLst/>
          </a:prstGeom>
          <a:noFill/>
        </p:spPr>
        <p:txBody>
          <a:bodyPr wrap="square" rtlCol="0">
            <a:spAutoFit/>
          </a:bodyPr>
          <a:lstStyle/>
          <a:p>
            <a:pPr algn="ctr"/>
            <a:r>
              <a:rPr kumimoji="1" lang="ja-JP" altLang="en-US" sz="600" dirty="0" smtClean="0">
                <a:solidFill>
                  <a:schemeClr val="bg1">
                    <a:lumMod val="50000"/>
                  </a:schemeClr>
                </a:solidFill>
                <a:latin typeface="メイリオ" panose="020B0604030504040204" pitchFamily="50" charset="-128"/>
                <a:ea typeface="メイリオ" panose="020B0604030504040204" pitchFamily="50" charset="-128"/>
              </a:rPr>
              <a:t>仙台市：定禅寺通り</a:t>
            </a:r>
            <a:endParaRPr kumimoji="1" lang="ja-JP" altLang="en-US" sz="600"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2893206" y="6473506"/>
            <a:ext cx="1773264" cy="184666"/>
          </a:xfrm>
          <a:prstGeom prst="rect">
            <a:avLst/>
          </a:prstGeom>
          <a:noFill/>
        </p:spPr>
        <p:txBody>
          <a:bodyPr wrap="square" rtlCol="0">
            <a:spAutoFit/>
          </a:bodyPr>
          <a:lstStyle/>
          <a:p>
            <a:pPr algn="ctr"/>
            <a:r>
              <a:rPr kumimoji="1" lang="ja-JP" altLang="en-US" sz="600" dirty="0" smtClean="0">
                <a:solidFill>
                  <a:schemeClr val="bg1">
                    <a:lumMod val="50000"/>
                  </a:schemeClr>
                </a:solidFill>
                <a:latin typeface="メイリオ" panose="020B0604030504040204" pitchFamily="50" charset="-128"/>
                <a:ea typeface="メイリオ" panose="020B0604030504040204" pitchFamily="50" charset="-128"/>
              </a:rPr>
              <a:t>仙台七夕　吹き流し</a:t>
            </a:r>
            <a:endParaRPr kumimoji="1" lang="ja-JP" altLang="en-US" sz="600" dirty="0">
              <a:solidFill>
                <a:schemeClr val="bg1">
                  <a:lumMod val="50000"/>
                </a:schemeClr>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5057140" y="10092928"/>
            <a:ext cx="2165064" cy="184666"/>
          </a:xfrm>
          <a:prstGeom prst="rect">
            <a:avLst/>
          </a:prstGeom>
          <a:noFill/>
        </p:spPr>
        <p:txBody>
          <a:bodyPr wrap="square" rtlCol="0">
            <a:spAutoFit/>
          </a:bodyPr>
          <a:lstStyle/>
          <a:p>
            <a:pPr algn="ctr"/>
            <a:r>
              <a:rPr kumimoji="1" lang="en-US" altLang="ja-JP" sz="600" dirty="0" smtClean="0">
                <a:solidFill>
                  <a:schemeClr val="bg1">
                    <a:lumMod val="50000"/>
                  </a:schemeClr>
                </a:solidFill>
                <a:latin typeface="メイリオ" panose="020B0604030504040204" pitchFamily="50" charset="-128"/>
                <a:ea typeface="メイリオ" panose="020B0604030504040204" pitchFamily="50" charset="-128"/>
              </a:rPr>
              <a:t>(</a:t>
            </a:r>
            <a:r>
              <a:rPr kumimoji="1" lang="ja-JP" altLang="en-US" sz="600" dirty="0" smtClean="0">
                <a:solidFill>
                  <a:schemeClr val="bg1">
                    <a:lumMod val="50000"/>
                  </a:schemeClr>
                </a:solidFill>
                <a:latin typeface="メイリオ" panose="020B0604030504040204" pitchFamily="50" charset="-128"/>
                <a:ea typeface="メイリオ" panose="020B0604030504040204" pitchFamily="50" charset="-128"/>
              </a:rPr>
              <a:t>写真提供</a:t>
            </a:r>
            <a:r>
              <a:rPr kumimoji="1" lang="ja-JP" altLang="en-US" sz="600" dirty="0">
                <a:solidFill>
                  <a:schemeClr val="bg1">
                    <a:lumMod val="50000"/>
                  </a:schemeClr>
                </a:solidFill>
                <a:latin typeface="メイリオ" panose="020B0604030504040204" pitchFamily="50" charset="-128"/>
                <a:ea typeface="メイリオ" panose="020B0604030504040204" pitchFamily="50" charset="-128"/>
              </a:rPr>
              <a:t>：宮城県観光プロモーション推進室</a:t>
            </a:r>
            <a:r>
              <a:rPr kumimoji="1" lang="en-US" altLang="ja-JP" sz="600" dirty="0" smtClean="0">
                <a:solidFill>
                  <a:schemeClr val="bg1">
                    <a:lumMod val="50000"/>
                  </a:schemeClr>
                </a:solidFill>
                <a:latin typeface="メイリオ" panose="020B0604030504040204" pitchFamily="50" charset="-128"/>
                <a:ea typeface="メイリオ" panose="020B0604030504040204" pitchFamily="50" charset="-128"/>
              </a:rPr>
              <a:t>)</a:t>
            </a:r>
            <a:endParaRPr kumimoji="1" lang="ja-JP" altLang="en-US" sz="600" dirty="0">
              <a:solidFill>
                <a:schemeClr val="bg1">
                  <a:lumMod val="50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61119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スライド番号プレースホルダー 1"/>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9</a:t>
            </a:fld>
            <a:endParaRPr kumimoji="1" lang="ja-JP" altLang="en-US"/>
          </a:p>
        </p:txBody>
      </p:sp>
      <p:sp>
        <p:nvSpPr>
          <p:cNvPr id="34" name="テキスト ボックス 33"/>
          <p:cNvSpPr txBox="1"/>
          <p:nvPr/>
        </p:nvSpPr>
        <p:spPr>
          <a:xfrm>
            <a:off x="628650" y="454283"/>
            <a:ext cx="6235898" cy="646331"/>
          </a:xfrm>
          <a:prstGeom prst="rect">
            <a:avLst/>
          </a:prstGeom>
          <a:noFill/>
          <a:ln>
            <a:solidFill>
              <a:schemeClr val="bg1">
                <a:lumMod val="75000"/>
              </a:schemeClr>
            </a:solidFill>
          </a:ln>
        </p:spPr>
        <p:txBody>
          <a:bodyPr wrap="square" rtlCol="0">
            <a:spAutoFit/>
          </a:bodyPr>
          <a:lstStyle/>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３</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マザーズハローワーク等による子育て中の女性等に対する就職</a:t>
            </a:r>
            <a:r>
              <a:rPr lang="ja-JP" altLang="en-US" sz="1200" dirty="0" smtClean="0">
                <a:latin typeface="メイリオ" panose="020B0604030504040204" pitchFamily="50" charset="-128"/>
                <a:ea typeface="メイリオ" panose="020B0604030504040204" pitchFamily="50" charset="-128"/>
              </a:rPr>
              <a:t>支援</a:t>
            </a:r>
            <a:endParaRPr lang="ja-JP" altLang="en-US" sz="1200" dirty="0">
              <a:latin typeface="メイリオ" panose="020B0604030504040204" pitchFamily="50" charset="-128"/>
              <a:ea typeface="メイリオ" panose="020B0604030504040204" pitchFamily="50" charset="-128"/>
            </a:endParaRPr>
          </a:p>
        </p:txBody>
      </p:sp>
      <p:sp>
        <p:nvSpPr>
          <p:cNvPr id="35" name="正方形/長方形 34"/>
          <p:cNvSpPr/>
          <p:nvPr/>
        </p:nvSpPr>
        <p:spPr>
          <a:xfrm>
            <a:off x="641214" y="2456010"/>
            <a:ext cx="1972199" cy="263836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649771" y="1270694"/>
            <a:ext cx="6214777" cy="1028331"/>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653342" y="1413943"/>
            <a:ext cx="6233105" cy="822772"/>
          </a:xfrm>
          <a:prstGeom prst="rect">
            <a:avLst/>
          </a:prstGeom>
          <a:noFill/>
        </p:spPr>
        <p:txBody>
          <a:bodyPr wrap="square" rtlCol="0">
            <a:noAutofit/>
          </a:bodyPr>
          <a:lstStyle/>
          <a:p>
            <a:r>
              <a:rPr kumimoji="1" lang="ja-JP" altLang="en-US" sz="950" dirty="0" smtClean="0">
                <a:latin typeface="メイリオ" panose="020B0604030504040204" pitchFamily="50" charset="-128"/>
                <a:ea typeface="メイリオ" panose="020B0604030504040204" pitchFamily="50" charset="-128"/>
              </a:rPr>
              <a:t>　少子</a:t>
            </a:r>
            <a:r>
              <a:rPr kumimoji="1" lang="ja-JP" altLang="en-US" sz="950" dirty="0">
                <a:latin typeface="メイリオ" panose="020B0604030504040204" pitchFamily="50" charset="-128"/>
                <a:ea typeface="メイリオ" panose="020B0604030504040204" pitchFamily="50" charset="-128"/>
              </a:rPr>
              <a:t>・高齢化により我が国の総人口が長期の人口減少過程に入っている中、</a:t>
            </a:r>
            <a:r>
              <a:rPr kumimoji="1" lang="ja-JP" altLang="en-US" sz="950" dirty="0" smtClean="0">
                <a:latin typeface="メイリオ" panose="020B0604030504040204" pitchFamily="50" charset="-128"/>
                <a:ea typeface="メイリオ" panose="020B0604030504040204" pitchFamily="50" charset="-128"/>
              </a:rPr>
              <a:t>女性の</a:t>
            </a:r>
            <a:r>
              <a:rPr kumimoji="1" lang="ja-JP" altLang="en-US" sz="950" dirty="0">
                <a:latin typeface="メイリオ" panose="020B0604030504040204" pitchFamily="50" charset="-128"/>
                <a:ea typeface="メイリオ" panose="020B0604030504040204" pitchFamily="50" charset="-128"/>
              </a:rPr>
              <a:t>労働市場への参加の促進は一層重要であり、女性が意欲と能力に応じて</a:t>
            </a:r>
            <a:r>
              <a:rPr kumimoji="1" lang="ja-JP" altLang="en-US" sz="950" dirty="0" smtClean="0">
                <a:latin typeface="メイリオ" panose="020B0604030504040204" pitchFamily="50" charset="-128"/>
                <a:ea typeface="メイリオ" panose="020B0604030504040204" pitchFamily="50" charset="-128"/>
              </a:rPr>
              <a:t>働きやすい</a:t>
            </a:r>
            <a:r>
              <a:rPr kumimoji="1" lang="ja-JP" altLang="en-US" sz="950" dirty="0">
                <a:latin typeface="メイリオ" panose="020B0604030504040204" pitchFamily="50" charset="-128"/>
                <a:ea typeface="メイリオ" panose="020B0604030504040204" pitchFamily="50" charset="-128"/>
              </a:rPr>
              <a:t>職場環境を整備するとともに、出産・子育て等で離職した者への再就職支援を</a:t>
            </a:r>
            <a:r>
              <a:rPr kumimoji="1" lang="ja-JP" altLang="en-US" sz="950" dirty="0" smtClean="0">
                <a:latin typeface="メイリオ" panose="020B0604030504040204" pitchFamily="50" charset="-128"/>
                <a:ea typeface="メイリオ" panose="020B0604030504040204" pitchFamily="50" charset="-128"/>
              </a:rPr>
              <a:t>強化</a:t>
            </a:r>
            <a:r>
              <a:rPr kumimoji="1" lang="ja-JP" altLang="en-US" sz="950" dirty="0">
                <a:latin typeface="メイリオ" panose="020B0604030504040204" pitchFamily="50" charset="-128"/>
                <a:ea typeface="メイリオ" panose="020B0604030504040204" pitchFamily="50" charset="-128"/>
              </a:rPr>
              <a:t>することが緊急の課題となっている</a:t>
            </a:r>
            <a:r>
              <a:rPr kumimoji="1" lang="ja-JP" altLang="en-US" sz="950" dirty="0" smtClean="0">
                <a:latin typeface="メイリオ" panose="020B0604030504040204" pitchFamily="50" charset="-128"/>
                <a:ea typeface="メイリオ" panose="020B0604030504040204" pitchFamily="50" charset="-128"/>
              </a:rPr>
              <a:t>。</a:t>
            </a:r>
            <a:endParaRPr kumimoji="1" lang="en-US" altLang="ja-JP" sz="950" dirty="0" smtClean="0">
              <a:latin typeface="メイリオ" panose="020B0604030504040204" pitchFamily="50" charset="-128"/>
              <a:ea typeface="メイリオ" panose="020B0604030504040204" pitchFamily="50" charset="-128"/>
            </a:endParaRPr>
          </a:p>
          <a:p>
            <a:r>
              <a:rPr kumimoji="1" lang="ja-JP" altLang="en-US" sz="950" dirty="0" smtClean="0">
                <a:latin typeface="メイリオ" panose="020B0604030504040204" pitchFamily="50" charset="-128"/>
                <a:ea typeface="メイリオ" panose="020B0604030504040204" pitchFamily="50" charset="-128"/>
              </a:rPr>
              <a:t>　さらに、新型</a:t>
            </a:r>
            <a:r>
              <a:rPr kumimoji="1" lang="ja-JP" altLang="en-US" sz="950" dirty="0">
                <a:latin typeface="メイリオ" panose="020B0604030504040204" pitchFamily="50" charset="-128"/>
                <a:ea typeface="メイリオ" panose="020B0604030504040204" pitchFamily="50" charset="-128"/>
              </a:rPr>
              <a:t>コロナウイルス</a:t>
            </a:r>
            <a:r>
              <a:rPr kumimoji="1" lang="ja-JP" altLang="en-US" sz="950" dirty="0" smtClean="0">
                <a:latin typeface="メイリオ" panose="020B0604030504040204" pitchFamily="50" charset="-128"/>
                <a:ea typeface="メイリオ" panose="020B0604030504040204" pitchFamily="50" charset="-128"/>
              </a:rPr>
              <a:t>感染症の影響により離職を余儀なくされた子</a:t>
            </a:r>
            <a:r>
              <a:rPr kumimoji="1" lang="ja-JP" altLang="en-US" sz="950" dirty="0">
                <a:latin typeface="メイリオ" panose="020B0604030504040204" pitchFamily="50" charset="-128"/>
                <a:ea typeface="メイリオ" panose="020B0604030504040204" pitchFamily="50" charset="-128"/>
              </a:rPr>
              <a:t>育て中の</a:t>
            </a:r>
            <a:r>
              <a:rPr kumimoji="1" lang="ja-JP" altLang="en-US" sz="950" dirty="0" smtClean="0">
                <a:latin typeface="メイリオ" panose="020B0604030504040204" pitchFamily="50" charset="-128"/>
                <a:ea typeface="メイリオ" panose="020B0604030504040204" pitchFamily="50" charset="-128"/>
              </a:rPr>
              <a:t>女性等に対する再就職支援等についても行っていく必要がある。</a:t>
            </a:r>
            <a:endParaRPr kumimoji="1" lang="en-US" altLang="ja-JP" sz="950" dirty="0" smtClean="0">
              <a:latin typeface="メイリオ" panose="020B0604030504040204" pitchFamily="50" charset="-128"/>
              <a:ea typeface="メイリオ" panose="020B0604030504040204" pitchFamily="50" charset="-128"/>
            </a:endParaRPr>
          </a:p>
        </p:txBody>
      </p:sp>
      <p:grpSp>
        <p:nvGrpSpPr>
          <p:cNvPr id="66" name="グループ化 65"/>
          <p:cNvGrpSpPr/>
          <p:nvPr/>
        </p:nvGrpSpPr>
        <p:grpSpPr>
          <a:xfrm>
            <a:off x="644389" y="1152334"/>
            <a:ext cx="1281733" cy="279601"/>
            <a:chOff x="644389" y="1193430"/>
            <a:chExt cx="1281733" cy="279601"/>
          </a:xfrm>
        </p:grpSpPr>
        <p:sp>
          <p:nvSpPr>
            <p:cNvPr id="70" name="正方形/長方形 69"/>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1" name="テキスト ボックス 70"/>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72" name="正方形/長方形 71"/>
          <p:cNvSpPr/>
          <p:nvPr/>
        </p:nvSpPr>
        <p:spPr>
          <a:xfrm>
            <a:off x="2693323" y="2456010"/>
            <a:ext cx="4171226" cy="263357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3" name="グループ化 72"/>
          <p:cNvGrpSpPr/>
          <p:nvPr/>
        </p:nvGrpSpPr>
        <p:grpSpPr>
          <a:xfrm>
            <a:off x="641214" y="2336190"/>
            <a:ext cx="1225438" cy="278368"/>
            <a:chOff x="641214" y="2330077"/>
            <a:chExt cx="1225438" cy="278368"/>
          </a:xfrm>
        </p:grpSpPr>
        <p:sp>
          <p:nvSpPr>
            <p:cNvPr id="74" name="正方形/長方形 73"/>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75" name="テキスト ボックス 74"/>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76" name="テキスト ボックス 75"/>
          <p:cNvSpPr txBox="1"/>
          <p:nvPr/>
        </p:nvSpPr>
        <p:spPr>
          <a:xfrm>
            <a:off x="2661006" y="2456011"/>
            <a:ext cx="4130211" cy="2752922"/>
          </a:xfrm>
          <a:prstGeom prst="rect">
            <a:avLst/>
          </a:prstGeom>
          <a:noFill/>
        </p:spPr>
        <p:txBody>
          <a:bodyPr wrap="square" rtlCol="0">
            <a:noAutofit/>
          </a:bodyPr>
          <a:lstStyle/>
          <a:p>
            <a:endParaRPr kumimoji="1" lang="en-US" altLang="ja-JP" sz="950" dirty="0" smtClean="0">
              <a:latin typeface="メイリオ" panose="020B0604030504040204" pitchFamily="50" charset="-128"/>
              <a:ea typeface="メイリオ" panose="020B0604030504040204" pitchFamily="50" charset="-128"/>
            </a:endParaRPr>
          </a:p>
        </p:txBody>
      </p:sp>
      <p:sp>
        <p:nvSpPr>
          <p:cNvPr id="77" name="テキスト ボックス 76"/>
          <p:cNvSpPr txBox="1"/>
          <p:nvPr/>
        </p:nvSpPr>
        <p:spPr>
          <a:xfrm>
            <a:off x="621196" y="2637415"/>
            <a:ext cx="2072126" cy="2560763"/>
          </a:xfrm>
          <a:prstGeom prst="rect">
            <a:avLst/>
          </a:prstGeom>
          <a:noFill/>
        </p:spPr>
        <p:txBody>
          <a:bodyPr wrap="square" rtlCol="0">
            <a:noAutofit/>
          </a:bodyPr>
          <a:lstStyle/>
          <a:p>
            <a:pPr marL="108000" indent="-720000"/>
            <a:r>
              <a:rPr kumimoji="1" lang="ja-JP" altLang="en-US" sz="950" dirty="0" smtClean="0">
                <a:latin typeface="メイリオ" panose="020B0604030504040204" pitchFamily="50" charset="-128"/>
                <a:ea typeface="メイリオ" panose="020B0604030504040204" pitchFamily="50" charset="-128"/>
              </a:rPr>
              <a:t>①　子</a:t>
            </a:r>
            <a:r>
              <a:rPr kumimoji="1" lang="ja-JP" altLang="en-US" sz="950" dirty="0">
                <a:latin typeface="メイリオ" panose="020B0604030504040204" pitchFamily="50" charset="-128"/>
                <a:ea typeface="メイリオ" panose="020B0604030504040204" pitchFamily="50" charset="-128"/>
              </a:rPr>
              <a:t>育てをしながら就職を希望する女性等を対象としたハローワークの専門窓口（マザーズハローワーク、マザーズコーナー）において、個々の求職者のニーズに応じたきめ細かな就職支援を実施するとともに、地域の子育て支援拠点や関係機関と密接に連携してアウトリーチ型の支援を強化する</a:t>
            </a:r>
            <a:r>
              <a:rPr kumimoji="1" lang="ja-JP" altLang="en-US" sz="950" dirty="0" smtClean="0">
                <a:latin typeface="メイリオ" panose="020B0604030504040204" pitchFamily="50" charset="-128"/>
                <a:ea typeface="メイリオ" panose="020B0604030504040204" pitchFamily="50" charset="-128"/>
              </a:rPr>
              <a:t>。</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②　仕事</a:t>
            </a:r>
            <a:r>
              <a:rPr kumimoji="1" lang="ja-JP" altLang="en-US" sz="950" dirty="0">
                <a:latin typeface="メイリオ" panose="020B0604030504040204" pitchFamily="50" charset="-128"/>
                <a:ea typeface="メイリオ" panose="020B0604030504040204" pitchFamily="50" charset="-128"/>
              </a:rPr>
              <a:t>と家庭の両立ができる求人の確保等を推進する</a:t>
            </a:r>
            <a:r>
              <a:rPr kumimoji="1" lang="ja-JP" altLang="en-US" sz="950" dirty="0" smtClean="0">
                <a:latin typeface="メイリオ" panose="020B0604030504040204" pitchFamily="50" charset="-128"/>
                <a:ea typeface="メイリオ" panose="020B0604030504040204" pitchFamily="50" charset="-128"/>
              </a:rPr>
              <a:t>。</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③　ＳＮＳ等を活用した情報発信の強化等により、自宅でも求職活動ができるようサービスの向上を図る。</a:t>
            </a:r>
            <a:endParaRPr kumimoji="1" lang="en-US" altLang="ja-JP" sz="950" dirty="0">
              <a:latin typeface="メイリオ" panose="020B0604030504040204" pitchFamily="50" charset="-128"/>
              <a:ea typeface="メイリオ" panose="020B0604030504040204" pitchFamily="50" charset="-128"/>
            </a:endParaRPr>
          </a:p>
        </p:txBody>
      </p:sp>
      <p:graphicFrame>
        <p:nvGraphicFramePr>
          <p:cNvPr id="78" name="グラフ 77"/>
          <p:cNvGraphicFramePr/>
          <p:nvPr>
            <p:extLst/>
          </p:nvPr>
        </p:nvGraphicFramePr>
        <p:xfrm>
          <a:off x="2693322" y="2410322"/>
          <a:ext cx="4097895" cy="2846472"/>
        </p:xfrm>
        <a:graphic>
          <a:graphicData uri="http://schemas.openxmlformats.org/drawingml/2006/chart">
            <c:chart xmlns:c="http://schemas.openxmlformats.org/drawingml/2006/chart" xmlns:r="http://schemas.openxmlformats.org/officeDocument/2006/relationships" r:id="rId2"/>
          </a:graphicData>
        </a:graphic>
      </p:graphicFrame>
      <p:sp>
        <p:nvSpPr>
          <p:cNvPr id="79" name="テキスト ボックス 78"/>
          <p:cNvSpPr txBox="1"/>
          <p:nvPr/>
        </p:nvSpPr>
        <p:spPr>
          <a:xfrm>
            <a:off x="5490513" y="4859385"/>
            <a:ext cx="1395934" cy="215444"/>
          </a:xfrm>
          <a:prstGeom prst="rect">
            <a:avLst/>
          </a:prstGeom>
          <a:noFill/>
        </p:spPr>
        <p:txBody>
          <a:bodyPr wrap="square" rtlCol="0">
            <a:spAutoFit/>
          </a:bodyPr>
          <a:lstStyle/>
          <a:p>
            <a:r>
              <a:rPr kumimoji="1" lang="ja-JP" altLang="en-US" sz="800" dirty="0" smtClean="0"/>
              <a:t>令和</a:t>
            </a:r>
            <a:r>
              <a:rPr kumimoji="1" lang="en-US" altLang="ja-JP" sz="800" dirty="0" smtClean="0"/>
              <a:t>3</a:t>
            </a:r>
            <a:r>
              <a:rPr kumimoji="1" lang="ja-JP" altLang="en-US" sz="800" dirty="0" smtClean="0"/>
              <a:t>年度は</a:t>
            </a:r>
            <a:r>
              <a:rPr kumimoji="1" lang="en-US" altLang="ja-JP" sz="800" dirty="0" smtClean="0"/>
              <a:t>1</a:t>
            </a:r>
            <a:r>
              <a:rPr kumimoji="1" lang="ja-JP" altLang="en-US" sz="800" dirty="0" smtClean="0"/>
              <a:t>月末現在</a:t>
            </a:r>
            <a:endParaRPr kumimoji="1" lang="ja-JP" altLang="en-US" sz="800" dirty="0"/>
          </a:p>
        </p:txBody>
      </p:sp>
      <p:sp>
        <p:nvSpPr>
          <p:cNvPr id="80" name="テキスト ボックス 79"/>
          <p:cNvSpPr txBox="1"/>
          <p:nvPr/>
        </p:nvSpPr>
        <p:spPr>
          <a:xfrm>
            <a:off x="628650" y="5309855"/>
            <a:ext cx="6213600" cy="646331"/>
          </a:xfrm>
          <a:prstGeom prst="rect">
            <a:avLst/>
          </a:prstGeom>
          <a:noFill/>
          <a:ln>
            <a:solidFill>
              <a:schemeClr val="bg1">
                <a:lumMod val="75000"/>
              </a:schemeClr>
            </a:solidFill>
          </a:ln>
        </p:spPr>
        <p:txBody>
          <a:bodyPr wrap="square" rtlCol="0">
            <a:spAutoFit/>
          </a:bodyPr>
          <a:lstStyle/>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４）高齢者の就労・社会参加の</a:t>
            </a:r>
            <a:r>
              <a:rPr lang="ja-JP" altLang="en-US" sz="1200" dirty="0" smtClean="0">
                <a:latin typeface="メイリオ" panose="020B0604030504040204" pitchFamily="50" charset="-128"/>
                <a:ea typeface="メイリオ" panose="020B0604030504040204" pitchFamily="50" charset="-128"/>
              </a:rPr>
              <a:t>促進</a:t>
            </a:r>
            <a:endParaRPr lang="ja-JP" altLang="en-US" sz="1200" dirty="0">
              <a:latin typeface="メイリオ" panose="020B0604030504040204" pitchFamily="50" charset="-128"/>
              <a:ea typeface="メイリオ" panose="020B0604030504040204" pitchFamily="50" charset="-128"/>
            </a:endParaRPr>
          </a:p>
        </p:txBody>
      </p:sp>
      <p:sp>
        <p:nvSpPr>
          <p:cNvPr id="81" name="正方形/長方形 80"/>
          <p:cNvSpPr/>
          <p:nvPr/>
        </p:nvSpPr>
        <p:spPr>
          <a:xfrm>
            <a:off x="629998" y="7235850"/>
            <a:ext cx="4374002" cy="298257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630000" y="6067484"/>
            <a:ext cx="6213600" cy="90000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624767" y="6200100"/>
            <a:ext cx="6215233" cy="756000"/>
          </a:xfrm>
          <a:prstGeom prst="rect">
            <a:avLst/>
          </a:prstGeom>
          <a:noFill/>
        </p:spPr>
        <p:txBody>
          <a:bodyPr wrap="square" rtlCol="0">
            <a:noAutofit/>
          </a:bodyPr>
          <a:lstStyle/>
          <a:p>
            <a:r>
              <a:rPr lang="ja-JP" altLang="en-US" sz="900" dirty="0" smtClean="0">
                <a:latin typeface="メイリオ" panose="020B0604030504040204" pitchFamily="50" charset="-128"/>
                <a:ea typeface="メイリオ" panose="020B0604030504040204" pitchFamily="50" charset="-128"/>
              </a:rPr>
              <a:t>　</a:t>
            </a:r>
            <a:r>
              <a:rPr lang="ja-JP" altLang="ja-JP" sz="900" dirty="0" smtClean="0">
                <a:latin typeface="メイリオ" panose="020B0604030504040204" pitchFamily="50" charset="-128"/>
                <a:ea typeface="メイリオ" panose="020B0604030504040204" pitchFamily="50" charset="-128"/>
              </a:rPr>
              <a:t>少子高齢化</a:t>
            </a:r>
            <a:r>
              <a:rPr lang="ja-JP" altLang="en-US" sz="900" dirty="0" smtClean="0">
                <a:latin typeface="メイリオ" panose="020B0604030504040204" pitchFamily="50" charset="-128"/>
                <a:ea typeface="メイリオ" panose="020B0604030504040204" pitchFamily="50" charset="-128"/>
              </a:rPr>
              <a:t>による</a:t>
            </a:r>
            <a:r>
              <a:rPr lang="ja-JP" altLang="ja-JP" sz="900" dirty="0" smtClean="0">
                <a:latin typeface="メイリオ" panose="020B0604030504040204" pitchFamily="50" charset="-128"/>
                <a:ea typeface="メイリオ" panose="020B0604030504040204" pitchFamily="50" charset="-128"/>
              </a:rPr>
              <a:t>人口減少</a:t>
            </a:r>
            <a:r>
              <a:rPr lang="ja-JP" altLang="en-US" sz="900" dirty="0" smtClean="0">
                <a:latin typeface="メイリオ" panose="020B0604030504040204" pitchFamily="50" charset="-128"/>
                <a:ea typeface="メイリオ" panose="020B0604030504040204" pitchFamily="50" charset="-128"/>
              </a:rPr>
              <a:t>が進む中で</a:t>
            </a:r>
            <a:r>
              <a:rPr lang="ja-JP" altLang="ja-JP" sz="900" dirty="0" smtClean="0">
                <a:latin typeface="メイリオ" panose="020B0604030504040204" pitchFamily="50" charset="-128"/>
                <a:ea typeface="メイリオ" panose="020B0604030504040204" pitchFamily="50" charset="-128"/>
              </a:rPr>
              <a:t>、経済</a:t>
            </a:r>
            <a:r>
              <a:rPr lang="ja-JP" altLang="ja-JP" sz="900" dirty="0">
                <a:latin typeface="メイリオ" panose="020B0604030504040204" pitchFamily="50" charset="-128"/>
                <a:ea typeface="メイリオ" panose="020B0604030504040204" pitchFamily="50" charset="-128"/>
              </a:rPr>
              <a:t>社会の活力を維持・向上させるためには</a:t>
            </a:r>
            <a:r>
              <a:rPr lang="ja-JP" altLang="ja-JP" sz="900" dirty="0" smtClean="0">
                <a:latin typeface="メイリオ" panose="020B0604030504040204" pitchFamily="50" charset="-128"/>
                <a:ea typeface="メイリオ" panose="020B0604030504040204" pitchFamily="50" charset="-128"/>
              </a:rPr>
              <a:t>、年齢</a:t>
            </a:r>
            <a:r>
              <a:rPr lang="ja-JP" altLang="ja-JP" sz="900" dirty="0">
                <a:latin typeface="メイリオ" panose="020B0604030504040204" pitchFamily="50" charset="-128"/>
                <a:ea typeface="メイリオ" panose="020B0604030504040204" pitchFamily="50" charset="-128"/>
              </a:rPr>
              <a:t>にかかわりなくその能力・経験を十分に発揮し、活躍できる社会を実現することが重要である。このため、事業主において</a:t>
            </a:r>
            <a:r>
              <a:rPr lang="en-US" altLang="ja-JP" sz="900" dirty="0">
                <a:latin typeface="メイリオ" panose="020B0604030504040204" pitchFamily="50" charset="-128"/>
                <a:ea typeface="メイリオ" panose="020B0604030504040204" pitchFamily="50" charset="-128"/>
              </a:rPr>
              <a:t>65 </a:t>
            </a:r>
            <a:r>
              <a:rPr lang="ja-JP" altLang="ja-JP" sz="900" dirty="0">
                <a:latin typeface="メイリオ" panose="020B0604030504040204" pitchFamily="50" charset="-128"/>
                <a:ea typeface="メイリオ" panose="020B0604030504040204" pitchFamily="50" charset="-128"/>
              </a:rPr>
              <a:t>歳までの雇用確保措置が適切に講じられるよう取り組むことが必要である。また</a:t>
            </a:r>
            <a:r>
              <a:rPr lang="ja-JP" altLang="ja-JP" sz="900" dirty="0" smtClean="0">
                <a:latin typeface="メイリオ" panose="020B0604030504040204" pitchFamily="50" charset="-128"/>
                <a:ea typeface="メイリオ" panose="020B0604030504040204" pitchFamily="50" charset="-128"/>
              </a:rPr>
              <a:t>、</a:t>
            </a:r>
            <a:r>
              <a:rPr lang="en-US" altLang="ja-JP" sz="900" dirty="0" smtClean="0">
                <a:latin typeface="メイリオ" panose="020B0604030504040204" pitchFamily="50" charset="-128"/>
                <a:ea typeface="メイリオ" panose="020B0604030504040204" pitchFamily="50" charset="-128"/>
              </a:rPr>
              <a:t>65</a:t>
            </a:r>
            <a:r>
              <a:rPr lang="ja-JP" altLang="ja-JP" sz="900" dirty="0">
                <a:latin typeface="メイリオ" panose="020B0604030504040204" pitchFamily="50" charset="-128"/>
                <a:ea typeface="メイリオ" panose="020B0604030504040204" pitchFamily="50" charset="-128"/>
              </a:rPr>
              <a:t>歳から</a:t>
            </a:r>
            <a:r>
              <a:rPr lang="en-US" altLang="ja-JP" sz="900" dirty="0">
                <a:latin typeface="メイリオ" panose="020B0604030504040204" pitchFamily="50" charset="-128"/>
                <a:ea typeface="メイリオ" panose="020B0604030504040204" pitchFamily="50" charset="-128"/>
              </a:rPr>
              <a:t>70</a:t>
            </a:r>
            <a:r>
              <a:rPr lang="ja-JP" altLang="ja-JP" sz="900" dirty="0">
                <a:latin typeface="メイリオ" panose="020B0604030504040204" pitchFamily="50" charset="-128"/>
                <a:ea typeface="メイリオ" panose="020B0604030504040204" pitchFamily="50" charset="-128"/>
              </a:rPr>
              <a:t>歳までの就業確保</a:t>
            </a:r>
            <a:r>
              <a:rPr lang="ja-JP" altLang="ja-JP" sz="900" dirty="0" smtClean="0">
                <a:latin typeface="メイリオ" panose="020B0604030504040204" pitchFamily="50" charset="-128"/>
                <a:ea typeface="メイリオ" panose="020B0604030504040204" pitchFamily="50" charset="-128"/>
              </a:rPr>
              <a:t>措置</a:t>
            </a:r>
            <a:r>
              <a:rPr lang="ja-JP" altLang="en-US" sz="900" dirty="0" smtClean="0">
                <a:latin typeface="メイリオ" panose="020B0604030504040204" pitchFamily="50" charset="-128"/>
                <a:ea typeface="メイリオ" panose="020B0604030504040204" pitchFamily="50" charset="-128"/>
              </a:rPr>
              <a:t>にかかる</a:t>
            </a:r>
            <a:r>
              <a:rPr lang="ja-JP" altLang="ja-JP" sz="900" dirty="0" smtClean="0">
                <a:latin typeface="メイリオ" panose="020B0604030504040204" pitchFamily="50" charset="-128"/>
                <a:ea typeface="メイリオ" panose="020B0604030504040204" pitchFamily="50" charset="-128"/>
              </a:rPr>
              <a:t>事業</a:t>
            </a:r>
            <a:r>
              <a:rPr lang="ja-JP" altLang="ja-JP" sz="900" dirty="0">
                <a:latin typeface="メイリオ" panose="020B0604030504040204" pitchFamily="50" charset="-128"/>
                <a:ea typeface="メイリオ" panose="020B0604030504040204" pitchFamily="50" charset="-128"/>
              </a:rPr>
              <a:t>主の取組の促進を図ることが重要である。更に、高齢者雇用に積極的に取り組む企業への支援や、</a:t>
            </a:r>
            <a:r>
              <a:rPr lang="en-US" altLang="ja-JP" sz="900" dirty="0">
                <a:latin typeface="メイリオ" panose="020B0604030504040204" pitchFamily="50" charset="-128"/>
                <a:ea typeface="メイリオ" panose="020B0604030504040204" pitchFamily="50" charset="-128"/>
              </a:rPr>
              <a:t>65</a:t>
            </a:r>
            <a:r>
              <a:rPr lang="ja-JP" altLang="ja-JP" sz="900" dirty="0">
                <a:latin typeface="メイリオ" panose="020B0604030504040204" pitchFamily="50" charset="-128"/>
                <a:ea typeface="メイリオ" panose="020B0604030504040204" pitchFamily="50" charset="-128"/>
              </a:rPr>
              <a:t>歳を超えても働くことを希望する高年齢求職者に対する再就職支援等が必要である。</a:t>
            </a:r>
          </a:p>
        </p:txBody>
      </p:sp>
      <p:grpSp>
        <p:nvGrpSpPr>
          <p:cNvPr id="84" name="グループ化 83"/>
          <p:cNvGrpSpPr/>
          <p:nvPr/>
        </p:nvGrpSpPr>
        <p:grpSpPr>
          <a:xfrm>
            <a:off x="619200" y="5956744"/>
            <a:ext cx="1281733" cy="279601"/>
            <a:chOff x="644389" y="1193430"/>
            <a:chExt cx="1281733" cy="279601"/>
          </a:xfrm>
        </p:grpSpPr>
        <p:sp>
          <p:nvSpPr>
            <p:cNvPr id="85" name="正方形/長方形 84"/>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6" name="テキスト ボックス 85"/>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87" name="正方形/長方形 86"/>
          <p:cNvSpPr/>
          <p:nvPr/>
        </p:nvSpPr>
        <p:spPr>
          <a:xfrm>
            <a:off x="5040000" y="7234990"/>
            <a:ext cx="1800000" cy="298342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8" name="グループ化 87"/>
          <p:cNvGrpSpPr/>
          <p:nvPr/>
        </p:nvGrpSpPr>
        <p:grpSpPr>
          <a:xfrm>
            <a:off x="599697" y="6988396"/>
            <a:ext cx="1211332" cy="269184"/>
            <a:chOff x="620093" y="2330077"/>
            <a:chExt cx="1211332" cy="269184"/>
          </a:xfrm>
        </p:grpSpPr>
        <p:sp>
          <p:nvSpPr>
            <p:cNvPr id="89" name="正方形/長方形 88"/>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90" name="テキスト ボックス 89"/>
            <p:cNvSpPr txBox="1"/>
            <p:nvPr/>
          </p:nvSpPr>
          <p:spPr>
            <a:xfrm>
              <a:off x="620093" y="2337651"/>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91" name="テキスト ボックス 90"/>
          <p:cNvSpPr txBox="1"/>
          <p:nvPr/>
        </p:nvSpPr>
        <p:spPr>
          <a:xfrm>
            <a:off x="535136" y="7254088"/>
            <a:ext cx="4482004" cy="3030962"/>
          </a:xfrm>
          <a:prstGeom prst="rect">
            <a:avLst/>
          </a:prstGeom>
          <a:noFill/>
        </p:spPr>
        <p:txBody>
          <a:bodyPr wrap="square" lIns="144000" rIns="72000" rtlCol="0">
            <a:noAutofit/>
          </a:bodyPr>
          <a:lstStyle/>
          <a:p>
            <a:pPr marL="108000" indent="-720000"/>
            <a:r>
              <a:rPr lang="ja-JP" altLang="en-US" sz="900" dirty="0" smtClean="0">
                <a:latin typeface="メイリオ" panose="020B0604030504040204" pitchFamily="50" charset="-128"/>
                <a:ea typeface="メイリオ" panose="020B0604030504040204" pitchFamily="50" charset="-128"/>
              </a:rPr>
              <a:t>①　</a:t>
            </a:r>
            <a:r>
              <a:rPr lang="en-US" altLang="ja-JP" sz="900" dirty="0" smtClean="0">
                <a:latin typeface="メイリオ" panose="020B0604030504040204" pitchFamily="50" charset="-128"/>
                <a:ea typeface="メイリオ" panose="020B0604030504040204" pitchFamily="50" charset="-128"/>
              </a:rPr>
              <a:t>70</a:t>
            </a:r>
            <a:r>
              <a:rPr lang="ja-JP" altLang="ja-JP" sz="900" dirty="0">
                <a:latin typeface="メイリオ" panose="020B0604030504040204" pitchFamily="50" charset="-128"/>
                <a:ea typeface="メイリオ" panose="020B0604030504040204" pitchFamily="50" charset="-128"/>
              </a:rPr>
              <a:t>歳までの就業機会確保等に向けた環境整備や高年齢労働者の</a:t>
            </a:r>
            <a:r>
              <a:rPr lang="ja-JP" altLang="ja-JP" sz="900" dirty="0" smtClean="0">
                <a:latin typeface="メイリオ" panose="020B0604030504040204" pitchFamily="50" charset="-128"/>
                <a:ea typeface="メイリオ" panose="020B0604030504040204" pitchFamily="50" charset="-128"/>
              </a:rPr>
              <a:t>処遇改善</a:t>
            </a:r>
            <a:r>
              <a:rPr lang="ja-JP" altLang="ja-JP" sz="900" dirty="0">
                <a:latin typeface="メイリオ" panose="020B0604030504040204" pitchFamily="50" charset="-128"/>
                <a:ea typeface="メイリオ" panose="020B0604030504040204" pitchFamily="50" charset="-128"/>
              </a:rPr>
              <a:t>を行う企業への支援</a:t>
            </a:r>
          </a:p>
          <a:p>
            <a:pPr marL="108000" indent="-720000"/>
            <a:r>
              <a:rPr lang="ja-JP" altLang="en-US" sz="900" dirty="0" smtClean="0">
                <a:latin typeface="メイリオ" panose="020B0604030504040204" pitchFamily="50" charset="-128"/>
                <a:ea typeface="メイリオ" panose="020B0604030504040204" pitchFamily="50" charset="-128"/>
              </a:rPr>
              <a:t>　　様々な</a:t>
            </a:r>
            <a:r>
              <a:rPr lang="ja-JP" altLang="ja-JP" sz="900" dirty="0" smtClean="0">
                <a:latin typeface="メイリオ" panose="020B0604030504040204" pitchFamily="50" charset="-128"/>
                <a:ea typeface="メイリオ" panose="020B0604030504040204" pitchFamily="50" charset="-128"/>
              </a:rPr>
              <a:t>機会</a:t>
            </a:r>
            <a:r>
              <a:rPr lang="ja-JP" altLang="ja-JP" sz="900" dirty="0">
                <a:latin typeface="メイリオ" panose="020B0604030504040204" pitchFamily="50" charset="-128"/>
                <a:ea typeface="メイリオ" panose="020B0604030504040204" pitchFamily="50" charset="-128"/>
              </a:rPr>
              <a:t>を捉えて</a:t>
            </a:r>
            <a:r>
              <a:rPr lang="ja-JP" altLang="ja-JP" sz="900" dirty="0" smtClean="0">
                <a:latin typeface="メイリオ" panose="020B0604030504040204" pitchFamily="50" charset="-128"/>
                <a:ea typeface="メイリオ" panose="020B0604030504040204" pitchFamily="50" charset="-128"/>
              </a:rPr>
              <a:t>、</a:t>
            </a:r>
            <a:r>
              <a:rPr lang="en-US" altLang="ja-JP" sz="900" dirty="0" smtClean="0">
                <a:latin typeface="メイリオ" panose="020B0604030504040204" pitchFamily="50" charset="-128"/>
                <a:ea typeface="メイリオ" panose="020B0604030504040204" pitchFamily="50" charset="-128"/>
              </a:rPr>
              <a:t>65</a:t>
            </a:r>
            <a:r>
              <a:rPr lang="ja-JP" altLang="en-US" sz="900" dirty="0" smtClean="0">
                <a:latin typeface="メイリオ" panose="020B0604030504040204" pitchFamily="50" charset="-128"/>
                <a:ea typeface="メイリオ" panose="020B0604030504040204" pitchFamily="50" charset="-128"/>
              </a:rPr>
              <a:t>歳を超える</a:t>
            </a:r>
            <a:r>
              <a:rPr lang="ja-JP" altLang="ja-JP" sz="900" dirty="0" smtClean="0">
                <a:latin typeface="メイリオ" panose="020B0604030504040204" pitchFamily="50" charset="-128"/>
                <a:ea typeface="メイリオ" panose="020B0604030504040204" pitchFamily="50" charset="-128"/>
              </a:rPr>
              <a:t>定年</a:t>
            </a:r>
            <a:r>
              <a:rPr lang="ja-JP" altLang="ja-JP" sz="900" dirty="0">
                <a:latin typeface="メイリオ" panose="020B0604030504040204" pitchFamily="50" charset="-128"/>
                <a:ea typeface="メイリオ" panose="020B0604030504040204" pitchFamily="50" charset="-128"/>
              </a:rPr>
              <a:t>引上げや継続雇用制度の</a:t>
            </a:r>
            <a:r>
              <a:rPr lang="ja-JP" altLang="ja-JP" sz="900" dirty="0" smtClean="0">
                <a:latin typeface="メイリオ" panose="020B0604030504040204" pitchFamily="50" charset="-128"/>
                <a:ea typeface="メイリオ" panose="020B0604030504040204" pitchFamily="50" charset="-128"/>
              </a:rPr>
              <a:t>導入等</a:t>
            </a:r>
            <a:r>
              <a:rPr lang="ja-JP" altLang="ja-JP" sz="900" dirty="0">
                <a:latin typeface="メイリオ" panose="020B0604030504040204" pitchFamily="50" charset="-128"/>
                <a:ea typeface="メイリオ" panose="020B0604030504040204" pitchFamily="50" charset="-128"/>
              </a:rPr>
              <a:t>に向けた意識</a:t>
            </a:r>
            <a:r>
              <a:rPr lang="ja-JP" altLang="ja-JP" sz="900" dirty="0" smtClean="0">
                <a:latin typeface="メイリオ" panose="020B0604030504040204" pitchFamily="50" charset="-128"/>
                <a:ea typeface="メイリオ" panose="020B0604030504040204" pitchFamily="50" charset="-128"/>
              </a:rPr>
              <a:t>啓発</a:t>
            </a:r>
            <a:r>
              <a:rPr lang="ja-JP" altLang="en-US" sz="900" dirty="0" smtClean="0">
                <a:latin typeface="メイリオ" panose="020B0604030504040204" pitchFamily="50" charset="-128"/>
                <a:ea typeface="メイリオ" panose="020B0604030504040204" pitchFamily="50" charset="-128"/>
              </a:rPr>
              <a:t>等</a:t>
            </a:r>
            <a:r>
              <a:rPr lang="ja-JP" altLang="ja-JP" sz="900" dirty="0" smtClean="0">
                <a:latin typeface="メイリオ" panose="020B0604030504040204" pitchFamily="50" charset="-128"/>
                <a:ea typeface="メイリオ" panose="020B0604030504040204" pitchFamily="50" charset="-128"/>
              </a:rPr>
              <a:t>を</a:t>
            </a:r>
            <a:r>
              <a:rPr lang="ja-JP" altLang="ja-JP" sz="900" dirty="0">
                <a:latin typeface="メイリオ" panose="020B0604030504040204" pitchFamily="50" charset="-128"/>
                <a:ea typeface="メイリオ" panose="020B0604030504040204" pitchFamily="50" charset="-128"/>
              </a:rPr>
              <a:t>図るほか、</a:t>
            </a:r>
            <a:r>
              <a:rPr lang="en-US" altLang="ja-JP" sz="900" dirty="0">
                <a:latin typeface="メイリオ" panose="020B0604030504040204" pitchFamily="50" charset="-128"/>
                <a:ea typeface="メイリオ" panose="020B0604030504040204" pitchFamily="50" charset="-128"/>
              </a:rPr>
              <a:t>60</a:t>
            </a:r>
            <a:r>
              <a:rPr lang="ja-JP" altLang="ja-JP" sz="900" dirty="0">
                <a:latin typeface="メイリオ" panose="020B0604030504040204" pitchFamily="50" charset="-128"/>
                <a:ea typeface="メイリオ" panose="020B0604030504040204" pitchFamily="50" charset="-128"/>
              </a:rPr>
              <a:t>歳から</a:t>
            </a:r>
            <a:r>
              <a:rPr lang="en-US" altLang="ja-JP" sz="900" dirty="0">
                <a:latin typeface="メイリオ" panose="020B0604030504040204" pitchFamily="50" charset="-128"/>
                <a:ea typeface="メイリオ" panose="020B0604030504040204" pitchFamily="50" charset="-128"/>
              </a:rPr>
              <a:t>64</a:t>
            </a:r>
            <a:r>
              <a:rPr lang="ja-JP" altLang="ja-JP" sz="900" dirty="0">
                <a:latin typeface="メイリオ" panose="020B0604030504040204" pitchFamily="50" charset="-128"/>
                <a:ea typeface="メイリオ" panose="020B0604030504040204" pitchFamily="50" charset="-128"/>
              </a:rPr>
              <a:t>歳までの高年齢</a:t>
            </a:r>
            <a:r>
              <a:rPr lang="ja-JP" altLang="ja-JP" sz="900" dirty="0" smtClean="0">
                <a:latin typeface="メイリオ" panose="020B0604030504040204" pitchFamily="50" charset="-128"/>
                <a:ea typeface="メイリオ" panose="020B0604030504040204" pitchFamily="50" charset="-128"/>
              </a:rPr>
              <a:t>労働者の</a:t>
            </a:r>
            <a:r>
              <a:rPr lang="ja-JP" altLang="ja-JP" sz="900" dirty="0">
                <a:latin typeface="メイリオ" panose="020B0604030504040204" pitchFamily="50" charset="-128"/>
                <a:ea typeface="メイリオ" panose="020B0604030504040204" pitchFamily="50" charset="-128"/>
              </a:rPr>
              <a:t>処遇改善を行う企業への支援（高年齢労働者処遇改善促進</a:t>
            </a:r>
            <a:r>
              <a:rPr lang="ja-JP" altLang="ja-JP" sz="900" dirty="0" smtClean="0">
                <a:latin typeface="メイリオ" panose="020B0604030504040204" pitchFamily="50" charset="-128"/>
                <a:ea typeface="メイリオ" panose="020B0604030504040204" pitchFamily="50" charset="-128"/>
              </a:rPr>
              <a:t>助成</a:t>
            </a:r>
            <a:r>
              <a:rPr lang="ja-JP" altLang="en-US" sz="900" dirty="0" smtClean="0">
                <a:latin typeface="メイリオ" panose="020B0604030504040204" pitchFamily="50" charset="-128"/>
                <a:ea typeface="メイリオ" panose="020B0604030504040204" pitchFamily="50" charset="-128"/>
              </a:rPr>
              <a:t>金）</a:t>
            </a:r>
            <a:r>
              <a:rPr lang="ja-JP" altLang="ja-JP" sz="900" dirty="0" smtClean="0">
                <a:latin typeface="メイリオ" panose="020B0604030504040204" pitchFamily="50" charset="-128"/>
                <a:ea typeface="メイリオ" panose="020B0604030504040204" pitchFamily="50" charset="-128"/>
              </a:rPr>
              <a:t>を</a:t>
            </a:r>
            <a:r>
              <a:rPr lang="ja-JP" altLang="en-US" sz="900" dirty="0" smtClean="0">
                <a:latin typeface="メイリオ" panose="020B0604030504040204" pitchFamily="50" charset="-128"/>
                <a:ea typeface="メイリオ" panose="020B0604030504040204" pitchFamily="50" charset="-128"/>
              </a:rPr>
              <a:t>実施する</a:t>
            </a:r>
            <a:r>
              <a:rPr lang="ja-JP" altLang="ja-JP" sz="900" dirty="0" smtClean="0">
                <a:latin typeface="メイリオ" panose="020B0604030504040204" pitchFamily="50" charset="-128"/>
                <a:ea typeface="メイリオ" panose="020B0604030504040204" pitchFamily="50" charset="-128"/>
              </a:rPr>
              <a:t>。</a:t>
            </a:r>
            <a:endParaRPr lang="en-US" altLang="ja-JP" sz="900" dirty="0" smtClean="0">
              <a:latin typeface="メイリオ" panose="020B0604030504040204" pitchFamily="50" charset="-128"/>
              <a:ea typeface="メイリオ" panose="020B0604030504040204" pitchFamily="50" charset="-128"/>
            </a:endParaRPr>
          </a:p>
          <a:p>
            <a:pPr marL="108000" indent="-720000"/>
            <a:r>
              <a:rPr lang="ja-JP" altLang="en-US" sz="900" dirty="0" smtClean="0">
                <a:latin typeface="メイリオ" panose="020B0604030504040204" pitchFamily="50" charset="-128"/>
                <a:ea typeface="メイリオ" panose="020B0604030504040204" pitchFamily="50" charset="-128"/>
              </a:rPr>
              <a:t>②　</a:t>
            </a:r>
            <a:r>
              <a:rPr lang="ja-JP" altLang="ja-JP" sz="900" dirty="0" smtClean="0">
                <a:latin typeface="メイリオ" panose="020B0604030504040204" pitchFamily="50" charset="-128"/>
                <a:ea typeface="メイリオ" panose="020B0604030504040204" pitchFamily="50" charset="-128"/>
              </a:rPr>
              <a:t>ハローワーク</a:t>
            </a:r>
            <a:r>
              <a:rPr lang="ja-JP" altLang="ja-JP" sz="900" dirty="0">
                <a:latin typeface="メイリオ" panose="020B0604030504040204" pitchFamily="50" charset="-128"/>
                <a:ea typeface="メイリオ" panose="020B0604030504040204" pitchFamily="50" charset="-128"/>
              </a:rPr>
              <a:t>における生涯現役支援窓口などのマッチング支援</a:t>
            </a:r>
          </a:p>
          <a:p>
            <a:pPr marL="108000" indent="-720000"/>
            <a:r>
              <a:rPr lang="ja-JP" altLang="en-US" sz="900" dirty="0" smtClean="0">
                <a:latin typeface="メイリオ" panose="020B0604030504040204" pitchFamily="50" charset="-128"/>
                <a:ea typeface="メイリオ" panose="020B0604030504040204" pitchFamily="50" charset="-128"/>
              </a:rPr>
              <a:t>　　県内５</a:t>
            </a:r>
            <a:r>
              <a:rPr lang="ja-JP" altLang="ja-JP" sz="900" dirty="0" smtClean="0">
                <a:latin typeface="メイリオ" panose="020B0604030504040204" pitchFamily="50" charset="-128"/>
                <a:ea typeface="メイリオ" panose="020B0604030504040204" pitchFamily="50" charset="-128"/>
              </a:rPr>
              <a:t>か所</a:t>
            </a:r>
            <a:r>
              <a:rPr lang="ja-JP" altLang="ja-JP" sz="900" dirty="0">
                <a:latin typeface="メイリオ" panose="020B0604030504040204" pitchFamily="50" charset="-128"/>
                <a:ea typeface="メイリオ" panose="020B0604030504040204" pitchFamily="50" charset="-128"/>
              </a:rPr>
              <a:t>のハローワークに設置する「生涯現役支援窓口」</a:t>
            </a:r>
            <a:r>
              <a:rPr lang="ja-JP" altLang="ja-JP" sz="900" dirty="0" smtClean="0">
                <a:latin typeface="メイリオ" panose="020B0604030504040204" pitchFamily="50" charset="-128"/>
                <a:ea typeface="メイリオ" panose="020B0604030504040204" pitchFamily="50" charset="-128"/>
              </a:rPr>
              <a:t>にお</a:t>
            </a:r>
            <a:r>
              <a:rPr lang="ja-JP" altLang="en-US" sz="900" dirty="0" smtClean="0">
                <a:latin typeface="メイリオ" panose="020B0604030504040204" pitchFamily="50" charset="-128"/>
                <a:ea typeface="メイリオ" panose="020B0604030504040204" pitchFamily="50" charset="-128"/>
              </a:rPr>
              <a:t>いて、</a:t>
            </a:r>
            <a:r>
              <a:rPr lang="ja-JP" altLang="ja-JP" sz="900" dirty="0" smtClean="0">
                <a:latin typeface="メイリオ" panose="020B0604030504040204" pitchFamily="50" charset="-128"/>
                <a:ea typeface="メイリオ" panose="020B0604030504040204" pitchFamily="50" charset="-128"/>
              </a:rPr>
              <a:t>高齢者</a:t>
            </a:r>
            <a:r>
              <a:rPr lang="ja-JP" altLang="ja-JP" sz="900" dirty="0">
                <a:latin typeface="メイリオ" panose="020B0604030504040204" pitchFamily="50" charset="-128"/>
                <a:ea typeface="メイリオ" panose="020B0604030504040204" pitchFamily="50" charset="-128"/>
              </a:rPr>
              <a:t>のニーズ等を踏まえた職業生活の再設計に係る支援や</a:t>
            </a:r>
            <a:r>
              <a:rPr lang="ja-JP" altLang="ja-JP" sz="900" dirty="0" smtClean="0">
                <a:latin typeface="メイリオ" panose="020B0604030504040204" pitchFamily="50" charset="-128"/>
                <a:ea typeface="メイリオ" panose="020B0604030504040204" pitchFamily="50" charset="-128"/>
              </a:rPr>
              <a:t>支援チーム</a:t>
            </a:r>
            <a:r>
              <a:rPr lang="ja-JP" altLang="ja-JP" sz="900" dirty="0">
                <a:latin typeface="メイリオ" panose="020B0604030504040204" pitchFamily="50" charset="-128"/>
                <a:ea typeface="メイリオ" panose="020B0604030504040204" pitchFamily="50" charset="-128"/>
              </a:rPr>
              <a:t>による効果的なマッチング支援を</a:t>
            </a:r>
            <a:r>
              <a:rPr lang="ja-JP" altLang="ja-JP" sz="900" dirty="0" smtClean="0">
                <a:latin typeface="メイリオ" panose="020B0604030504040204" pitchFamily="50" charset="-128"/>
                <a:ea typeface="メイリオ" panose="020B0604030504040204" pitchFamily="50" charset="-128"/>
              </a:rPr>
              <a:t>行う</a:t>
            </a:r>
            <a:r>
              <a:rPr lang="ja-JP" altLang="en-US" sz="900" dirty="0" smtClean="0">
                <a:latin typeface="メイリオ" panose="020B0604030504040204" pitchFamily="50" charset="-128"/>
                <a:ea typeface="メイリオ" panose="020B0604030504040204" pitchFamily="50" charset="-128"/>
              </a:rPr>
              <a:t>とともに、公益財団法人産業雇用安定センターにおいて実施している高年齢退職予定者のキャリア情報等を登録し、希望する企業に対して紹介する「高年齢退職予定者キャリア人材バンク事業」についての周知を図る等、効果的な連携を行う。</a:t>
            </a:r>
            <a:endParaRPr lang="en-US" altLang="ja-JP" sz="900" dirty="0" smtClean="0">
              <a:latin typeface="メイリオ" panose="020B0604030504040204" pitchFamily="50" charset="-128"/>
              <a:ea typeface="メイリオ" panose="020B0604030504040204" pitchFamily="50" charset="-128"/>
            </a:endParaRPr>
          </a:p>
          <a:p>
            <a:pPr marL="108000" indent="-720000"/>
            <a:r>
              <a:rPr lang="ja-JP" altLang="en-US" sz="900" dirty="0" smtClean="0">
                <a:latin typeface="メイリオ" panose="020B0604030504040204" pitchFamily="50" charset="-128"/>
                <a:ea typeface="メイリオ" panose="020B0604030504040204" pitchFamily="50" charset="-128"/>
              </a:rPr>
              <a:t>③　</a:t>
            </a:r>
            <a:r>
              <a:rPr lang="ja-JP" altLang="ja-JP" sz="900" dirty="0" smtClean="0">
                <a:latin typeface="メイリオ" panose="020B0604030504040204" pitchFamily="50" charset="-128"/>
                <a:ea typeface="メイリオ" panose="020B0604030504040204" pitchFamily="50" charset="-128"/>
              </a:rPr>
              <a:t>高齢者</a:t>
            </a:r>
            <a:r>
              <a:rPr lang="ja-JP" altLang="ja-JP" sz="900" dirty="0">
                <a:latin typeface="メイリオ" panose="020B0604030504040204" pitchFamily="50" charset="-128"/>
                <a:ea typeface="メイリオ" panose="020B0604030504040204" pitchFamily="50" charset="-128"/>
              </a:rPr>
              <a:t>の特性に配慮した安全衛生対策を行う企業への支援</a:t>
            </a:r>
          </a:p>
          <a:p>
            <a:pPr marL="108000" indent="-720000"/>
            <a:r>
              <a:rPr lang="ja-JP" altLang="en-US" sz="900" dirty="0" smtClean="0">
                <a:latin typeface="メイリオ" panose="020B0604030504040204" pitchFamily="50" charset="-128"/>
                <a:ea typeface="メイリオ" panose="020B0604030504040204" pitchFamily="50" charset="-128"/>
              </a:rPr>
              <a:t>　　</a:t>
            </a:r>
            <a:r>
              <a:rPr lang="ja-JP" altLang="ja-JP" sz="900" dirty="0" smtClean="0">
                <a:latin typeface="メイリオ" panose="020B0604030504040204" pitchFamily="50" charset="-128"/>
                <a:ea typeface="メイリオ" panose="020B0604030504040204" pitchFamily="50" charset="-128"/>
              </a:rPr>
              <a:t>高年齢</a:t>
            </a:r>
            <a:r>
              <a:rPr lang="ja-JP" altLang="ja-JP" sz="900" dirty="0">
                <a:latin typeface="メイリオ" panose="020B0604030504040204" pitchFamily="50" charset="-128"/>
                <a:ea typeface="メイリオ" panose="020B0604030504040204" pitchFamily="50" charset="-128"/>
              </a:rPr>
              <a:t>労働者が安心して安全に働ける職場環境の実現に向けた「</a:t>
            </a:r>
            <a:r>
              <a:rPr lang="ja-JP" altLang="ja-JP" sz="900" dirty="0" smtClean="0">
                <a:latin typeface="メイリオ" panose="020B0604030504040204" pitchFamily="50" charset="-128"/>
                <a:ea typeface="メイリオ" panose="020B0604030504040204" pitchFamily="50" charset="-128"/>
              </a:rPr>
              <a:t>高年齢</a:t>
            </a:r>
            <a:r>
              <a:rPr lang="ja-JP" altLang="ja-JP" sz="900" dirty="0">
                <a:latin typeface="メイリオ" panose="020B0604030504040204" pitchFamily="50" charset="-128"/>
                <a:ea typeface="メイリオ" panose="020B0604030504040204" pitchFamily="50" charset="-128"/>
              </a:rPr>
              <a:t>労働者の安全と健康確保のためのガイドライン」（</a:t>
            </a:r>
            <a:r>
              <a:rPr lang="ja-JP" altLang="ja-JP" sz="900" dirty="0" smtClean="0">
                <a:latin typeface="メイリオ" panose="020B0604030504040204" pitchFamily="50" charset="-128"/>
                <a:ea typeface="メイリオ" panose="020B0604030504040204" pitchFamily="50" charset="-128"/>
              </a:rPr>
              <a:t>エイジフレンドリーガイドライン</a:t>
            </a:r>
            <a:r>
              <a:rPr lang="ja-JP" altLang="ja-JP" sz="900" dirty="0">
                <a:latin typeface="メイリオ" panose="020B0604030504040204" pitchFamily="50" charset="-128"/>
                <a:ea typeface="メイリオ" panose="020B0604030504040204" pitchFamily="50" charset="-128"/>
              </a:rPr>
              <a:t>）及び中小企業による高年齢労働者の安全・</a:t>
            </a:r>
            <a:r>
              <a:rPr lang="ja-JP" altLang="ja-JP" sz="900" dirty="0" smtClean="0">
                <a:latin typeface="メイリオ" panose="020B0604030504040204" pitchFamily="50" charset="-128"/>
                <a:ea typeface="メイリオ" panose="020B0604030504040204" pitchFamily="50" charset="-128"/>
              </a:rPr>
              <a:t>健康確保</a:t>
            </a:r>
            <a:r>
              <a:rPr lang="ja-JP" altLang="ja-JP" sz="900" dirty="0">
                <a:latin typeface="メイリオ" panose="020B0604030504040204" pitchFamily="50" charset="-128"/>
                <a:ea typeface="メイリオ" panose="020B0604030504040204" pitchFamily="50" charset="-128"/>
              </a:rPr>
              <a:t>措置を支援するための補助金（エイジフレンドリー補助金）の</a:t>
            </a:r>
            <a:r>
              <a:rPr lang="ja-JP" altLang="ja-JP" sz="900" dirty="0" smtClean="0">
                <a:latin typeface="メイリオ" panose="020B0604030504040204" pitchFamily="50" charset="-128"/>
                <a:ea typeface="メイリオ" panose="020B0604030504040204" pitchFamily="50" charset="-128"/>
              </a:rPr>
              <a:t>周知を</a:t>
            </a:r>
            <a:r>
              <a:rPr lang="ja-JP" altLang="ja-JP" sz="900" dirty="0">
                <a:latin typeface="メイリオ" panose="020B0604030504040204" pitchFamily="50" charset="-128"/>
                <a:ea typeface="メイリオ" panose="020B0604030504040204" pitchFamily="50" charset="-128"/>
              </a:rPr>
              <a:t>図る</a:t>
            </a:r>
            <a:r>
              <a:rPr lang="ja-JP" altLang="ja-JP" sz="900" dirty="0" smtClean="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 </a:t>
            </a:r>
            <a:endParaRPr lang="ja-JP" altLang="ja-JP" sz="900" dirty="0">
              <a:latin typeface="メイリオ" panose="020B0604030504040204" pitchFamily="50" charset="-128"/>
              <a:ea typeface="メイリオ" panose="020B0604030504040204" pitchFamily="50" charset="-128"/>
            </a:endParaRPr>
          </a:p>
          <a:p>
            <a:pPr marL="108000" indent="-720000"/>
            <a:r>
              <a:rPr lang="ja-JP" altLang="en-US" sz="900" dirty="0" smtClean="0">
                <a:latin typeface="メイリオ" panose="020B0604030504040204" pitchFamily="50" charset="-128"/>
                <a:ea typeface="メイリオ" panose="020B0604030504040204" pitchFamily="50" charset="-128"/>
              </a:rPr>
              <a:t>④　</a:t>
            </a:r>
            <a:r>
              <a:rPr lang="ja-JP" altLang="ja-JP" sz="900" dirty="0" smtClean="0">
                <a:latin typeface="メイリオ" panose="020B0604030504040204" pitchFamily="50" charset="-128"/>
                <a:ea typeface="メイリオ" panose="020B0604030504040204" pitchFamily="50" charset="-128"/>
              </a:rPr>
              <a:t>シルバー</a:t>
            </a:r>
            <a:r>
              <a:rPr lang="ja-JP" altLang="ja-JP" sz="900" dirty="0">
                <a:latin typeface="メイリオ" panose="020B0604030504040204" pitchFamily="50" charset="-128"/>
                <a:ea typeface="メイリオ" panose="020B0604030504040204" pitchFamily="50" charset="-128"/>
              </a:rPr>
              <a:t>人材</a:t>
            </a:r>
            <a:r>
              <a:rPr lang="ja-JP" altLang="ja-JP" sz="900" spc="-150" dirty="0">
                <a:latin typeface="メイリオ" panose="020B0604030504040204" pitchFamily="50" charset="-128"/>
                <a:ea typeface="メイリオ" panose="020B0604030504040204" pitchFamily="50" charset="-128"/>
              </a:rPr>
              <a:t>センター</a:t>
            </a:r>
            <a:r>
              <a:rPr lang="ja-JP" altLang="ja-JP" sz="900" dirty="0">
                <a:latin typeface="メイリオ" panose="020B0604030504040204" pitchFamily="50" charset="-128"/>
                <a:ea typeface="メイリオ" panose="020B0604030504040204" pitchFamily="50" charset="-128"/>
              </a:rPr>
              <a:t>などの地域における多様な就業機会の確保</a:t>
            </a:r>
          </a:p>
          <a:p>
            <a:pPr marL="108000" indent="-720000"/>
            <a:r>
              <a:rPr lang="ja-JP" altLang="en-US" sz="900" dirty="0" smtClean="0">
                <a:latin typeface="メイリオ" panose="020B0604030504040204" pitchFamily="50" charset="-128"/>
                <a:ea typeface="メイリオ" panose="020B0604030504040204" pitchFamily="50" charset="-128"/>
              </a:rPr>
              <a:t>　　</a:t>
            </a:r>
            <a:r>
              <a:rPr lang="ja-JP" altLang="ja-JP" sz="900" dirty="0" smtClean="0">
                <a:latin typeface="メイリオ" panose="020B0604030504040204" pitchFamily="50" charset="-128"/>
                <a:ea typeface="メイリオ" panose="020B0604030504040204" pitchFamily="50" charset="-128"/>
              </a:rPr>
              <a:t>シルバー</a:t>
            </a:r>
            <a:r>
              <a:rPr lang="ja-JP" altLang="ja-JP" sz="900" dirty="0">
                <a:latin typeface="メイリオ" panose="020B0604030504040204" pitchFamily="50" charset="-128"/>
                <a:ea typeface="メイリオ" panose="020B0604030504040204" pitchFamily="50" charset="-128"/>
              </a:rPr>
              <a:t>人材</a:t>
            </a:r>
            <a:r>
              <a:rPr lang="ja-JP" altLang="ja-JP" sz="900" spc="-150" dirty="0">
                <a:latin typeface="メイリオ" panose="020B0604030504040204" pitchFamily="50" charset="-128"/>
                <a:ea typeface="メイリオ" panose="020B0604030504040204" pitchFamily="50" charset="-128"/>
              </a:rPr>
              <a:t>センター</a:t>
            </a:r>
            <a:r>
              <a:rPr lang="ja-JP" altLang="ja-JP" sz="900" dirty="0">
                <a:latin typeface="メイリオ" panose="020B0604030504040204" pitchFamily="50" charset="-128"/>
                <a:ea typeface="メイリオ" panose="020B0604030504040204" pitchFamily="50" charset="-128"/>
              </a:rPr>
              <a:t>が提供可能な就業情報を定期的に把握し、</a:t>
            </a:r>
            <a:r>
              <a:rPr lang="ja-JP" altLang="ja-JP" sz="900" dirty="0" smtClean="0">
                <a:latin typeface="メイリオ" panose="020B0604030504040204" pitchFamily="50" charset="-128"/>
                <a:ea typeface="メイリオ" panose="020B0604030504040204" pitchFamily="50" charset="-128"/>
              </a:rPr>
              <a:t>臨時的</a:t>
            </a:r>
            <a:r>
              <a:rPr lang="ja-JP" altLang="ja-JP" sz="900" dirty="0">
                <a:latin typeface="メイリオ" panose="020B0604030504040204" pitchFamily="50" charset="-128"/>
                <a:ea typeface="メイリオ" panose="020B0604030504040204" pitchFamily="50" charset="-128"/>
              </a:rPr>
              <a:t>かつ短期的又は軽易な就業を希望する高齢者には、シルバー</a:t>
            </a:r>
            <a:r>
              <a:rPr lang="ja-JP" altLang="ja-JP" sz="900" dirty="0" smtClean="0">
                <a:latin typeface="メイリオ" panose="020B0604030504040204" pitchFamily="50" charset="-128"/>
                <a:ea typeface="メイリオ" panose="020B0604030504040204" pitchFamily="50" charset="-128"/>
              </a:rPr>
              <a:t>人材</a:t>
            </a:r>
            <a:r>
              <a:rPr lang="ja-JP" altLang="ja-JP" sz="900" spc="-150" dirty="0" smtClean="0">
                <a:latin typeface="メイリオ" panose="020B0604030504040204" pitchFamily="50" charset="-128"/>
                <a:ea typeface="メイリオ" panose="020B0604030504040204" pitchFamily="50" charset="-128"/>
              </a:rPr>
              <a:t>センター</a:t>
            </a:r>
            <a:r>
              <a:rPr lang="ja-JP" altLang="ja-JP" sz="900" dirty="0">
                <a:latin typeface="メイリオ" panose="020B0604030504040204" pitchFamily="50" charset="-128"/>
                <a:ea typeface="メイリオ" panose="020B0604030504040204" pitchFamily="50" charset="-128"/>
              </a:rPr>
              <a:t>への誘導を行う</a:t>
            </a:r>
            <a:r>
              <a:rPr lang="ja-JP" altLang="ja-JP" sz="900" dirty="0" smtClean="0">
                <a:latin typeface="メイリオ" panose="020B0604030504040204" pitchFamily="50" charset="-128"/>
                <a:ea typeface="メイリオ" panose="020B0604030504040204" pitchFamily="50" charset="-128"/>
              </a:rPr>
              <a:t>。</a:t>
            </a:r>
            <a:endParaRPr lang="ja-JP" altLang="ja-JP" sz="900" dirty="0">
              <a:latin typeface="メイリオ" panose="020B0604030504040204" pitchFamily="50" charset="-128"/>
              <a:ea typeface="メイリオ" panose="020B0604030504040204" pitchFamily="50" charset="-128"/>
            </a:endParaRPr>
          </a:p>
        </p:txBody>
      </p:sp>
      <p:sp>
        <p:nvSpPr>
          <p:cNvPr id="92" name="テキスト ボックス 91"/>
          <p:cNvSpPr txBox="1"/>
          <p:nvPr/>
        </p:nvSpPr>
        <p:spPr>
          <a:xfrm>
            <a:off x="5040000" y="7245938"/>
            <a:ext cx="1800000" cy="261180"/>
          </a:xfrm>
          <a:prstGeom prst="rect">
            <a:avLst/>
          </a:prstGeom>
          <a:noFill/>
        </p:spPr>
        <p:txBody>
          <a:bodyPr wrap="square" rtlCol="0" anchor="ctr" anchorCtr="0">
            <a:noAutofit/>
          </a:bodyPr>
          <a:lstStyle/>
          <a:p>
            <a:pPr lvl="0" algn="ctr"/>
            <a:r>
              <a:rPr lang="ja-JP" altLang="ja-JP" sz="800" b="1" dirty="0"/>
              <a:t>高年齢者雇用確保措置の実施</a:t>
            </a:r>
            <a:r>
              <a:rPr lang="ja-JP" altLang="ja-JP" sz="800" b="1" dirty="0" smtClean="0"/>
              <a:t>状況</a:t>
            </a:r>
            <a:endParaRPr lang="en-US" altLang="ja-JP" sz="1050" b="1" dirty="0" smtClean="0"/>
          </a:p>
          <a:p>
            <a:pPr lvl="0" algn="ctr"/>
            <a:r>
              <a:rPr lang="ja-JP" altLang="en-US" sz="800" b="1" dirty="0" smtClean="0"/>
              <a:t>（宮城県内の企業規模</a:t>
            </a:r>
            <a:r>
              <a:rPr lang="en-US" altLang="ja-JP" sz="800" b="1" dirty="0" smtClean="0"/>
              <a:t>31</a:t>
            </a:r>
            <a:r>
              <a:rPr lang="ja-JP" altLang="en-US" sz="800" b="1" dirty="0" smtClean="0"/>
              <a:t>人以上）</a:t>
            </a:r>
            <a:endParaRPr lang="en-US" altLang="ja-JP" sz="800" b="1" dirty="0" smtClean="0"/>
          </a:p>
        </p:txBody>
      </p:sp>
      <p:graphicFrame>
        <p:nvGraphicFramePr>
          <p:cNvPr id="93" name="グラフ 92"/>
          <p:cNvGraphicFramePr/>
          <p:nvPr>
            <p:extLst/>
          </p:nvPr>
        </p:nvGraphicFramePr>
        <p:xfrm>
          <a:off x="5076000" y="7500547"/>
          <a:ext cx="1728000" cy="2643869"/>
        </p:xfrm>
        <a:graphic>
          <a:graphicData uri="http://schemas.openxmlformats.org/drawingml/2006/chart">
            <c:chart xmlns:c="http://schemas.openxmlformats.org/drawingml/2006/chart" xmlns:r="http://schemas.openxmlformats.org/officeDocument/2006/relationships" r:id="rId3"/>
          </a:graphicData>
        </a:graphic>
      </p:graphicFrame>
      <p:sp>
        <p:nvSpPr>
          <p:cNvPr id="94" name="テキスト ボックス 93"/>
          <p:cNvSpPr txBox="1"/>
          <p:nvPr/>
        </p:nvSpPr>
        <p:spPr>
          <a:xfrm>
            <a:off x="5176683" y="7675565"/>
            <a:ext cx="125362" cy="215444"/>
          </a:xfrm>
          <a:prstGeom prst="rect">
            <a:avLst/>
          </a:prstGeom>
          <a:noFill/>
        </p:spPr>
        <p:txBody>
          <a:bodyPr wrap="square" rtlCol="0">
            <a:spAutoFit/>
          </a:bodyPr>
          <a:lstStyle/>
          <a:p>
            <a:r>
              <a:rPr kumimoji="1" lang="ja-JP" altLang="en-US" sz="800" dirty="0" smtClean="0"/>
              <a:t>％</a:t>
            </a:r>
            <a:endParaRPr kumimoji="1" lang="ja-JP" altLang="en-US" sz="800" dirty="0"/>
          </a:p>
        </p:txBody>
      </p:sp>
    </p:spTree>
    <p:extLst>
      <p:ext uri="{BB962C8B-B14F-4D97-AF65-F5344CB8AC3E}">
        <p14:creationId xmlns:p14="http://schemas.microsoft.com/office/powerpoint/2010/main" val="4031431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スライド番号プレースホルダー 1"/>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10</a:t>
            </a:fld>
            <a:endParaRPr kumimoji="1" lang="ja-JP" altLang="en-US"/>
          </a:p>
        </p:txBody>
      </p:sp>
      <p:sp>
        <p:nvSpPr>
          <p:cNvPr id="37" name="テキスト ボックス 36"/>
          <p:cNvSpPr txBox="1"/>
          <p:nvPr/>
        </p:nvSpPr>
        <p:spPr>
          <a:xfrm>
            <a:off x="628650" y="451974"/>
            <a:ext cx="6235898" cy="646331"/>
          </a:xfrm>
          <a:prstGeom prst="rect">
            <a:avLst/>
          </a:prstGeom>
          <a:noFill/>
          <a:ln>
            <a:solidFill>
              <a:schemeClr val="bg1">
                <a:lumMod val="75000"/>
              </a:schemeClr>
            </a:solidFill>
          </a:ln>
        </p:spPr>
        <p:txBody>
          <a:bodyPr wrap="square" rtlCol="0">
            <a:spAutoFit/>
          </a:bodyPr>
          <a:lstStyle/>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５）障害者の就労</a:t>
            </a:r>
            <a:r>
              <a:rPr lang="ja-JP" altLang="en-US" sz="1200" dirty="0" smtClean="0">
                <a:latin typeface="メイリオ" panose="020B0604030504040204" pitchFamily="50" charset="-128"/>
                <a:ea typeface="メイリオ" panose="020B0604030504040204" pitchFamily="50" charset="-128"/>
              </a:rPr>
              <a:t>促進</a:t>
            </a:r>
            <a:endParaRPr lang="ja-JP" altLang="en-US" sz="1200" dirty="0">
              <a:latin typeface="メイリオ" panose="020B0604030504040204" pitchFamily="50" charset="-128"/>
              <a:ea typeface="メイリオ" panose="020B0604030504040204" pitchFamily="50" charset="-128"/>
            </a:endParaRPr>
          </a:p>
        </p:txBody>
      </p:sp>
      <p:sp>
        <p:nvSpPr>
          <p:cNvPr id="51" name="正方形/長方形 50"/>
          <p:cNvSpPr/>
          <p:nvPr/>
        </p:nvSpPr>
        <p:spPr>
          <a:xfrm>
            <a:off x="641214" y="1913326"/>
            <a:ext cx="3165611" cy="3170173"/>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649771" y="1242120"/>
            <a:ext cx="6214777" cy="576533"/>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653342" y="1385369"/>
            <a:ext cx="6233105" cy="476502"/>
          </a:xfrm>
          <a:prstGeom prst="rect">
            <a:avLst/>
          </a:prstGeom>
          <a:noFill/>
        </p:spPr>
        <p:txBody>
          <a:bodyPr wrap="square" rtlCol="0">
            <a:noAutofit/>
          </a:bodyPr>
          <a:lstStyle/>
          <a:p>
            <a:r>
              <a:rPr lang="ja-JP" altLang="en-US" sz="950" dirty="0" smtClean="0">
                <a:latin typeface="メイリオ" panose="020B0604030504040204" pitchFamily="50" charset="-128"/>
                <a:ea typeface="メイリオ" panose="020B0604030504040204" pitchFamily="50" charset="-128"/>
              </a:rPr>
              <a:t>　</a:t>
            </a:r>
            <a:r>
              <a:rPr lang="ja-JP" altLang="ja-JP" sz="950" dirty="0" smtClean="0">
                <a:latin typeface="メイリオ" panose="020B0604030504040204" pitchFamily="50" charset="-128"/>
                <a:ea typeface="メイリオ" panose="020B0604030504040204" pitchFamily="50" charset="-128"/>
              </a:rPr>
              <a:t>官民</a:t>
            </a:r>
            <a:r>
              <a:rPr lang="ja-JP" altLang="ja-JP" sz="950" dirty="0">
                <a:latin typeface="メイリオ" panose="020B0604030504040204" pitchFamily="50" charset="-128"/>
                <a:ea typeface="メイリオ" panose="020B0604030504040204" pitchFamily="50" charset="-128"/>
              </a:rPr>
              <a:t>問わず障害者の雇用促進や職場定着を一層推進するほか、多様な障害・特性に対応した、適切な就労支援に取り組む必要がある。</a:t>
            </a:r>
          </a:p>
        </p:txBody>
      </p:sp>
      <p:grpSp>
        <p:nvGrpSpPr>
          <p:cNvPr id="73" name="グループ化 72"/>
          <p:cNvGrpSpPr/>
          <p:nvPr/>
        </p:nvGrpSpPr>
        <p:grpSpPr>
          <a:xfrm>
            <a:off x="644389" y="1123759"/>
            <a:ext cx="1281733" cy="279601"/>
            <a:chOff x="644389" y="1193430"/>
            <a:chExt cx="1281733" cy="279601"/>
          </a:xfrm>
        </p:grpSpPr>
        <p:sp>
          <p:nvSpPr>
            <p:cNvPr id="74" name="正方形/長方形 73"/>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5" name="テキスト ボックス 74"/>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76" name="正方形/長方形 75"/>
          <p:cNvSpPr/>
          <p:nvPr/>
        </p:nvSpPr>
        <p:spPr>
          <a:xfrm>
            <a:off x="3854450" y="1919023"/>
            <a:ext cx="3010098" cy="316447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7" name="グループ化 76"/>
          <p:cNvGrpSpPr/>
          <p:nvPr/>
        </p:nvGrpSpPr>
        <p:grpSpPr>
          <a:xfrm>
            <a:off x="628650" y="1871002"/>
            <a:ext cx="1211332" cy="269761"/>
            <a:chOff x="628650" y="2093073"/>
            <a:chExt cx="1211332" cy="269761"/>
          </a:xfrm>
        </p:grpSpPr>
        <p:sp>
          <p:nvSpPr>
            <p:cNvPr id="78" name="正方形/長方形 77"/>
            <p:cNvSpPr/>
            <p:nvPr/>
          </p:nvSpPr>
          <p:spPr>
            <a:xfrm>
              <a:off x="649771" y="2093073"/>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79" name="テキスト ボックス 78"/>
            <p:cNvSpPr txBox="1"/>
            <p:nvPr/>
          </p:nvSpPr>
          <p:spPr>
            <a:xfrm>
              <a:off x="628650" y="2101224"/>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80" name="テキスト ボックス 79"/>
          <p:cNvSpPr txBox="1"/>
          <p:nvPr/>
        </p:nvSpPr>
        <p:spPr>
          <a:xfrm>
            <a:off x="3959925" y="1919023"/>
            <a:ext cx="2940248" cy="2934713"/>
          </a:xfrm>
          <a:prstGeom prst="rect">
            <a:avLst/>
          </a:prstGeom>
          <a:noFill/>
        </p:spPr>
        <p:txBody>
          <a:bodyPr wrap="square" rtlCol="0">
            <a:noAutofit/>
          </a:bodyPr>
          <a:lstStyle/>
          <a:p>
            <a:pPr algn="ctr"/>
            <a:r>
              <a:rPr kumimoji="1" lang="ja-JP" altLang="en-US" sz="950" dirty="0" smtClean="0">
                <a:latin typeface="メイリオ" panose="020B0604030504040204" pitchFamily="50" charset="-128"/>
                <a:ea typeface="メイリオ" panose="020B0604030504040204" pitchFamily="50" charset="-128"/>
              </a:rPr>
              <a:t>県内の雇用障害者数と雇用率の推移</a:t>
            </a:r>
            <a:endParaRPr kumimoji="1" lang="en-US" altLang="ja-JP" sz="950" dirty="0" smtClean="0">
              <a:latin typeface="メイリオ" panose="020B0604030504040204" pitchFamily="50" charset="-128"/>
              <a:ea typeface="メイリオ" panose="020B0604030504040204" pitchFamily="50" charset="-128"/>
            </a:endParaRPr>
          </a:p>
        </p:txBody>
      </p:sp>
      <p:sp>
        <p:nvSpPr>
          <p:cNvPr id="81" name="テキスト ボックス 80"/>
          <p:cNvSpPr txBox="1"/>
          <p:nvPr/>
        </p:nvSpPr>
        <p:spPr>
          <a:xfrm>
            <a:off x="602146" y="2145920"/>
            <a:ext cx="3204679" cy="2894498"/>
          </a:xfrm>
          <a:prstGeom prst="rect">
            <a:avLst/>
          </a:prstGeom>
          <a:noFill/>
        </p:spPr>
        <p:txBody>
          <a:bodyPr wrap="square" rtlCol="0">
            <a:noAutofit/>
          </a:bodyPr>
          <a:lstStyle/>
          <a:p>
            <a:pPr marL="108000" indent="-720000"/>
            <a:r>
              <a:rPr lang="ja-JP" altLang="en-US" sz="950" dirty="0" smtClean="0">
                <a:latin typeface="メイリオ" panose="020B0604030504040204" pitchFamily="50" charset="-128"/>
                <a:ea typeface="メイリオ" panose="020B0604030504040204" pitchFamily="50" charset="-128"/>
              </a:rPr>
              <a:t>①　</a:t>
            </a:r>
            <a:r>
              <a:rPr lang="ja-JP" altLang="ja-JP" sz="950" dirty="0" smtClean="0">
                <a:latin typeface="メイリオ" panose="020B0604030504040204" pitchFamily="50" charset="-128"/>
                <a:ea typeface="メイリオ" panose="020B0604030504040204" pitchFamily="50" charset="-128"/>
              </a:rPr>
              <a:t>中</a:t>
            </a:r>
            <a:r>
              <a:rPr lang="ja-JP" altLang="ja-JP" sz="950" dirty="0">
                <a:latin typeface="メイリオ" panose="020B0604030504040204" pitchFamily="50" charset="-128"/>
                <a:ea typeface="メイリオ" panose="020B0604030504040204" pitchFamily="50" charset="-128"/>
              </a:rPr>
              <a:t>小企業</a:t>
            </a:r>
            <a:r>
              <a:rPr lang="ja-JP" altLang="ja-JP" sz="950" dirty="0" smtClean="0">
                <a:latin typeface="メイリオ" panose="020B0604030504040204" pitchFamily="50" charset="-128"/>
                <a:ea typeface="メイリオ" panose="020B0604030504040204" pitchFamily="50" charset="-128"/>
              </a:rPr>
              <a:t>を</a:t>
            </a:r>
            <a:r>
              <a:rPr lang="ja-JP" altLang="en-US" sz="950" dirty="0">
                <a:latin typeface="メイリオ" panose="020B0604030504040204" pitchFamily="50" charset="-128"/>
                <a:ea typeface="メイリオ" panose="020B0604030504040204" pitchFamily="50" charset="-128"/>
              </a:rPr>
              <a:t>始</a:t>
            </a:r>
            <a:r>
              <a:rPr lang="ja-JP" altLang="en-US" sz="950" dirty="0" smtClean="0">
                <a:latin typeface="メイリオ" panose="020B0604030504040204" pitchFamily="50" charset="-128"/>
                <a:ea typeface="メイリオ" panose="020B0604030504040204" pitchFamily="50" charset="-128"/>
              </a:rPr>
              <a:t>め</a:t>
            </a:r>
            <a:r>
              <a:rPr lang="ja-JP" altLang="ja-JP" sz="950" dirty="0" smtClean="0">
                <a:latin typeface="メイリオ" panose="020B0604030504040204" pitchFamily="50" charset="-128"/>
                <a:ea typeface="メイリオ" panose="020B0604030504040204" pitchFamily="50" charset="-128"/>
              </a:rPr>
              <a:t>と</a:t>
            </a:r>
            <a:r>
              <a:rPr lang="ja-JP" altLang="ja-JP" sz="950" dirty="0">
                <a:latin typeface="メイリオ" panose="020B0604030504040204" pitchFamily="50" charset="-128"/>
                <a:ea typeface="メイリオ" panose="020B0604030504040204" pitchFamily="50" charset="-128"/>
              </a:rPr>
              <a:t>した障害者の雇入れ支援等</a:t>
            </a:r>
          </a:p>
          <a:p>
            <a:pPr marL="108000" indent="-720000"/>
            <a:r>
              <a:rPr lang="ja-JP" altLang="en-US" sz="950" dirty="0" smtClean="0">
                <a:latin typeface="メイリオ" panose="020B0604030504040204" pitchFamily="50" charset="-128"/>
                <a:ea typeface="メイリオ" panose="020B0604030504040204" pitchFamily="50" charset="-128"/>
              </a:rPr>
              <a:t>　　</a:t>
            </a:r>
            <a:r>
              <a:rPr lang="ja-JP" altLang="ja-JP" sz="950" dirty="0" smtClean="0">
                <a:latin typeface="メイリオ" panose="020B0604030504040204" pitchFamily="50" charset="-128"/>
                <a:ea typeface="メイリオ" panose="020B0604030504040204" pitchFamily="50" charset="-128"/>
              </a:rPr>
              <a:t>ハローワーク</a:t>
            </a:r>
            <a:r>
              <a:rPr lang="ja-JP" altLang="ja-JP" sz="950" dirty="0">
                <a:latin typeface="メイリオ" panose="020B0604030504040204" pitchFamily="50" charset="-128"/>
                <a:ea typeface="メイリオ" panose="020B0604030504040204" pitchFamily="50" charset="-128"/>
              </a:rPr>
              <a:t>と地域の関係機関が連携し</a:t>
            </a:r>
            <a:r>
              <a:rPr lang="ja-JP" altLang="ja-JP" sz="950" dirty="0" smtClean="0">
                <a:latin typeface="メイリオ" panose="020B0604030504040204" pitchFamily="50" charset="-128"/>
                <a:ea typeface="メイリオ" panose="020B0604030504040204" pitchFamily="50" charset="-128"/>
              </a:rPr>
              <a:t>、障害者</a:t>
            </a:r>
            <a:r>
              <a:rPr lang="ja-JP" altLang="ja-JP" sz="950" dirty="0">
                <a:latin typeface="メイリオ" panose="020B0604030504040204" pitchFamily="50" charset="-128"/>
                <a:ea typeface="メイリオ" panose="020B0604030504040204" pitchFamily="50" charset="-128"/>
              </a:rPr>
              <a:t>の雇用経験や雇用ノウハウが不足している障害者雇用ゼロ企業等に対して</a:t>
            </a:r>
            <a:r>
              <a:rPr lang="ja-JP" altLang="ja-JP" sz="950" dirty="0" smtClean="0">
                <a:latin typeface="メイリオ" panose="020B0604030504040204" pitchFamily="50" charset="-128"/>
                <a:ea typeface="メイリオ" panose="020B0604030504040204" pitchFamily="50" charset="-128"/>
              </a:rPr>
              <a:t>、一貫</a:t>
            </a:r>
            <a:r>
              <a:rPr lang="ja-JP" altLang="ja-JP" sz="950" dirty="0">
                <a:latin typeface="メイリオ" panose="020B0604030504040204" pitchFamily="50" charset="-128"/>
                <a:ea typeface="メイリオ" panose="020B0604030504040204" pitchFamily="50" charset="-128"/>
              </a:rPr>
              <a:t>したチーム支援等を実</a:t>
            </a:r>
            <a:r>
              <a:rPr lang="ja-JP" altLang="ja-JP" sz="950" dirty="0" smtClean="0">
                <a:latin typeface="メイリオ" panose="020B0604030504040204" pitchFamily="50" charset="-128"/>
                <a:ea typeface="メイリオ" panose="020B0604030504040204" pitchFamily="50" charset="-128"/>
              </a:rPr>
              <a:t>施し障害者</a:t>
            </a:r>
            <a:r>
              <a:rPr lang="ja-JP" altLang="ja-JP" sz="950" dirty="0">
                <a:latin typeface="メイリオ" panose="020B0604030504040204" pitchFamily="50" charset="-128"/>
                <a:ea typeface="メイリオ" panose="020B0604030504040204" pitchFamily="50" charset="-128"/>
              </a:rPr>
              <a:t>の雇入れ支援等の強化を図る</a:t>
            </a:r>
            <a:r>
              <a:rPr lang="ja-JP" altLang="ja-JP" sz="950" dirty="0" smtClean="0">
                <a:latin typeface="メイリオ" panose="020B0604030504040204" pitchFamily="50" charset="-128"/>
                <a:ea typeface="メイリオ" panose="020B0604030504040204" pitchFamily="50" charset="-128"/>
              </a:rPr>
              <a:t>。</a:t>
            </a:r>
            <a:endParaRPr lang="en-US" altLang="ja-JP" sz="950" dirty="0" smtClean="0">
              <a:latin typeface="メイリオ" panose="020B0604030504040204" pitchFamily="50" charset="-128"/>
              <a:ea typeface="メイリオ" panose="020B0604030504040204" pitchFamily="50" charset="-128"/>
            </a:endParaRPr>
          </a:p>
          <a:p>
            <a:pPr marL="108000" indent="-720000"/>
            <a:r>
              <a:rPr lang="ja-JP" altLang="en-US" sz="950" dirty="0" smtClean="0">
                <a:latin typeface="メイリオ" panose="020B0604030504040204" pitchFamily="50" charset="-128"/>
                <a:ea typeface="メイリオ" panose="020B0604030504040204" pitchFamily="50" charset="-128"/>
              </a:rPr>
              <a:t>②　</a:t>
            </a:r>
            <a:r>
              <a:rPr lang="ja-JP" altLang="ja-JP" sz="950" dirty="0" smtClean="0">
                <a:latin typeface="メイリオ" panose="020B0604030504040204" pitchFamily="50" charset="-128"/>
                <a:ea typeface="メイリオ" panose="020B0604030504040204" pitchFamily="50" charset="-128"/>
              </a:rPr>
              <a:t>精神</a:t>
            </a:r>
            <a:r>
              <a:rPr lang="ja-JP" altLang="ja-JP" sz="950" dirty="0">
                <a:latin typeface="メイリオ" panose="020B0604030504040204" pitchFamily="50" charset="-128"/>
                <a:ea typeface="メイリオ" panose="020B0604030504040204" pitchFamily="50" charset="-128"/>
              </a:rPr>
              <a:t>障害者、発達障害者、難病患者等の多様な障害特性に対応した就労支援</a:t>
            </a:r>
          </a:p>
          <a:p>
            <a:pPr marL="108000" indent="-720000"/>
            <a:r>
              <a:rPr lang="ja-JP" altLang="en-US" sz="950" dirty="0" smtClean="0">
                <a:latin typeface="メイリオ" panose="020B0604030504040204" pitchFamily="50" charset="-128"/>
                <a:ea typeface="メイリオ" panose="020B0604030504040204" pitchFamily="50" charset="-128"/>
              </a:rPr>
              <a:t>　　</a:t>
            </a:r>
            <a:r>
              <a:rPr lang="ja-JP" altLang="ja-JP" sz="950" dirty="0" smtClean="0">
                <a:latin typeface="メイリオ" panose="020B0604030504040204" pitchFamily="50" charset="-128"/>
                <a:ea typeface="メイリオ" panose="020B0604030504040204" pitchFamily="50" charset="-128"/>
              </a:rPr>
              <a:t>精神</a:t>
            </a:r>
            <a:r>
              <a:rPr lang="ja-JP" altLang="ja-JP" sz="950" dirty="0">
                <a:latin typeface="メイリオ" panose="020B0604030504040204" pitchFamily="50" charset="-128"/>
                <a:ea typeface="メイリオ" panose="020B0604030504040204" pitchFamily="50" charset="-128"/>
              </a:rPr>
              <a:t>障害者、発達障害者、難病患者である求職者についてハローワークに専門の担当者を配置するなど多様な障害特性に対応した就労支援を推進する</a:t>
            </a:r>
            <a:r>
              <a:rPr lang="ja-JP" altLang="ja-JP" sz="950" dirty="0" smtClean="0">
                <a:latin typeface="メイリオ" panose="020B0604030504040204" pitchFamily="50" charset="-128"/>
                <a:ea typeface="メイリオ" panose="020B0604030504040204" pitchFamily="50" charset="-128"/>
              </a:rPr>
              <a:t>。</a:t>
            </a:r>
            <a:endParaRPr lang="en-US" altLang="ja-JP" sz="950" dirty="0" smtClean="0">
              <a:latin typeface="メイリオ" panose="020B0604030504040204" pitchFamily="50" charset="-128"/>
              <a:ea typeface="メイリオ" panose="020B0604030504040204" pitchFamily="50" charset="-128"/>
            </a:endParaRPr>
          </a:p>
          <a:p>
            <a:pPr marL="108000" indent="-720000"/>
            <a:r>
              <a:rPr lang="ja-JP" altLang="en-US" sz="950" dirty="0" smtClean="0">
                <a:latin typeface="メイリオ" panose="020B0604030504040204" pitchFamily="50" charset="-128"/>
                <a:ea typeface="メイリオ" panose="020B0604030504040204" pitchFamily="50" charset="-128"/>
              </a:rPr>
              <a:t>③　</a:t>
            </a:r>
            <a:r>
              <a:rPr lang="ja-JP" altLang="ja-JP" sz="950" dirty="0" smtClean="0">
                <a:latin typeface="メイリオ" panose="020B0604030504040204" pitchFamily="50" charset="-128"/>
                <a:ea typeface="メイリオ" panose="020B0604030504040204" pitchFamily="50" charset="-128"/>
              </a:rPr>
              <a:t>公務</a:t>
            </a:r>
            <a:r>
              <a:rPr lang="ja-JP" altLang="ja-JP" sz="950" dirty="0">
                <a:latin typeface="メイリオ" panose="020B0604030504040204" pitchFamily="50" charset="-128"/>
                <a:ea typeface="メイリオ" panose="020B0604030504040204" pitchFamily="50" charset="-128"/>
              </a:rPr>
              <a:t>部門における障害者の雇用促進・定着支援</a:t>
            </a:r>
          </a:p>
          <a:p>
            <a:pPr marL="108000" indent="-720000"/>
            <a:r>
              <a:rPr lang="ja-JP" altLang="en-US" sz="950" dirty="0" smtClean="0">
                <a:latin typeface="メイリオ" panose="020B0604030504040204" pitchFamily="50" charset="-128"/>
                <a:ea typeface="メイリオ" panose="020B0604030504040204" pitchFamily="50" charset="-128"/>
              </a:rPr>
              <a:t>　　</a:t>
            </a:r>
            <a:r>
              <a:rPr lang="ja-JP" altLang="ja-JP" sz="950" dirty="0" smtClean="0">
                <a:latin typeface="メイリオ" panose="020B0604030504040204" pitchFamily="50" charset="-128"/>
                <a:ea typeface="メイリオ" panose="020B0604030504040204" pitchFamily="50" charset="-128"/>
              </a:rPr>
              <a:t>公務</a:t>
            </a:r>
            <a:r>
              <a:rPr lang="ja-JP" altLang="ja-JP" sz="950" dirty="0">
                <a:latin typeface="メイリオ" panose="020B0604030504040204" pitchFamily="50" charset="-128"/>
                <a:ea typeface="メイリオ" panose="020B0604030504040204" pitchFamily="50" charset="-128"/>
              </a:rPr>
              <a:t>部門において雇用される障害者の雇用促進・定着支援を引き続き推進するため</a:t>
            </a:r>
            <a:r>
              <a:rPr lang="ja-JP" altLang="ja-JP" sz="950" dirty="0" smtClean="0">
                <a:latin typeface="メイリオ" panose="020B0604030504040204" pitchFamily="50" charset="-128"/>
                <a:ea typeface="メイリオ" panose="020B0604030504040204" pitchFamily="50" charset="-128"/>
              </a:rPr>
              <a:t>、ハローワーク</a:t>
            </a:r>
            <a:r>
              <a:rPr lang="ja-JP" altLang="en-US" sz="950" dirty="0">
                <a:latin typeface="メイリオ" panose="020B0604030504040204" pitchFamily="50" charset="-128"/>
                <a:ea typeface="メイリオ" panose="020B0604030504040204" pitchFamily="50" charset="-128"/>
              </a:rPr>
              <a:t>による</a:t>
            </a:r>
            <a:r>
              <a:rPr lang="ja-JP" altLang="ja-JP" sz="950" dirty="0">
                <a:latin typeface="メイリオ" panose="020B0604030504040204" pitchFamily="50" charset="-128"/>
                <a:ea typeface="メイリオ" panose="020B0604030504040204" pitchFamily="50" charset="-128"/>
              </a:rPr>
              <a:t>障害特性に応じた個別支援、障害に</a:t>
            </a:r>
            <a:r>
              <a:rPr lang="ja-JP" altLang="ja-JP" sz="950" dirty="0" smtClean="0">
                <a:latin typeface="メイリオ" panose="020B0604030504040204" pitchFamily="50" charset="-128"/>
                <a:ea typeface="メイリオ" panose="020B0604030504040204" pitchFamily="50" charset="-128"/>
              </a:rPr>
              <a:t>対する</a:t>
            </a:r>
            <a:r>
              <a:rPr lang="ja-JP" altLang="en-US" sz="950" dirty="0" smtClean="0">
                <a:latin typeface="メイリオ" panose="020B0604030504040204" pitchFamily="50" charset="-128"/>
                <a:ea typeface="メイリオ" panose="020B0604030504040204" pitchFamily="50" charset="-128"/>
              </a:rPr>
              <a:t>理解促進の</a:t>
            </a:r>
            <a:r>
              <a:rPr lang="ja-JP" altLang="ja-JP" sz="950" dirty="0" smtClean="0">
                <a:latin typeface="メイリオ" panose="020B0604030504040204" pitchFamily="50" charset="-128"/>
                <a:ea typeface="メイリオ" panose="020B0604030504040204" pitchFamily="50" charset="-128"/>
              </a:rPr>
              <a:t>ための</a:t>
            </a:r>
            <a:r>
              <a:rPr lang="ja-JP" altLang="en-US" sz="950" dirty="0" smtClean="0">
                <a:latin typeface="メイリオ" panose="020B0604030504040204" pitchFamily="50" charset="-128"/>
                <a:ea typeface="メイリオ" panose="020B0604030504040204" pitchFamily="50" charset="-128"/>
              </a:rPr>
              <a:t>公務部門向けのセミナー</a:t>
            </a:r>
            <a:r>
              <a:rPr lang="ja-JP" altLang="ja-JP" sz="950" dirty="0" smtClean="0">
                <a:latin typeface="メイリオ" panose="020B0604030504040204" pitchFamily="50" charset="-128"/>
                <a:ea typeface="メイリオ" panose="020B0604030504040204" pitchFamily="50" charset="-128"/>
              </a:rPr>
              <a:t>等を</a:t>
            </a:r>
            <a:r>
              <a:rPr lang="ja-JP" altLang="en-US" sz="950" dirty="0" smtClean="0">
                <a:latin typeface="メイリオ" panose="020B0604030504040204" pitchFamily="50" charset="-128"/>
                <a:ea typeface="メイリオ" panose="020B0604030504040204" pitchFamily="50" charset="-128"/>
              </a:rPr>
              <a:t>実施する</a:t>
            </a:r>
            <a:r>
              <a:rPr lang="ja-JP" altLang="ja-JP" sz="950" dirty="0" smtClean="0">
                <a:latin typeface="メイリオ" panose="020B0604030504040204" pitchFamily="50" charset="-128"/>
                <a:ea typeface="メイリオ" panose="020B0604030504040204" pitchFamily="50" charset="-128"/>
              </a:rPr>
              <a:t>。</a:t>
            </a:r>
            <a:endParaRPr lang="en-US" altLang="ja-JP" sz="950" dirty="0" smtClean="0">
              <a:latin typeface="メイリオ" panose="020B0604030504040204" pitchFamily="50" charset="-128"/>
              <a:ea typeface="メイリオ" panose="020B0604030504040204" pitchFamily="50" charset="-128"/>
            </a:endParaRPr>
          </a:p>
          <a:p>
            <a:pPr marL="108000" indent="-720000"/>
            <a:r>
              <a:rPr lang="ja-JP" altLang="en-US" sz="950" dirty="0" smtClean="0">
                <a:latin typeface="メイリオ" panose="020B0604030504040204" pitchFamily="50" charset="-128"/>
                <a:ea typeface="メイリオ" panose="020B0604030504040204" pitchFamily="50" charset="-128"/>
              </a:rPr>
              <a:t>④　「も</a:t>
            </a:r>
            <a:r>
              <a:rPr lang="ja-JP" altLang="en-US" sz="950" dirty="0" err="1" smtClean="0">
                <a:latin typeface="メイリオ" panose="020B0604030504040204" pitchFamily="50" charset="-128"/>
                <a:ea typeface="メイリオ" panose="020B0604030504040204" pitchFamily="50" charset="-128"/>
              </a:rPr>
              <a:t>にす</a:t>
            </a:r>
            <a:r>
              <a:rPr lang="ja-JP" altLang="en-US" sz="950" dirty="0" smtClean="0">
                <a:latin typeface="メイリオ" panose="020B0604030504040204" pitchFamily="50" charset="-128"/>
                <a:ea typeface="メイリオ" panose="020B0604030504040204" pitchFamily="50" charset="-128"/>
              </a:rPr>
              <a:t>認定」制度の周知・認定企業数の増加</a:t>
            </a:r>
            <a:endParaRPr lang="en-US" altLang="ja-JP" sz="950" dirty="0" smtClean="0">
              <a:latin typeface="メイリオ" panose="020B0604030504040204" pitchFamily="50" charset="-128"/>
              <a:ea typeface="メイリオ" panose="020B0604030504040204" pitchFamily="50" charset="-128"/>
            </a:endParaRPr>
          </a:p>
          <a:p>
            <a:pPr marL="108000" indent="-720000"/>
            <a:r>
              <a:rPr lang="ja-JP" altLang="en-US" sz="950" dirty="0" smtClean="0">
                <a:latin typeface="メイリオ" panose="020B0604030504040204" pitchFamily="50" charset="-128"/>
                <a:ea typeface="メイリオ" panose="020B0604030504040204" pitchFamily="50" charset="-128"/>
              </a:rPr>
              <a:t>　　障害者</a:t>
            </a:r>
            <a:r>
              <a:rPr lang="ja-JP" altLang="en-US" sz="950" dirty="0">
                <a:latin typeface="メイリオ" panose="020B0604030504040204" pitchFamily="50" charset="-128"/>
                <a:ea typeface="メイリオ" panose="020B0604030504040204" pitchFamily="50" charset="-128"/>
              </a:rPr>
              <a:t>雇用の促進や安定に関する</a:t>
            </a:r>
            <a:r>
              <a:rPr lang="ja-JP" altLang="en-US" sz="950" dirty="0" smtClean="0">
                <a:latin typeface="メイリオ" panose="020B0604030504040204" pitchFamily="50" charset="-128"/>
                <a:ea typeface="メイリオ" panose="020B0604030504040204" pitchFamily="50" charset="-128"/>
              </a:rPr>
              <a:t>取組など</a:t>
            </a:r>
            <a:r>
              <a:rPr lang="ja-JP" altLang="en-US" sz="950" dirty="0">
                <a:latin typeface="メイリオ" panose="020B0604030504040204" pitchFamily="50" charset="-128"/>
                <a:ea typeface="メイリオ" panose="020B0604030504040204" pitchFamily="50" charset="-128"/>
              </a:rPr>
              <a:t>の優良な中小企業を認定し、地域の障害者雇用をより一層推進する「も</a:t>
            </a:r>
            <a:r>
              <a:rPr lang="ja-JP" altLang="en-US" sz="950" dirty="0" err="1">
                <a:latin typeface="メイリオ" panose="020B0604030504040204" pitchFamily="50" charset="-128"/>
                <a:ea typeface="メイリオ" panose="020B0604030504040204" pitchFamily="50" charset="-128"/>
              </a:rPr>
              <a:t>にす</a:t>
            </a:r>
            <a:r>
              <a:rPr lang="ja-JP" altLang="en-US" sz="950" dirty="0">
                <a:latin typeface="メイリオ" panose="020B0604030504040204" pitchFamily="50" charset="-128"/>
                <a:ea typeface="メイリオ" panose="020B0604030504040204" pitchFamily="50" charset="-128"/>
              </a:rPr>
              <a:t>認定」制度について、周知を図るととも</a:t>
            </a:r>
            <a:r>
              <a:rPr lang="ja-JP" altLang="en-US" sz="950" dirty="0" smtClean="0">
                <a:latin typeface="メイリオ" panose="020B0604030504040204" pitchFamily="50" charset="-128"/>
                <a:ea typeface="メイリオ" panose="020B0604030504040204" pitchFamily="50" charset="-128"/>
              </a:rPr>
              <a:t>に、県内の認定企業数を増加する。</a:t>
            </a:r>
            <a:endParaRPr lang="ja-JP" altLang="ja-JP" sz="950" dirty="0">
              <a:latin typeface="メイリオ" panose="020B0604030504040204" pitchFamily="50" charset="-128"/>
              <a:ea typeface="メイリオ" panose="020B0604030504040204" pitchFamily="50" charset="-128"/>
            </a:endParaRPr>
          </a:p>
        </p:txBody>
      </p:sp>
      <p:sp>
        <p:nvSpPr>
          <p:cNvPr id="82" name="テキスト ボックス 81"/>
          <p:cNvSpPr txBox="1"/>
          <p:nvPr/>
        </p:nvSpPr>
        <p:spPr>
          <a:xfrm>
            <a:off x="628650" y="5274198"/>
            <a:ext cx="6235898" cy="646331"/>
          </a:xfrm>
          <a:prstGeom prst="rect">
            <a:avLst/>
          </a:prstGeom>
          <a:noFill/>
          <a:ln>
            <a:solidFill>
              <a:schemeClr val="bg1">
                <a:lumMod val="75000"/>
              </a:schemeClr>
            </a:solidFill>
          </a:ln>
        </p:spPr>
        <p:txBody>
          <a:bodyPr wrap="square" rtlCol="0">
            <a:spAutoFit/>
          </a:bodyPr>
          <a:lstStyle/>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６）</a:t>
            </a:r>
            <a:r>
              <a:rPr lang="ja-JP" altLang="en-US" sz="1200" dirty="0" smtClean="0">
                <a:latin typeface="メイリオ" panose="020B0604030504040204" pitchFamily="50" charset="-128"/>
                <a:ea typeface="メイリオ" panose="020B0604030504040204" pitchFamily="50" charset="-128"/>
              </a:rPr>
              <a:t>外国人労働者等に</a:t>
            </a:r>
            <a:r>
              <a:rPr lang="ja-JP" altLang="en-US" sz="1200" dirty="0">
                <a:latin typeface="メイリオ" panose="020B0604030504040204" pitchFamily="50" charset="-128"/>
                <a:ea typeface="メイリオ" panose="020B0604030504040204" pitchFamily="50" charset="-128"/>
              </a:rPr>
              <a:t>対する</a:t>
            </a:r>
            <a:r>
              <a:rPr lang="ja-JP" altLang="en-US" sz="1200" dirty="0" smtClean="0">
                <a:latin typeface="メイリオ" panose="020B0604030504040204" pitchFamily="50" charset="-128"/>
                <a:ea typeface="メイリオ" panose="020B0604030504040204" pitchFamily="50" charset="-128"/>
              </a:rPr>
              <a:t>支援</a:t>
            </a:r>
            <a:endParaRPr lang="ja-JP" altLang="en-US" sz="1200" dirty="0">
              <a:latin typeface="メイリオ" panose="020B0604030504040204" pitchFamily="50" charset="-128"/>
              <a:ea typeface="メイリオ" panose="020B0604030504040204" pitchFamily="50" charset="-128"/>
            </a:endParaRPr>
          </a:p>
        </p:txBody>
      </p:sp>
      <p:sp>
        <p:nvSpPr>
          <p:cNvPr id="83" name="正方形/長方形 82"/>
          <p:cNvSpPr/>
          <p:nvPr/>
        </p:nvSpPr>
        <p:spPr>
          <a:xfrm>
            <a:off x="641214" y="6974470"/>
            <a:ext cx="3306370" cy="3168414"/>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649771" y="6090346"/>
            <a:ext cx="6214777" cy="76309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653342" y="6195494"/>
            <a:ext cx="6233105" cy="733356"/>
          </a:xfrm>
          <a:prstGeom prst="rect">
            <a:avLst/>
          </a:prstGeom>
          <a:noFill/>
        </p:spPr>
        <p:txBody>
          <a:bodyPr wrap="square" rtlCol="0">
            <a:noAutofit/>
          </a:bodyPr>
          <a:lstStyle/>
          <a:p>
            <a:r>
              <a:rPr lang="ja-JP" altLang="en-US" sz="950" dirty="0" smtClean="0">
                <a:latin typeface="メイリオ" panose="020B0604030504040204" pitchFamily="50" charset="-128"/>
                <a:ea typeface="メイリオ" panose="020B0604030504040204" pitchFamily="50" charset="-128"/>
              </a:rPr>
              <a:t>　</a:t>
            </a:r>
            <a:r>
              <a:rPr lang="ja-JP" altLang="ja-JP" sz="950" dirty="0" smtClean="0">
                <a:latin typeface="メイリオ" panose="020B0604030504040204" pitchFamily="50" charset="-128"/>
                <a:ea typeface="メイリオ" panose="020B0604030504040204" pitchFamily="50" charset="-128"/>
              </a:rPr>
              <a:t>外国人</a:t>
            </a:r>
            <a:r>
              <a:rPr lang="ja-JP" altLang="ja-JP" sz="950" dirty="0">
                <a:latin typeface="メイリオ" panose="020B0604030504040204" pitchFamily="50" charset="-128"/>
                <a:ea typeface="メイリオ" panose="020B0604030504040204" pitchFamily="50" charset="-128"/>
              </a:rPr>
              <a:t>労働者が、安心して働き、その能力を十分に発揮する環境を確保するため、支援体制の整備を推進する必要がある</a:t>
            </a:r>
            <a:r>
              <a:rPr lang="ja-JP" altLang="ja-JP" sz="950" dirty="0" smtClean="0">
                <a:latin typeface="メイリオ" panose="020B0604030504040204" pitchFamily="50" charset="-128"/>
                <a:ea typeface="メイリオ" panose="020B0604030504040204" pitchFamily="50" charset="-128"/>
              </a:rPr>
              <a:t>。また</a:t>
            </a:r>
            <a:r>
              <a:rPr lang="ja-JP" altLang="ja-JP" sz="950" dirty="0">
                <a:latin typeface="メイリオ" panose="020B0604030504040204" pitchFamily="50" charset="-128"/>
                <a:ea typeface="メイリオ" panose="020B0604030504040204" pitchFamily="50" charset="-128"/>
              </a:rPr>
              <a:t>、新型コロナウイルス感染症の影響を受けて、外国人労働者がやむを得ず離職する状況も発生している中、外国人を雇用する企業への雇用維持を含めた助言・援助のほか、多言語による相談支援や情報発信に引き続き取り組んでいく必要がある。</a:t>
            </a:r>
            <a:endParaRPr kumimoji="1" lang="en-US" altLang="ja-JP" sz="950" dirty="0" smtClean="0">
              <a:latin typeface="メイリオ" panose="020B0604030504040204" pitchFamily="50" charset="-128"/>
              <a:ea typeface="メイリオ" panose="020B0604030504040204" pitchFamily="50" charset="-128"/>
            </a:endParaRPr>
          </a:p>
        </p:txBody>
      </p:sp>
      <p:grpSp>
        <p:nvGrpSpPr>
          <p:cNvPr id="86" name="グループ化 85"/>
          <p:cNvGrpSpPr/>
          <p:nvPr/>
        </p:nvGrpSpPr>
        <p:grpSpPr>
          <a:xfrm>
            <a:off x="644389" y="5941504"/>
            <a:ext cx="1281733" cy="279601"/>
            <a:chOff x="644389" y="1193430"/>
            <a:chExt cx="1281733" cy="279601"/>
          </a:xfrm>
        </p:grpSpPr>
        <p:sp>
          <p:nvSpPr>
            <p:cNvPr id="87" name="正方形/長方形 86"/>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8" name="テキスト ボックス 87"/>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89" name="正方形/長方形 88"/>
          <p:cNvSpPr/>
          <p:nvPr/>
        </p:nvSpPr>
        <p:spPr>
          <a:xfrm>
            <a:off x="3993838" y="6972300"/>
            <a:ext cx="2870709" cy="317058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0" name="グループ化 89"/>
          <p:cNvGrpSpPr/>
          <p:nvPr/>
        </p:nvGrpSpPr>
        <p:grpSpPr>
          <a:xfrm>
            <a:off x="641214" y="6891819"/>
            <a:ext cx="1225438" cy="278368"/>
            <a:chOff x="641214" y="2330077"/>
            <a:chExt cx="1225438" cy="278368"/>
          </a:xfrm>
        </p:grpSpPr>
        <p:sp>
          <p:nvSpPr>
            <p:cNvPr id="91" name="正方形/長方形 90"/>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92" name="テキスト ボックス 91"/>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93" name="テキスト ボックス 92"/>
          <p:cNvSpPr txBox="1"/>
          <p:nvPr/>
        </p:nvSpPr>
        <p:spPr>
          <a:xfrm>
            <a:off x="3935942" y="6966951"/>
            <a:ext cx="2940248" cy="2906238"/>
          </a:xfrm>
          <a:prstGeom prst="rect">
            <a:avLst/>
          </a:prstGeom>
          <a:noFill/>
        </p:spPr>
        <p:txBody>
          <a:bodyPr wrap="square" rtlCol="0">
            <a:noAutofit/>
          </a:bodyPr>
          <a:lstStyle/>
          <a:p>
            <a:endParaRPr kumimoji="1" lang="en-US" altLang="ja-JP" sz="950" dirty="0" smtClean="0">
              <a:latin typeface="メイリオ" panose="020B0604030504040204" pitchFamily="50" charset="-128"/>
              <a:ea typeface="メイリオ" panose="020B0604030504040204" pitchFamily="50" charset="-128"/>
            </a:endParaRPr>
          </a:p>
        </p:txBody>
      </p:sp>
      <p:sp>
        <p:nvSpPr>
          <p:cNvPr id="94" name="テキスト ボックス 93"/>
          <p:cNvSpPr txBox="1"/>
          <p:nvPr/>
        </p:nvSpPr>
        <p:spPr>
          <a:xfrm>
            <a:off x="649771" y="7166301"/>
            <a:ext cx="3286169" cy="3029609"/>
          </a:xfrm>
          <a:prstGeom prst="rect">
            <a:avLst/>
          </a:prstGeom>
          <a:noFill/>
        </p:spPr>
        <p:txBody>
          <a:bodyPr wrap="square" rtlCol="0">
            <a:noAutofit/>
          </a:bodyPr>
          <a:lstStyle/>
          <a:p>
            <a:pPr marL="108000" indent="-720000"/>
            <a:r>
              <a:rPr lang="ja-JP" altLang="en-US" sz="950" dirty="0" smtClean="0">
                <a:latin typeface="メイリオ" panose="020B0604030504040204" pitchFamily="50" charset="-128"/>
                <a:ea typeface="メイリオ" panose="020B0604030504040204" pitchFamily="50" charset="-128"/>
              </a:rPr>
              <a:t>①　</a:t>
            </a:r>
            <a:r>
              <a:rPr lang="ja-JP" altLang="ja-JP" sz="950" dirty="0" smtClean="0">
                <a:latin typeface="メイリオ" panose="020B0604030504040204" pitchFamily="50" charset="-128"/>
                <a:ea typeface="メイリオ" panose="020B0604030504040204" pitchFamily="50" charset="-128"/>
              </a:rPr>
              <a:t>外国人</a:t>
            </a:r>
            <a:r>
              <a:rPr lang="ja-JP" altLang="ja-JP" sz="950" dirty="0">
                <a:latin typeface="メイリオ" panose="020B0604030504040204" pitchFamily="50" charset="-128"/>
                <a:ea typeface="メイリオ" panose="020B0604030504040204" pitchFamily="50" charset="-128"/>
              </a:rPr>
              <a:t>求職者等に対する就職支援</a:t>
            </a:r>
          </a:p>
          <a:p>
            <a:pPr marL="108000" indent="-720000"/>
            <a:r>
              <a:rPr lang="ja-JP" altLang="en-US" sz="950" dirty="0" smtClean="0">
                <a:latin typeface="メイリオ" panose="020B0604030504040204" pitchFamily="50" charset="-128"/>
                <a:ea typeface="メイリオ" panose="020B0604030504040204" pitchFamily="50" charset="-128"/>
              </a:rPr>
              <a:t>　　留学生に対しては、</a:t>
            </a:r>
            <a:r>
              <a:rPr lang="ja-JP" altLang="ja-JP" sz="950" dirty="0" smtClean="0">
                <a:latin typeface="メイリオ" panose="020B0604030504040204" pitchFamily="50" charset="-128"/>
                <a:ea typeface="メイリオ" panose="020B0604030504040204" pitchFamily="50" charset="-128"/>
              </a:rPr>
              <a:t>留学早期の意識啓発からマッチング、就職後の定着に至るまで段階に応じた支援を実施する。</a:t>
            </a:r>
            <a:r>
              <a:rPr lang="ja-JP" altLang="en-US" sz="950" dirty="0" smtClean="0">
                <a:latin typeface="メイリオ" panose="020B0604030504040204" pitchFamily="50" charset="-128"/>
                <a:ea typeface="メイリオ" panose="020B0604030504040204" pitchFamily="50" charset="-128"/>
              </a:rPr>
              <a:t>また、定住外国人等に対して、</a:t>
            </a:r>
            <a:r>
              <a:rPr lang="ja-JP" altLang="ja-JP" sz="950" dirty="0" smtClean="0">
                <a:latin typeface="メイリオ" panose="020B0604030504040204" pitchFamily="50" charset="-128"/>
                <a:ea typeface="メイリオ" panose="020B0604030504040204" pitchFamily="50" charset="-128"/>
              </a:rPr>
              <a:t>早期</a:t>
            </a:r>
            <a:r>
              <a:rPr lang="ja-JP" altLang="ja-JP" sz="950" dirty="0">
                <a:latin typeface="メイリオ" panose="020B0604030504040204" pitchFamily="50" charset="-128"/>
                <a:ea typeface="メイリオ" panose="020B0604030504040204" pitchFamily="50" charset="-128"/>
              </a:rPr>
              <a:t>再就職支援及び安定的な就労の確保に向けた支援を</a:t>
            </a:r>
            <a:r>
              <a:rPr lang="ja-JP" altLang="ja-JP" sz="950" dirty="0" smtClean="0">
                <a:latin typeface="メイリオ" panose="020B0604030504040204" pitchFamily="50" charset="-128"/>
                <a:ea typeface="メイリオ" panose="020B0604030504040204" pitchFamily="50" charset="-128"/>
              </a:rPr>
              <a:t>実施</a:t>
            </a:r>
            <a:r>
              <a:rPr lang="ja-JP" altLang="en-US" sz="950" dirty="0" smtClean="0">
                <a:latin typeface="メイリオ" panose="020B0604030504040204" pitchFamily="50" charset="-128"/>
                <a:ea typeface="メイリオ" panose="020B0604030504040204" pitchFamily="50" charset="-128"/>
              </a:rPr>
              <a:t>す</a:t>
            </a:r>
            <a:r>
              <a:rPr lang="ja-JP" altLang="ja-JP" sz="950" dirty="0" smtClean="0">
                <a:latin typeface="メイリオ" panose="020B0604030504040204" pitchFamily="50" charset="-128"/>
                <a:ea typeface="メイリオ" panose="020B0604030504040204" pitchFamily="50" charset="-128"/>
              </a:rPr>
              <a:t>る</a:t>
            </a:r>
            <a:r>
              <a:rPr lang="ja-JP" altLang="en-US" sz="950" dirty="0" smtClean="0">
                <a:latin typeface="メイリオ" panose="020B0604030504040204" pitchFamily="50" charset="-128"/>
                <a:ea typeface="メイリオ" panose="020B0604030504040204" pitchFamily="50" charset="-128"/>
              </a:rPr>
              <a:t>。</a:t>
            </a:r>
            <a:r>
              <a:rPr lang="en-US" altLang="ja-JP" sz="950" dirty="0">
                <a:latin typeface="メイリオ" panose="020B0604030504040204" pitchFamily="50" charset="-128"/>
                <a:ea typeface="メイリオ" panose="020B0604030504040204" pitchFamily="50" charset="-128"/>
              </a:rPr>
              <a:t> </a:t>
            </a:r>
            <a:endParaRPr lang="en-US" altLang="ja-JP" sz="950" dirty="0" smtClean="0">
              <a:latin typeface="メイリオ" panose="020B0604030504040204" pitchFamily="50" charset="-128"/>
              <a:ea typeface="メイリオ" panose="020B0604030504040204" pitchFamily="50" charset="-128"/>
            </a:endParaRPr>
          </a:p>
          <a:p>
            <a:pPr marL="108000" indent="-720000"/>
            <a:r>
              <a:rPr lang="ja-JP" altLang="en-US" sz="950" dirty="0" smtClean="0">
                <a:latin typeface="メイリオ" panose="020B0604030504040204" pitchFamily="50" charset="-128"/>
                <a:ea typeface="メイリオ" panose="020B0604030504040204" pitchFamily="50" charset="-128"/>
              </a:rPr>
              <a:t>②　ハローワークにおける</a:t>
            </a:r>
            <a:r>
              <a:rPr lang="ja-JP" altLang="ja-JP" sz="950" dirty="0" smtClean="0">
                <a:latin typeface="メイリオ" panose="020B0604030504040204" pitchFamily="50" charset="-128"/>
                <a:ea typeface="メイリオ" panose="020B0604030504040204" pitchFamily="50" charset="-128"/>
              </a:rPr>
              <a:t>多言語</a:t>
            </a:r>
            <a:r>
              <a:rPr lang="ja-JP" altLang="ja-JP" sz="950" dirty="0">
                <a:latin typeface="メイリオ" panose="020B0604030504040204" pitchFamily="50" charset="-128"/>
                <a:ea typeface="メイリオ" panose="020B0604030504040204" pitchFamily="50" charset="-128"/>
              </a:rPr>
              <a:t>相談支援体制の整備</a:t>
            </a:r>
          </a:p>
          <a:p>
            <a:pPr marL="108000" indent="-720000"/>
            <a:r>
              <a:rPr lang="ja-JP" altLang="en-US" sz="950" dirty="0" smtClean="0">
                <a:latin typeface="メイリオ" panose="020B0604030504040204" pitchFamily="50" charset="-128"/>
                <a:ea typeface="メイリオ" panose="020B0604030504040204" pitchFamily="50" charset="-128"/>
              </a:rPr>
              <a:t>　　</a:t>
            </a:r>
            <a:r>
              <a:rPr lang="ja-JP" altLang="ja-JP" sz="950" dirty="0" smtClean="0">
                <a:latin typeface="メイリオ" panose="020B0604030504040204" pitchFamily="50" charset="-128"/>
                <a:ea typeface="メイリオ" panose="020B0604030504040204" pitchFamily="50" charset="-128"/>
              </a:rPr>
              <a:t>職業</a:t>
            </a:r>
            <a:r>
              <a:rPr lang="ja-JP" altLang="ja-JP" sz="950" dirty="0">
                <a:latin typeface="メイリオ" panose="020B0604030504040204" pitchFamily="50" charset="-128"/>
                <a:ea typeface="メイリオ" panose="020B0604030504040204" pitchFamily="50" charset="-128"/>
              </a:rPr>
              <a:t>相談窓口</a:t>
            </a:r>
            <a:r>
              <a:rPr lang="ja-JP" altLang="ja-JP" sz="950" dirty="0" smtClean="0">
                <a:latin typeface="メイリオ" panose="020B0604030504040204" pitchFamily="50" charset="-128"/>
                <a:ea typeface="メイリオ" panose="020B0604030504040204" pitchFamily="50" charset="-128"/>
              </a:rPr>
              <a:t>に通訳員を</a:t>
            </a:r>
            <a:r>
              <a:rPr lang="ja-JP" altLang="ja-JP" sz="950" dirty="0">
                <a:latin typeface="メイリオ" panose="020B0604030504040204" pitchFamily="50" charset="-128"/>
                <a:ea typeface="メイリオ" panose="020B0604030504040204" pitchFamily="50" charset="-128"/>
              </a:rPr>
              <a:t>配置するとともに</a:t>
            </a:r>
            <a:r>
              <a:rPr lang="ja-JP" altLang="ja-JP" sz="950" dirty="0" smtClean="0">
                <a:latin typeface="メイリオ" panose="020B0604030504040204" pitchFamily="50" charset="-128"/>
                <a:ea typeface="メイリオ" panose="020B0604030504040204" pitchFamily="50" charset="-128"/>
              </a:rPr>
              <a:t>、多言語</a:t>
            </a:r>
            <a:r>
              <a:rPr lang="ja-JP" altLang="ja-JP" sz="950" dirty="0">
                <a:latin typeface="メイリオ" panose="020B0604030504040204" pitchFamily="50" charset="-128"/>
                <a:ea typeface="メイリオ" panose="020B0604030504040204" pitchFamily="50" charset="-128"/>
              </a:rPr>
              <a:t>音声翻訳機器等の活用</a:t>
            </a:r>
            <a:r>
              <a:rPr lang="ja-JP" altLang="ja-JP" sz="950" dirty="0" smtClean="0">
                <a:latin typeface="メイリオ" panose="020B0604030504040204" pitchFamily="50" charset="-128"/>
                <a:ea typeface="メイリオ" panose="020B0604030504040204" pitchFamily="50" charset="-128"/>
              </a:rPr>
              <a:t>や多言語</a:t>
            </a:r>
            <a:r>
              <a:rPr lang="ja-JP" altLang="ja-JP" sz="950" dirty="0">
                <a:latin typeface="メイリオ" panose="020B0604030504040204" pitchFamily="50" charset="-128"/>
                <a:ea typeface="メイリオ" panose="020B0604030504040204" pitchFamily="50" charset="-128"/>
              </a:rPr>
              <a:t>による情報発信等により</a:t>
            </a:r>
            <a:r>
              <a:rPr lang="ja-JP" altLang="ja-JP" sz="950" dirty="0" smtClean="0">
                <a:latin typeface="メイリオ" panose="020B0604030504040204" pitchFamily="50" charset="-128"/>
                <a:ea typeface="メイリオ" panose="020B0604030504040204" pitchFamily="50" charset="-128"/>
              </a:rPr>
              <a:t>、</a:t>
            </a:r>
            <a:r>
              <a:rPr lang="ja-JP" altLang="en-US" sz="950" dirty="0" smtClean="0">
                <a:latin typeface="メイリオ" panose="020B0604030504040204" pitchFamily="50" charset="-128"/>
                <a:ea typeface="メイリオ" panose="020B0604030504040204" pitchFamily="50" charset="-128"/>
              </a:rPr>
              <a:t>外国人求職者に対する</a:t>
            </a:r>
            <a:r>
              <a:rPr lang="ja-JP" altLang="ja-JP" sz="950" dirty="0" smtClean="0">
                <a:latin typeface="メイリオ" panose="020B0604030504040204" pitchFamily="50" charset="-128"/>
                <a:ea typeface="メイリオ" panose="020B0604030504040204" pitchFamily="50" charset="-128"/>
              </a:rPr>
              <a:t>相談</a:t>
            </a:r>
            <a:r>
              <a:rPr lang="ja-JP" altLang="ja-JP" sz="950" dirty="0">
                <a:latin typeface="メイリオ" panose="020B0604030504040204" pitchFamily="50" charset="-128"/>
                <a:ea typeface="メイリオ" panose="020B0604030504040204" pitchFamily="50" charset="-128"/>
              </a:rPr>
              <a:t>支援体制の整備を図る</a:t>
            </a:r>
            <a:r>
              <a:rPr lang="ja-JP" altLang="ja-JP" sz="950" dirty="0" smtClean="0">
                <a:latin typeface="メイリオ" panose="020B0604030504040204" pitchFamily="50" charset="-128"/>
                <a:ea typeface="メイリオ" panose="020B0604030504040204" pitchFamily="50" charset="-128"/>
              </a:rPr>
              <a:t>。</a:t>
            </a:r>
            <a:r>
              <a:rPr lang="en-US" altLang="ja-JP" sz="950" dirty="0">
                <a:latin typeface="メイリオ" panose="020B0604030504040204" pitchFamily="50" charset="-128"/>
                <a:ea typeface="メイリオ" panose="020B0604030504040204" pitchFamily="50" charset="-128"/>
              </a:rPr>
              <a:t> </a:t>
            </a:r>
            <a:endParaRPr lang="en-US" altLang="ja-JP" sz="950" dirty="0" smtClean="0">
              <a:latin typeface="メイリオ" panose="020B0604030504040204" pitchFamily="50" charset="-128"/>
              <a:ea typeface="メイリオ" panose="020B0604030504040204" pitchFamily="50" charset="-128"/>
            </a:endParaRPr>
          </a:p>
          <a:p>
            <a:pPr marL="108000" indent="-720000"/>
            <a:r>
              <a:rPr lang="ja-JP" altLang="en-US" sz="950" dirty="0" smtClean="0">
                <a:latin typeface="メイリオ" panose="020B0604030504040204" pitchFamily="50" charset="-128"/>
                <a:ea typeface="メイリオ" panose="020B0604030504040204" pitchFamily="50" charset="-128"/>
              </a:rPr>
              <a:t>③　</a:t>
            </a:r>
            <a:r>
              <a:rPr lang="ja-JP" altLang="ja-JP" sz="950" dirty="0" smtClean="0">
                <a:latin typeface="メイリオ" panose="020B0604030504040204" pitchFamily="50" charset="-128"/>
                <a:ea typeface="メイリオ" panose="020B0604030504040204" pitchFamily="50" charset="-128"/>
              </a:rPr>
              <a:t>外国人</a:t>
            </a:r>
            <a:r>
              <a:rPr lang="ja-JP" altLang="ja-JP" sz="950" dirty="0">
                <a:latin typeface="メイリオ" panose="020B0604030504040204" pitchFamily="50" charset="-128"/>
                <a:ea typeface="メイリオ" panose="020B0604030504040204" pitchFamily="50" charset="-128"/>
              </a:rPr>
              <a:t>労働者の適正な雇用管理に関する助言・援助等の実施</a:t>
            </a:r>
            <a:r>
              <a:rPr lang="ja-JP" altLang="ja-JP" sz="950" dirty="0" smtClean="0">
                <a:latin typeface="メイリオ" panose="020B0604030504040204" pitchFamily="50" charset="-128"/>
                <a:ea typeface="メイリオ" panose="020B0604030504040204" pitchFamily="50" charset="-128"/>
              </a:rPr>
              <a:t>、</a:t>
            </a:r>
            <a:r>
              <a:rPr lang="ja-JP" altLang="en-US" sz="950" dirty="0" smtClean="0">
                <a:latin typeface="メイリオ" panose="020B0604030504040204" pitchFamily="50" charset="-128"/>
                <a:ea typeface="メイリオ" panose="020B0604030504040204" pitchFamily="50" charset="-128"/>
              </a:rPr>
              <a:t>企業の</a:t>
            </a:r>
            <a:r>
              <a:rPr lang="ja-JP" altLang="ja-JP" sz="950" dirty="0" smtClean="0">
                <a:latin typeface="メイリオ" panose="020B0604030504040204" pitchFamily="50" charset="-128"/>
                <a:ea typeface="メイリオ" panose="020B0604030504040204" pitchFamily="50" charset="-128"/>
              </a:rPr>
              <a:t>雇用</a:t>
            </a:r>
            <a:r>
              <a:rPr lang="ja-JP" altLang="ja-JP" sz="950" dirty="0">
                <a:latin typeface="メイリオ" panose="020B0604030504040204" pitchFamily="50" charset="-128"/>
                <a:ea typeface="メイリオ" panose="020B0604030504040204" pitchFamily="50" charset="-128"/>
              </a:rPr>
              <a:t>管理</a:t>
            </a:r>
            <a:r>
              <a:rPr lang="ja-JP" altLang="ja-JP" sz="950" dirty="0" smtClean="0">
                <a:latin typeface="メイリオ" panose="020B0604030504040204" pitchFamily="50" charset="-128"/>
                <a:ea typeface="メイリオ" panose="020B0604030504040204" pitchFamily="50" charset="-128"/>
              </a:rPr>
              <a:t>改善</a:t>
            </a:r>
            <a:r>
              <a:rPr lang="ja-JP" altLang="en-US" sz="950" dirty="0" smtClean="0">
                <a:latin typeface="メイリオ" panose="020B0604030504040204" pitchFamily="50" charset="-128"/>
                <a:ea typeface="メイリオ" panose="020B0604030504040204" pitchFamily="50" charset="-128"/>
              </a:rPr>
              <a:t>への</a:t>
            </a:r>
            <a:r>
              <a:rPr lang="ja-JP" altLang="ja-JP" sz="950" dirty="0" smtClean="0">
                <a:latin typeface="メイリオ" panose="020B0604030504040204" pitchFamily="50" charset="-128"/>
                <a:ea typeface="メイリオ" panose="020B0604030504040204" pitchFamily="50" charset="-128"/>
              </a:rPr>
              <a:t>支援</a:t>
            </a:r>
            <a:endParaRPr lang="ja-JP" altLang="ja-JP" sz="950" dirty="0">
              <a:latin typeface="メイリオ" panose="020B0604030504040204" pitchFamily="50" charset="-128"/>
              <a:ea typeface="メイリオ" panose="020B0604030504040204" pitchFamily="50" charset="-128"/>
            </a:endParaRPr>
          </a:p>
          <a:p>
            <a:pPr marL="108000" indent="-720000"/>
            <a:r>
              <a:rPr lang="ja-JP" altLang="en-US" sz="950" dirty="0" smtClean="0">
                <a:latin typeface="メイリオ" panose="020B0604030504040204" pitchFamily="50" charset="-128"/>
                <a:ea typeface="メイリオ" panose="020B0604030504040204" pitchFamily="50" charset="-128"/>
              </a:rPr>
              <a:t>　　</a:t>
            </a:r>
            <a:r>
              <a:rPr lang="ja-JP" altLang="ja-JP" sz="950" dirty="0" smtClean="0">
                <a:latin typeface="メイリオ" panose="020B0604030504040204" pitchFamily="50" charset="-128"/>
                <a:ea typeface="メイリオ" panose="020B0604030504040204" pitchFamily="50" charset="-128"/>
              </a:rPr>
              <a:t>事業所</a:t>
            </a:r>
            <a:r>
              <a:rPr lang="ja-JP" altLang="ja-JP" sz="950" dirty="0">
                <a:latin typeface="メイリオ" panose="020B0604030504040204" pitchFamily="50" charset="-128"/>
                <a:ea typeface="メイリオ" panose="020B0604030504040204" pitchFamily="50" charset="-128"/>
              </a:rPr>
              <a:t>訪問等による雇用管理状況の</a:t>
            </a:r>
            <a:r>
              <a:rPr lang="ja-JP" altLang="ja-JP" sz="950" dirty="0" smtClean="0">
                <a:latin typeface="メイリオ" panose="020B0604030504040204" pitchFamily="50" charset="-128"/>
                <a:ea typeface="メイリオ" panose="020B0604030504040204" pitchFamily="50" charset="-128"/>
              </a:rPr>
              <a:t>確認</a:t>
            </a:r>
            <a:r>
              <a:rPr lang="ja-JP" altLang="en-US" sz="950" dirty="0" smtClean="0">
                <a:latin typeface="メイリオ" panose="020B0604030504040204" pitchFamily="50" charset="-128"/>
                <a:ea typeface="メイリオ" panose="020B0604030504040204" pitchFamily="50" charset="-128"/>
              </a:rPr>
              <a:t>及び</a:t>
            </a:r>
            <a:r>
              <a:rPr lang="ja-JP" altLang="ja-JP" sz="950" dirty="0" smtClean="0">
                <a:latin typeface="メイリオ" panose="020B0604030504040204" pitchFamily="50" charset="-128"/>
                <a:ea typeface="メイリオ" panose="020B0604030504040204" pitchFamily="50" charset="-128"/>
              </a:rPr>
              <a:t>改善</a:t>
            </a:r>
            <a:r>
              <a:rPr lang="ja-JP" altLang="ja-JP" sz="950" dirty="0">
                <a:latin typeface="メイリオ" panose="020B0604030504040204" pitchFamily="50" charset="-128"/>
                <a:ea typeface="メイリオ" panose="020B0604030504040204" pitchFamily="50" charset="-128"/>
              </a:rPr>
              <a:t>のための助言・援助等を</a:t>
            </a:r>
            <a:r>
              <a:rPr lang="ja-JP" altLang="ja-JP" sz="950" dirty="0" smtClean="0">
                <a:latin typeface="メイリオ" panose="020B0604030504040204" pitchFamily="50" charset="-128"/>
                <a:ea typeface="メイリオ" panose="020B0604030504040204" pitchFamily="50" charset="-128"/>
              </a:rPr>
              <a:t>行う</a:t>
            </a:r>
            <a:r>
              <a:rPr lang="ja-JP" altLang="en-US" sz="950" dirty="0">
                <a:latin typeface="メイリオ" panose="020B0604030504040204" pitchFamily="50" charset="-128"/>
                <a:ea typeface="メイリオ" panose="020B0604030504040204" pitchFamily="50" charset="-128"/>
              </a:rPr>
              <a:t>とともに</a:t>
            </a:r>
            <a:r>
              <a:rPr lang="ja-JP" altLang="en-US" sz="950" dirty="0" smtClean="0">
                <a:latin typeface="メイリオ" panose="020B0604030504040204" pitchFamily="50" charset="-128"/>
                <a:ea typeface="メイリオ" panose="020B0604030504040204" pitchFamily="50" charset="-128"/>
              </a:rPr>
              <a:t>、雇用</a:t>
            </a:r>
            <a:r>
              <a:rPr lang="ja-JP" altLang="en-US" sz="950" dirty="0">
                <a:latin typeface="メイリオ" panose="020B0604030504040204" pitchFamily="50" charset="-128"/>
                <a:ea typeface="メイリオ" panose="020B0604030504040204" pitchFamily="50" charset="-128"/>
              </a:rPr>
              <a:t>維持のための相談・</a:t>
            </a:r>
            <a:r>
              <a:rPr lang="ja-JP" altLang="en-US" sz="950" dirty="0" smtClean="0">
                <a:latin typeface="メイリオ" panose="020B0604030504040204" pitchFamily="50" charset="-128"/>
                <a:ea typeface="メイリオ" panose="020B0604030504040204" pitchFamily="50" charset="-128"/>
              </a:rPr>
              <a:t>支援を実施する。</a:t>
            </a:r>
            <a:endParaRPr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④　外国人労働者の労働条件等の相談・支援体制の整備</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　　外国人労働者に係る労働相談体制の整備を図るとともに、外国人労働者が容易に理解できる労働安全衛生に関する視聴覚教材等の周知により、労働災害防止対策を推進する。</a:t>
            </a:r>
            <a:endParaRPr kumimoji="1" lang="en-US" altLang="ja-JP" sz="950" dirty="0">
              <a:latin typeface="メイリオ" panose="020B0604030504040204" pitchFamily="50" charset="-128"/>
              <a:ea typeface="メイリオ" panose="020B0604030504040204" pitchFamily="50" charset="-128"/>
            </a:endParaRPr>
          </a:p>
        </p:txBody>
      </p:sp>
      <p:graphicFrame>
        <p:nvGraphicFramePr>
          <p:cNvPr id="95" name="グラフ 94"/>
          <p:cNvGraphicFramePr>
            <a:graphicFrameLocks/>
          </p:cNvGraphicFramePr>
          <p:nvPr>
            <p:extLst>
              <p:ext uri="{D42A27DB-BD31-4B8C-83A1-F6EECF244321}">
                <p14:modId xmlns:p14="http://schemas.microsoft.com/office/powerpoint/2010/main" val="3522765700"/>
              </p:ext>
            </p:extLst>
          </p:nvPr>
        </p:nvGraphicFramePr>
        <p:xfrm>
          <a:off x="3993839" y="7069000"/>
          <a:ext cx="2824454" cy="2825761"/>
        </p:xfrm>
        <a:graphic>
          <a:graphicData uri="http://schemas.openxmlformats.org/drawingml/2006/chart">
            <c:chart xmlns:c="http://schemas.openxmlformats.org/drawingml/2006/chart" xmlns:r="http://schemas.openxmlformats.org/officeDocument/2006/relationships" r:id="rId2"/>
          </a:graphicData>
        </a:graphic>
      </p:graphicFrame>
      <p:sp>
        <p:nvSpPr>
          <p:cNvPr id="96" name="テキスト ボックス 95"/>
          <p:cNvSpPr txBox="1"/>
          <p:nvPr/>
        </p:nvSpPr>
        <p:spPr>
          <a:xfrm>
            <a:off x="4936328" y="9602604"/>
            <a:ext cx="638794" cy="215444"/>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（所）</a:t>
            </a:r>
            <a:endParaRPr kumimoji="1" lang="ja-JP" altLang="en-US" sz="800" dirty="0">
              <a:latin typeface="メイリオ" panose="020B0604030504040204" pitchFamily="50" charset="-128"/>
              <a:ea typeface="メイリオ" panose="020B0604030504040204" pitchFamily="50" charset="-128"/>
            </a:endParaRPr>
          </a:p>
        </p:txBody>
      </p:sp>
      <p:sp>
        <p:nvSpPr>
          <p:cNvPr id="97" name="テキスト ボックス 96"/>
          <p:cNvSpPr txBox="1"/>
          <p:nvPr/>
        </p:nvSpPr>
        <p:spPr>
          <a:xfrm>
            <a:off x="6292344" y="9597657"/>
            <a:ext cx="638794" cy="215444"/>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rPr>
              <a:t>（人）</a:t>
            </a:r>
            <a:endParaRPr kumimoji="1" lang="ja-JP" altLang="en-US" sz="800" dirty="0">
              <a:latin typeface="メイリオ" panose="020B0604030504040204" pitchFamily="50" charset="-128"/>
              <a:ea typeface="メイリオ" panose="020B0604030504040204" pitchFamily="50" charset="-128"/>
            </a:endParaRPr>
          </a:p>
        </p:txBody>
      </p:sp>
      <p:graphicFrame>
        <p:nvGraphicFramePr>
          <p:cNvPr id="98" name="グラフ 97"/>
          <p:cNvGraphicFramePr>
            <a:graphicFrameLocks/>
          </p:cNvGraphicFramePr>
          <p:nvPr>
            <p:extLst>
              <p:ext uri="{D42A27DB-BD31-4B8C-83A1-F6EECF244321}">
                <p14:modId xmlns:p14="http://schemas.microsoft.com/office/powerpoint/2010/main" val="51072700"/>
              </p:ext>
            </p:extLst>
          </p:nvPr>
        </p:nvGraphicFramePr>
        <p:xfrm>
          <a:off x="3916892" y="2066372"/>
          <a:ext cx="2940247" cy="3100429"/>
        </p:xfrm>
        <a:graphic>
          <a:graphicData uri="http://schemas.openxmlformats.org/drawingml/2006/chart">
            <c:chart xmlns:c="http://schemas.openxmlformats.org/drawingml/2006/chart" xmlns:r="http://schemas.openxmlformats.org/officeDocument/2006/relationships" r:id="rId3"/>
          </a:graphicData>
        </a:graphic>
      </p:graphicFrame>
      <p:sp>
        <p:nvSpPr>
          <p:cNvPr id="99" name="テキスト ボックス 98"/>
          <p:cNvSpPr txBox="1"/>
          <p:nvPr/>
        </p:nvSpPr>
        <p:spPr>
          <a:xfrm>
            <a:off x="4285366" y="2102395"/>
            <a:ext cx="2250606" cy="184666"/>
          </a:xfrm>
          <a:prstGeom prst="rect">
            <a:avLst/>
          </a:prstGeom>
          <a:noFill/>
        </p:spPr>
        <p:txBody>
          <a:bodyPr wrap="square" rtlCol="0">
            <a:spAutoFit/>
          </a:bodyPr>
          <a:lstStyle/>
          <a:p>
            <a:r>
              <a:rPr kumimoji="1" lang="ja-JP" altLang="en-US" sz="600" dirty="0" smtClean="0"/>
              <a:t>資料出所：障害者雇用状況報告集計結果（各年</a:t>
            </a:r>
            <a:r>
              <a:rPr kumimoji="1" lang="en-US" altLang="ja-JP" sz="600" dirty="0" smtClean="0"/>
              <a:t>6</a:t>
            </a:r>
            <a:r>
              <a:rPr kumimoji="1" lang="ja-JP" altLang="en-US" sz="600" dirty="0" smtClean="0"/>
              <a:t>月</a:t>
            </a:r>
            <a:r>
              <a:rPr kumimoji="1" lang="en-US" altLang="ja-JP" sz="600" dirty="0" smtClean="0"/>
              <a:t>1</a:t>
            </a:r>
            <a:r>
              <a:rPr kumimoji="1" lang="ja-JP" altLang="en-US" sz="600" dirty="0" smtClean="0"/>
              <a:t>日現在）</a:t>
            </a:r>
            <a:endParaRPr kumimoji="1" lang="ja-JP" altLang="en-US" sz="600" dirty="0"/>
          </a:p>
        </p:txBody>
      </p:sp>
      <p:sp>
        <p:nvSpPr>
          <p:cNvPr id="100" name="テキスト ボックス 99"/>
          <p:cNvSpPr txBox="1"/>
          <p:nvPr/>
        </p:nvSpPr>
        <p:spPr>
          <a:xfrm>
            <a:off x="3915922" y="9949389"/>
            <a:ext cx="3205603" cy="200055"/>
          </a:xfrm>
          <a:prstGeom prst="rect">
            <a:avLst/>
          </a:prstGeom>
          <a:noFill/>
        </p:spPr>
        <p:txBody>
          <a:bodyPr wrap="square" rtlCol="0">
            <a:spAutoFit/>
          </a:bodyPr>
          <a:lstStyle/>
          <a:p>
            <a:r>
              <a:rPr kumimoji="1" lang="ja-JP" altLang="en-US" sz="700" dirty="0" smtClean="0">
                <a:latin typeface="メイリオ" panose="020B0604030504040204" pitchFamily="50" charset="-128"/>
                <a:ea typeface="メイリオ" panose="020B0604030504040204" pitchFamily="50" charset="-128"/>
              </a:rPr>
              <a:t>資料出所：「外国人雇用状況」の届出状況まとめ（各年</a:t>
            </a:r>
            <a:r>
              <a:rPr kumimoji="1" lang="en-US" altLang="ja-JP" sz="700" dirty="0" smtClean="0">
                <a:latin typeface="メイリオ" panose="020B0604030504040204" pitchFamily="50" charset="-128"/>
                <a:ea typeface="メイリオ" panose="020B0604030504040204" pitchFamily="50" charset="-128"/>
              </a:rPr>
              <a:t>10</a:t>
            </a:r>
            <a:r>
              <a:rPr kumimoji="1" lang="ja-JP" altLang="en-US" sz="700" dirty="0" smtClean="0">
                <a:latin typeface="メイリオ" panose="020B0604030504040204" pitchFamily="50" charset="-128"/>
                <a:ea typeface="メイリオ" panose="020B0604030504040204" pitchFamily="50" charset="-128"/>
              </a:rPr>
              <a:t>月末現在）</a:t>
            </a:r>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93212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1"/>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11</a:t>
            </a:fld>
            <a:endParaRPr kumimoji="1" lang="ja-JP" altLang="en-US"/>
          </a:p>
        </p:txBody>
      </p:sp>
      <p:sp>
        <p:nvSpPr>
          <p:cNvPr id="33" name="テキスト ボックス 32"/>
          <p:cNvSpPr txBox="1"/>
          <p:nvPr/>
        </p:nvSpPr>
        <p:spPr>
          <a:xfrm>
            <a:off x="628650" y="456592"/>
            <a:ext cx="6235898" cy="646331"/>
          </a:xfrm>
          <a:prstGeom prst="rect">
            <a:avLst/>
          </a:prstGeom>
          <a:noFill/>
          <a:ln>
            <a:solidFill>
              <a:schemeClr val="bg1">
                <a:lumMod val="75000"/>
              </a:schemeClr>
            </a:solidFill>
          </a:ln>
        </p:spPr>
        <p:txBody>
          <a:bodyPr wrap="square" rtlCol="0">
            <a:spAutoFit/>
          </a:bodyPr>
          <a:lstStyle/>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７）治療と仕事の両立支援に関する取組の</a:t>
            </a:r>
            <a:r>
              <a:rPr lang="ja-JP" altLang="en-US" sz="1200" dirty="0" smtClean="0">
                <a:latin typeface="メイリオ" panose="020B0604030504040204" pitchFamily="50" charset="-128"/>
                <a:ea typeface="メイリオ" panose="020B0604030504040204" pitchFamily="50" charset="-128"/>
              </a:rPr>
              <a:t>促進</a:t>
            </a:r>
            <a:endParaRPr lang="ja-JP" altLang="en-US" sz="1200" dirty="0">
              <a:latin typeface="メイリオ" panose="020B0604030504040204" pitchFamily="50" charset="-128"/>
              <a:ea typeface="メイリオ" panose="020B0604030504040204" pitchFamily="50" charset="-128"/>
            </a:endParaRPr>
          </a:p>
        </p:txBody>
      </p:sp>
      <p:sp>
        <p:nvSpPr>
          <p:cNvPr id="34" name="正方形/長方形 33"/>
          <p:cNvSpPr/>
          <p:nvPr/>
        </p:nvSpPr>
        <p:spPr>
          <a:xfrm>
            <a:off x="641214" y="2402470"/>
            <a:ext cx="3213236" cy="274750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649771" y="1270695"/>
            <a:ext cx="6214777" cy="999812"/>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653342" y="1413943"/>
            <a:ext cx="6233105" cy="856563"/>
          </a:xfrm>
          <a:prstGeom prst="rect">
            <a:avLst/>
          </a:prstGeom>
          <a:noFill/>
        </p:spPr>
        <p:txBody>
          <a:bodyPr wrap="square" rtlCol="0">
            <a:noAutofit/>
          </a:bodyPr>
          <a:lstStyle/>
          <a:p>
            <a:r>
              <a:rPr kumimoji="1" lang="ja-JP" altLang="en-US" sz="950" dirty="0" smtClean="0">
                <a:latin typeface="メイリオ" panose="020B0604030504040204" pitchFamily="50" charset="-128"/>
                <a:ea typeface="メイリオ" panose="020B0604030504040204" pitchFamily="50" charset="-128"/>
              </a:rPr>
              <a:t>　疾病</a:t>
            </a:r>
            <a:r>
              <a:rPr kumimoji="1" lang="ja-JP" altLang="en-US" sz="950" dirty="0">
                <a:latin typeface="メイリオ" panose="020B0604030504040204" pitchFamily="50" charset="-128"/>
                <a:ea typeface="メイリオ" panose="020B0604030504040204" pitchFamily="50" charset="-128"/>
              </a:rPr>
              <a:t>を抱える労働者が治療を行いながら仕事を継続することができるよう、平成</a:t>
            </a:r>
            <a:r>
              <a:rPr kumimoji="1" lang="en-US" altLang="ja-JP" sz="950" dirty="0">
                <a:latin typeface="メイリオ" panose="020B0604030504040204" pitchFamily="50" charset="-128"/>
                <a:ea typeface="メイリオ" panose="020B0604030504040204" pitchFamily="50" charset="-128"/>
              </a:rPr>
              <a:t>29</a:t>
            </a:r>
            <a:r>
              <a:rPr kumimoji="1" lang="ja-JP" altLang="en-US" sz="950" dirty="0">
                <a:latin typeface="メイリオ" panose="020B0604030504040204" pitchFamily="50" charset="-128"/>
                <a:ea typeface="メイリオ" panose="020B0604030504040204" pitchFamily="50" charset="-128"/>
              </a:rPr>
              <a:t>年３月に決定された働き方改革実行計画に基づき、企業の意識改革や企業と医療機関の連携強化、労働者の疾病の治療と仕事の両立を社会的にサポートする仕組みの整備等に着実に取り組む必要がある。</a:t>
            </a:r>
          </a:p>
          <a:p>
            <a:r>
              <a:rPr kumimoji="1" lang="ja-JP" altLang="en-US" sz="950" dirty="0" smtClean="0">
                <a:latin typeface="メイリオ" panose="020B0604030504040204" pitchFamily="50" charset="-128"/>
                <a:ea typeface="メイリオ" panose="020B0604030504040204" pitchFamily="50" charset="-128"/>
              </a:rPr>
              <a:t>　また</a:t>
            </a:r>
            <a:r>
              <a:rPr kumimoji="1" lang="ja-JP" altLang="en-US" sz="950" dirty="0">
                <a:latin typeface="メイリオ" panose="020B0604030504040204" pitchFamily="50" charset="-128"/>
                <a:ea typeface="メイリオ" panose="020B0604030504040204" pitchFamily="50" charset="-128"/>
              </a:rPr>
              <a:t>、がん等の疾病により、長期にわたる治療を受けながら就労を希望する者に対する支援が社会的課題となってきていること等も踏まえ、がん患者等に対する就労支援を推進する必要がある。</a:t>
            </a:r>
          </a:p>
        </p:txBody>
      </p:sp>
      <p:grpSp>
        <p:nvGrpSpPr>
          <p:cNvPr id="67" name="グループ化 66"/>
          <p:cNvGrpSpPr/>
          <p:nvPr/>
        </p:nvGrpSpPr>
        <p:grpSpPr>
          <a:xfrm>
            <a:off x="644389" y="1152334"/>
            <a:ext cx="1281733" cy="279601"/>
            <a:chOff x="644389" y="1193430"/>
            <a:chExt cx="1281733" cy="279601"/>
          </a:xfrm>
        </p:grpSpPr>
        <p:sp>
          <p:nvSpPr>
            <p:cNvPr id="68" name="正方形/長方形 67"/>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9" name="テキスト ボックス 68"/>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70" name="正方形/長方形 69"/>
          <p:cNvSpPr/>
          <p:nvPr/>
        </p:nvSpPr>
        <p:spPr>
          <a:xfrm>
            <a:off x="3924300" y="2402470"/>
            <a:ext cx="2940248" cy="274750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 name="グループ化 70"/>
          <p:cNvGrpSpPr/>
          <p:nvPr/>
        </p:nvGrpSpPr>
        <p:grpSpPr>
          <a:xfrm>
            <a:off x="641214" y="2288981"/>
            <a:ext cx="1225438" cy="278368"/>
            <a:chOff x="641214" y="2330077"/>
            <a:chExt cx="1225438" cy="278368"/>
          </a:xfrm>
        </p:grpSpPr>
        <p:sp>
          <p:nvSpPr>
            <p:cNvPr id="72" name="正方形/長方形 71"/>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73" name="テキスト ボックス 72"/>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74" name="テキスト ボックス 73"/>
          <p:cNvSpPr txBox="1"/>
          <p:nvPr/>
        </p:nvSpPr>
        <p:spPr>
          <a:xfrm>
            <a:off x="3935942" y="2420381"/>
            <a:ext cx="2940248" cy="2804607"/>
          </a:xfrm>
          <a:prstGeom prst="rect">
            <a:avLst/>
          </a:prstGeom>
          <a:noFill/>
        </p:spPr>
        <p:txBody>
          <a:bodyPr wrap="square" rtlCol="0">
            <a:noAutofit/>
          </a:bodyPr>
          <a:lstStyle/>
          <a:p>
            <a:endParaRPr kumimoji="1" lang="en-US" altLang="ja-JP" sz="950" dirty="0" smtClean="0">
              <a:latin typeface="メイリオ" panose="020B0604030504040204" pitchFamily="50" charset="-128"/>
              <a:ea typeface="メイリオ" panose="020B0604030504040204" pitchFamily="50" charset="-128"/>
            </a:endParaRPr>
          </a:p>
        </p:txBody>
      </p:sp>
      <p:sp>
        <p:nvSpPr>
          <p:cNvPr id="75" name="テキスト ボックス 74"/>
          <p:cNvSpPr txBox="1"/>
          <p:nvPr/>
        </p:nvSpPr>
        <p:spPr>
          <a:xfrm>
            <a:off x="649771" y="2635006"/>
            <a:ext cx="3204679" cy="2647132"/>
          </a:xfrm>
          <a:prstGeom prst="rect">
            <a:avLst/>
          </a:prstGeom>
          <a:noFill/>
        </p:spPr>
        <p:txBody>
          <a:bodyPr wrap="square" rtlCol="0">
            <a:noAutofit/>
          </a:bodyPr>
          <a:lstStyle/>
          <a:p>
            <a:pPr marL="108000" indent="-720000"/>
            <a:r>
              <a:rPr kumimoji="1" lang="ja-JP" altLang="en-US" sz="950" dirty="0" smtClean="0">
                <a:latin typeface="メイリオ" panose="020B0604030504040204" pitchFamily="50" charset="-128"/>
                <a:ea typeface="メイリオ" panose="020B0604030504040204" pitchFamily="50" charset="-128"/>
              </a:rPr>
              <a:t>①　ガイドライン</a:t>
            </a:r>
            <a:r>
              <a:rPr kumimoji="1" lang="ja-JP" altLang="en-US" sz="950" dirty="0">
                <a:latin typeface="メイリオ" panose="020B0604030504040204" pitchFamily="50" charset="-128"/>
                <a:ea typeface="メイリオ" panose="020B0604030504040204" pitchFamily="50" charset="-128"/>
              </a:rPr>
              <a:t>等の周知啓発</a:t>
            </a:r>
          </a:p>
          <a:p>
            <a:pPr marL="108000" indent="-720000"/>
            <a:r>
              <a:rPr kumimoji="1" lang="ja-JP" altLang="en-US" sz="950" dirty="0" smtClean="0">
                <a:latin typeface="メイリオ" panose="020B0604030504040204" pitchFamily="50" charset="-128"/>
                <a:ea typeface="メイリオ" panose="020B0604030504040204" pitchFamily="50" charset="-128"/>
              </a:rPr>
              <a:t>　</a:t>
            </a:r>
            <a:r>
              <a:rPr kumimoji="1" lang="ja-JP" altLang="en-US" sz="950" dirty="0">
                <a:latin typeface="メイリオ" panose="020B0604030504040204" pitchFamily="50" charset="-128"/>
                <a:ea typeface="メイリオ" panose="020B0604030504040204" pitchFamily="50" charset="-128"/>
              </a:rPr>
              <a:t>　宮城産業保健総合支援センター等と連携して、あらゆる機会を捉え、平成</a:t>
            </a:r>
            <a:r>
              <a:rPr kumimoji="1" lang="en-US" altLang="ja-JP" sz="950" dirty="0">
                <a:latin typeface="メイリオ" panose="020B0604030504040204" pitchFamily="50" charset="-128"/>
                <a:ea typeface="メイリオ" panose="020B0604030504040204" pitchFamily="50" charset="-128"/>
              </a:rPr>
              <a:t>31</a:t>
            </a:r>
            <a:r>
              <a:rPr kumimoji="1" lang="ja-JP" altLang="en-US" sz="950" dirty="0">
                <a:latin typeface="メイリオ" panose="020B0604030504040204" pitchFamily="50" charset="-128"/>
                <a:ea typeface="メイリオ" panose="020B0604030504040204" pitchFamily="50" charset="-128"/>
              </a:rPr>
              <a:t>年３月に改訂した「事業場における治療と仕事の両立支援のためのガイドライン」及び「企業・医療機関連携マニュアル」を周知する</a:t>
            </a:r>
            <a:r>
              <a:rPr kumimoji="1" lang="ja-JP" altLang="en-US" sz="950" dirty="0" smtClean="0">
                <a:latin typeface="メイリオ" panose="020B0604030504040204" pitchFamily="50" charset="-128"/>
                <a:ea typeface="メイリオ" panose="020B0604030504040204" pitchFamily="50" charset="-128"/>
              </a:rPr>
              <a:t>。また</a:t>
            </a:r>
            <a:r>
              <a:rPr kumimoji="1" lang="ja-JP" altLang="en-US" sz="950" dirty="0">
                <a:latin typeface="メイリオ" panose="020B0604030504040204" pitchFamily="50" charset="-128"/>
                <a:ea typeface="メイリオ" panose="020B0604030504040204" pitchFamily="50" charset="-128"/>
              </a:rPr>
              <a:t>、治療と仕事の両立支援に取り組む企業に対する助成金制度（治療と仕事の両立支援助成金）について、周知や利用勧奨を行う。</a:t>
            </a:r>
          </a:p>
          <a:p>
            <a:pPr marL="108000" indent="-720000"/>
            <a:r>
              <a:rPr kumimoji="1" lang="ja-JP" altLang="en-US" sz="950" dirty="0" smtClean="0">
                <a:latin typeface="メイリオ" panose="020B0604030504040204" pitchFamily="50" charset="-128"/>
                <a:ea typeface="メイリオ" panose="020B0604030504040204" pitchFamily="50" charset="-128"/>
              </a:rPr>
              <a:t>②　地域</a:t>
            </a:r>
            <a:r>
              <a:rPr kumimoji="1" lang="ja-JP" altLang="en-US" sz="950" dirty="0">
                <a:latin typeface="メイリオ" panose="020B0604030504040204" pitchFamily="50" charset="-128"/>
                <a:ea typeface="メイリオ" panose="020B0604030504040204" pitchFamily="50" charset="-128"/>
              </a:rPr>
              <a:t>両立支援推進チームの運営</a:t>
            </a:r>
          </a:p>
          <a:p>
            <a:pPr marL="108000" indent="-720000"/>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　宮城県</a:t>
            </a:r>
            <a:r>
              <a:rPr kumimoji="1" lang="ja-JP" altLang="en-US" sz="950" dirty="0">
                <a:latin typeface="メイリオ" panose="020B0604030504040204" pitchFamily="50" charset="-128"/>
                <a:ea typeface="メイリオ" panose="020B0604030504040204" pitchFamily="50" charset="-128"/>
              </a:rPr>
              <a:t>地域両立支援推進チームが策定した取組に関する目標及び計画に基づき、関係機関の取組を相互に周知協力する等しながら、県内の両立支援に係る取組の効果的な連携と一層の促進を図る。</a:t>
            </a:r>
          </a:p>
          <a:p>
            <a:pPr marL="108000" indent="-720000"/>
            <a:r>
              <a:rPr kumimoji="1" lang="ja-JP" altLang="en-US" sz="950" dirty="0" smtClean="0">
                <a:latin typeface="メイリオ" panose="020B0604030504040204" pitchFamily="50" charset="-128"/>
                <a:ea typeface="メイリオ" panose="020B0604030504040204" pitchFamily="50" charset="-128"/>
              </a:rPr>
              <a:t>③　ハローワークとがん診療連携拠点病院等が連携し、がん患者等に対する就労支援を引き続き実施する。</a:t>
            </a:r>
            <a:endParaRPr kumimoji="1" lang="en-US" altLang="ja-JP" sz="950" dirty="0" smtClean="0">
              <a:latin typeface="メイリオ" panose="020B0604030504040204" pitchFamily="50" charset="-128"/>
              <a:ea typeface="メイリオ" panose="020B0604030504040204" pitchFamily="50" charset="-128"/>
            </a:endParaRPr>
          </a:p>
          <a:p>
            <a:pPr marL="108000" indent="-720000"/>
            <a:endParaRPr kumimoji="1" lang="ja-JP" altLang="en-US" sz="950" dirty="0">
              <a:latin typeface="メイリオ" panose="020B0604030504040204" pitchFamily="50" charset="-128"/>
              <a:ea typeface="メイリオ" panose="020B0604030504040204" pitchFamily="50" charset="-128"/>
            </a:endParaRPr>
          </a:p>
        </p:txBody>
      </p:sp>
      <p:graphicFrame>
        <p:nvGraphicFramePr>
          <p:cNvPr id="76" name="グラフ 75"/>
          <p:cNvGraphicFramePr/>
          <p:nvPr>
            <p:extLst/>
          </p:nvPr>
        </p:nvGraphicFramePr>
        <p:xfrm>
          <a:off x="3935942" y="2363268"/>
          <a:ext cx="2928606" cy="2786708"/>
        </p:xfrm>
        <a:graphic>
          <a:graphicData uri="http://schemas.openxmlformats.org/drawingml/2006/chart">
            <c:chart xmlns:c="http://schemas.openxmlformats.org/drawingml/2006/chart" xmlns:r="http://schemas.openxmlformats.org/officeDocument/2006/relationships" r:id="rId2"/>
          </a:graphicData>
        </a:graphic>
      </p:graphicFrame>
      <p:sp>
        <p:nvSpPr>
          <p:cNvPr id="77" name="テキスト ボックス 76"/>
          <p:cNvSpPr txBox="1"/>
          <p:nvPr/>
        </p:nvSpPr>
        <p:spPr>
          <a:xfrm>
            <a:off x="3863007" y="2661676"/>
            <a:ext cx="506518" cy="215444"/>
          </a:xfrm>
          <a:prstGeom prst="rect">
            <a:avLst/>
          </a:prstGeom>
          <a:noFill/>
        </p:spPr>
        <p:txBody>
          <a:bodyPr wrap="square" rtlCol="0">
            <a:spAutoFit/>
          </a:bodyPr>
          <a:lstStyle/>
          <a:p>
            <a:r>
              <a:rPr kumimoji="1" lang="ja-JP" altLang="en-US" sz="800" dirty="0" smtClean="0"/>
              <a:t>（</a:t>
            </a:r>
            <a:r>
              <a:rPr kumimoji="1" lang="en-US" altLang="ja-JP" sz="800" dirty="0" smtClean="0"/>
              <a:t>%</a:t>
            </a:r>
            <a:r>
              <a:rPr kumimoji="1" lang="ja-JP" altLang="en-US" sz="800" dirty="0" smtClean="0"/>
              <a:t>）</a:t>
            </a:r>
            <a:endParaRPr kumimoji="1" lang="ja-JP" altLang="en-US" sz="800" dirty="0"/>
          </a:p>
        </p:txBody>
      </p:sp>
      <p:sp>
        <p:nvSpPr>
          <p:cNvPr id="78" name="テキスト ボックス 77"/>
          <p:cNvSpPr txBox="1"/>
          <p:nvPr/>
        </p:nvSpPr>
        <p:spPr>
          <a:xfrm>
            <a:off x="628650" y="5501647"/>
            <a:ext cx="6235898" cy="646331"/>
          </a:xfrm>
          <a:prstGeom prst="rect">
            <a:avLst/>
          </a:prstGeom>
          <a:noFill/>
          <a:ln>
            <a:solidFill>
              <a:schemeClr val="bg1">
                <a:lumMod val="75000"/>
              </a:schemeClr>
            </a:solidFill>
          </a:ln>
        </p:spPr>
        <p:txBody>
          <a:bodyPr wrap="square" rtlCol="0">
            <a:spAutoFit/>
          </a:bodyPr>
          <a:lstStyle/>
          <a:p>
            <a:endParaRPr lang="en-US" altLang="ja-JP" sz="1200" dirty="0" smtClean="0">
              <a:latin typeface="メイリオ" panose="020B0604030504040204" pitchFamily="50" charset="-128"/>
              <a:ea typeface="メイリオ" panose="020B0604030504040204" pitchFamily="50" charset="-128"/>
            </a:endParaRPr>
          </a:p>
          <a:p>
            <a:r>
              <a:rPr lang="ja-JP" altLang="en-US" sz="1200" b="1" dirty="0" smtClean="0">
                <a:latin typeface="メイリオ" panose="020B0604030504040204" pitchFamily="50" charset="-128"/>
                <a:ea typeface="メイリオ" panose="020B0604030504040204" pitchFamily="50" charset="-128"/>
              </a:rPr>
              <a:t>２</a:t>
            </a:r>
            <a:r>
              <a:rPr lang="en-US" altLang="ja-JP" sz="1200" b="1" dirty="0" smtClean="0">
                <a:latin typeface="メイリオ" panose="020B0604030504040204" pitchFamily="50" charset="-128"/>
                <a:ea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rPr>
              <a:t>民間等の労働力需給調整事業の適正な運営の促進等</a:t>
            </a:r>
            <a:endParaRPr lang="en-US" altLang="ja-JP" sz="1200" b="1" dirty="0" smtClean="0">
              <a:latin typeface="メイリオ" panose="020B0604030504040204" pitchFamily="50" charset="-128"/>
              <a:ea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endParaRPr>
          </a:p>
        </p:txBody>
      </p:sp>
      <p:sp>
        <p:nvSpPr>
          <p:cNvPr id="79" name="正方形/長方形 78"/>
          <p:cNvSpPr/>
          <p:nvPr/>
        </p:nvSpPr>
        <p:spPr>
          <a:xfrm>
            <a:off x="641214" y="7109662"/>
            <a:ext cx="6223334" cy="982192"/>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649771" y="6318945"/>
            <a:ext cx="6214777" cy="61975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p:cNvSpPr txBox="1"/>
          <p:nvPr/>
        </p:nvSpPr>
        <p:spPr>
          <a:xfrm>
            <a:off x="653342" y="6437429"/>
            <a:ext cx="6233105" cy="476501"/>
          </a:xfrm>
          <a:prstGeom prst="rect">
            <a:avLst/>
          </a:prstGeom>
          <a:noFill/>
        </p:spPr>
        <p:txBody>
          <a:bodyPr wrap="square" rtlCol="0">
            <a:noAutofit/>
          </a:bodyPr>
          <a:lstStyle/>
          <a:p>
            <a:r>
              <a:rPr kumimoji="1" lang="ja-JP" altLang="en-US" sz="950" dirty="0" smtClean="0">
                <a:latin typeface="メイリオ" panose="020B0604030504040204" pitchFamily="50" charset="-128"/>
                <a:ea typeface="メイリオ" panose="020B0604030504040204" pitchFamily="50" charset="-128"/>
              </a:rPr>
              <a:t>　新型コロナウイルス感染症の感染拡大が長期化していることから、派遣労働者の雇用維持を図るとともに、労働者派遣事業及び職業紹介事業が適正に運営されるよう、法令順守に向けた制度周知・相談支援及び厳正な指導監督に取り組む必要がある。</a:t>
            </a:r>
            <a:endParaRPr kumimoji="1" lang="en-US" altLang="ja-JP" sz="950" dirty="0" smtClean="0">
              <a:latin typeface="メイリオ" panose="020B0604030504040204" pitchFamily="50" charset="-128"/>
              <a:ea typeface="メイリオ" panose="020B0604030504040204" pitchFamily="50" charset="-128"/>
            </a:endParaRPr>
          </a:p>
        </p:txBody>
      </p:sp>
      <p:grpSp>
        <p:nvGrpSpPr>
          <p:cNvPr id="82" name="グループ化 81"/>
          <p:cNvGrpSpPr/>
          <p:nvPr/>
        </p:nvGrpSpPr>
        <p:grpSpPr>
          <a:xfrm>
            <a:off x="644389" y="6170104"/>
            <a:ext cx="1281733" cy="279601"/>
            <a:chOff x="644389" y="1193430"/>
            <a:chExt cx="1281733" cy="279601"/>
          </a:xfrm>
        </p:grpSpPr>
        <p:sp>
          <p:nvSpPr>
            <p:cNvPr id="83" name="正方形/長方形 82"/>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4" name="テキスト ボックス 83"/>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85" name="正方形/長方形 84"/>
          <p:cNvSpPr/>
          <p:nvPr/>
        </p:nvSpPr>
        <p:spPr>
          <a:xfrm>
            <a:off x="628651" y="8205709"/>
            <a:ext cx="6235898" cy="193700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6" name="グループ化 85"/>
          <p:cNvGrpSpPr/>
          <p:nvPr/>
        </p:nvGrpSpPr>
        <p:grpSpPr>
          <a:xfrm>
            <a:off x="641214" y="6995808"/>
            <a:ext cx="1225438" cy="278368"/>
            <a:chOff x="641214" y="2330077"/>
            <a:chExt cx="1225438" cy="278368"/>
          </a:xfrm>
        </p:grpSpPr>
        <p:sp>
          <p:nvSpPr>
            <p:cNvPr id="87" name="正方形/長方形 86"/>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88" name="テキスト ボックス 87"/>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89" name="テキスト ボックス 88"/>
          <p:cNvSpPr txBox="1"/>
          <p:nvPr/>
        </p:nvSpPr>
        <p:spPr>
          <a:xfrm>
            <a:off x="2095928" y="8259842"/>
            <a:ext cx="3277456" cy="278074"/>
          </a:xfrm>
          <a:prstGeom prst="rect">
            <a:avLst/>
          </a:prstGeom>
          <a:noFill/>
        </p:spPr>
        <p:txBody>
          <a:bodyPr wrap="square" rtlCol="0">
            <a:noAutofit/>
          </a:bodyPr>
          <a:lstStyle/>
          <a:p>
            <a:pPr algn="ctr"/>
            <a:r>
              <a:rPr kumimoji="1" lang="ja-JP" altLang="en-US" sz="1400" dirty="0" smtClean="0">
                <a:latin typeface="メイリオ" panose="020B0604030504040204" pitchFamily="50" charset="-128"/>
                <a:ea typeface="メイリオ" panose="020B0604030504040204" pitchFamily="50" charset="-128"/>
              </a:rPr>
              <a:t>労働者派遣・職業紹介事業所数</a:t>
            </a:r>
            <a:endParaRPr kumimoji="1" lang="en-US" altLang="ja-JP" sz="1400" dirty="0" smtClean="0">
              <a:latin typeface="メイリオ" panose="020B0604030504040204" pitchFamily="50" charset="-128"/>
              <a:ea typeface="メイリオ" panose="020B0604030504040204" pitchFamily="50" charset="-128"/>
            </a:endParaRPr>
          </a:p>
        </p:txBody>
      </p:sp>
      <p:sp>
        <p:nvSpPr>
          <p:cNvPr id="90" name="テキスト ボックス 89"/>
          <p:cNvSpPr txBox="1"/>
          <p:nvPr/>
        </p:nvSpPr>
        <p:spPr>
          <a:xfrm>
            <a:off x="643096" y="7125732"/>
            <a:ext cx="6291104" cy="985172"/>
          </a:xfrm>
          <a:prstGeom prst="rect">
            <a:avLst/>
          </a:prstGeom>
          <a:noFill/>
        </p:spPr>
        <p:txBody>
          <a:bodyPr wrap="square" rtlCol="0">
            <a:noAutofit/>
          </a:bodyPr>
          <a:lstStyle/>
          <a:p>
            <a:endParaRPr kumimoji="1" lang="en-US" altLang="ja-JP" sz="950" dirty="0" smtClean="0">
              <a:latin typeface="メイリオ" panose="020B0604030504040204" pitchFamily="50" charset="-128"/>
              <a:ea typeface="メイリオ" panose="020B0604030504040204" pitchFamily="50" charset="-128"/>
            </a:endParaRPr>
          </a:p>
          <a:p>
            <a:r>
              <a:rPr kumimoji="1" lang="ja-JP" altLang="en-US" sz="950" dirty="0" smtClean="0">
                <a:latin typeface="メイリオ" panose="020B0604030504040204" pitchFamily="50" charset="-128"/>
                <a:ea typeface="メイリオ" panose="020B0604030504040204" pitchFamily="50" charset="-128"/>
              </a:rPr>
              <a:t>①　労働者派遣事業者の適正な業務運営と派遣労働者の雇用維持及び雇用の安定が図られるよう、派遣元及び派　</a:t>
            </a:r>
            <a:endParaRPr kumimoji="1" lang="en-US" altLang="ja-JP" sz="950" dirty="0" smtClean="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遣先事業所に対して、労働者派遣法の遵守及び派遣労働者の保護並びに均等・均衡待遇の措置を含めた厳正</a:t>
            </a:r>
            <a:endParaRPr kumimoji="1" lang="en-US" altLang="ja-JP" sz="950" dirty="0" smtClean="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な指導・監督を実施する。　　　　</a:t>
            </a:r>
            <a:endParaRPr kumimoji="1" lang="en-US" altLang="ja-JP" sz="950" dirty="0" smtClean="0">
              <a:latin typeface="メイリオ" panose="020B0604030504040204" pitchFamily="50" charset="-128"/>
              <a:ea typeface="メイリオ" panose="020B0604030504040204" pitchFamily="50" charset="-128"/>
            </a:endParaRPr>
          </a:p>
          <a:p>
            <a:r>
              <a:rPr kumimoji="1" lang="ja-JP" altLang="en-US" sz="950" dirty="0" smtClean="0">
                <a:latin typeface="メイリオ" panose="020B0604030504040204" pitchFamily="50" charset="-128"/>
                <a:ea typeface="メイリオ" panose="020B0604030504040204" pitchFamily="50" charset="-128"/>
              </a:rPr>
              <a:t>②　職業紹介事業に対して、適正な業務運営と職業安定法の遵守及びその機能と役割が十分発揮できるように計</a:t>
            </a:r>
            <a:endParaRPr kumimoji="1" lang="en-US" altLang="ja-JP" sz="950" dirty="0" smtClean="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画的な指導・監督を行う。</a:t>
            </a:r>
            <a:endParaRPr kumimoji="1" lang="en-US" altLang="ja-JP" sz="950" dirty="0" smtClean="0">
              <a:latin typeface="メイリオ" panose="020B0604030504040204" pitchFamily="50" charset="-128"/>
              <a:ea typeface="メイリオ" panose="020B0604030504040204" pitchFamily="50" charset="-128"/>
            </a:endParaRPr>
          </a:p>
        </p:txBody>
      </p:sp>
      <p:graphicFrame>
        <p:nvGraphicFramePr>
          <p:cNvPr id="91" name="コンテンツ プレースホルダー 7"/>
          <p:cNvGraphicFramePr>
            <a:graphicFrameLocks/>
          </p:cNvGraphicFramePr>
          <p:nvPr>
            <p:extLst/>
          </p:nvPr>
        </p:nvGraphicFramePr>
        <p:xfrm>
          <a:off x="649770" y="8519925"/>
          <a:ext cx="6214777" cy="16227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8300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0443801-DC4B-4DBE-9EE5-62191D8FC68D}" type="slidenum">
              <a:rPr kumimoji="1" lang="ja-JP" altLang="en-US" smtClean="0"/>
              <a:pPr/>
              <a:t>12</a:t>
            </a:fld>
            <a:endParaRPr kumimoji="1" lang="ja-JP" altLang="en-US"/>
          </a:p>
        </p:txBody>
      </p:sp>
      <p:sp>
        <p:nvSpPr>
          <p:cNvPr id="3" name="テキスト ボックス 2"/>
          <p:cNvSpPr txBox="1"/>
          <p:nvPr/>
        </p:nvSpPr>
        <p:spPr>
          <a:xfrm>
            <a:off x="628650" y="454765"/>
            <a:ext cx="6235898" cy="461665"/>
          </a:xfrm>
          <a:prstGeom prst="rect">
            <a:avLst/>
          </a:prstGeom>
          <a:noFill/>
          <a:ln>
            <a:solidFill>
              <a:schemeClr val="bg1">
                <a:lumMod val="75000"/>
              </a:schemeClr>
            </a:solidFill>
          </a:ln>
        </p:spPr>
        <p:txBody>
          <a:bodyPr wrap="square" rtlCol="0">
            <a:spAutoFit/>
          </a:bodyPr>
          <a:lstStyle/>
          <a:p>
            <a:r>
              <a:rPr lang="ja-JP" altLang="en-US" sz="1200" b="1" dirty="0" smtClean="0">
                <a:latin typeface="メイリオ" panose="020B0604030504040204" pitchFamily="50" charset="-128"/>
                <a:ea typeface="メイリオ" panose="020B0604030504040204" pitchFamily="50" charset="-128"/>
              </a:rPr>
              <a:t>３</a:t>
            </a:r>
            <a:r>
              <a:rPr lang="en-US" altLang="ja-JP" sz="1200" b="1" dirty="0" smtClean="0">
                <a:latin typeface="メイリオ" panose="020B0604030504040204" pitchFamily="50" charset="-128"/>
                <a:ea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rPr>
              <a:t>女性活躍・男性の育児休業取得の推進等</a:t>
            </a:r>
            <a:endParaRPr lang="en-US" altLang="ja-JP" sz="1200" b="1"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（１）男性が育児休業を取得しやすい環境の整備に向けた企業の取組</a:t>
            </a:r>
            <a:r>
              <a:rPr lang="ja-JP" altLang="en-US" sz="1200" dirty="0" smtClean="0">
                <a:latin typeface="メイリオ" panose="020B0604030504040204" pitchFamily="50" charset="-128"/>
                <a:ea typeface="メイリオ" panose="020B0604030504040204" pitchFamily="50" charset="-128"/>
              </a:rPr>
              <a:t>支援</a:t>
            </a:r>
            <a:endParaRPr lang="ja-JP" altLang="en-US" sz="1200" dirty="0">
              <a:latin typeface="メイリオ" panose="020B0604030504040204" pitchFamily="50" charset="-128"/>
              <a:ea typeface="メイリオ" panose="020B0604030504040204" pitchFamily="50" charset="-128"/>
            </a:endParaRPr>
          </a:p>
        </p:txBody>
      </p:sp>
      <p:sp>
        <p:nvSpPr>
          <p:cNvPr id="4" name="正方形/長方形 3"/>
          <p:cNvSpPr/>
          <p:nvPr/>
        </p:nvSpPr>
        <p:spPr>
          <a:xfrm>
            <a:off x="641214" y="2087054"/>
            <a:ext cx="3213236" cy="3440179"/>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49771" y="1087815"/>
            <a:ext cx="6214777" cy="928591"/>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15242" y="1205663"/>
            <a:ext cx="6260948" cy="856563"/>
          </a:xfrm>
          <a:prstGeom prst="rect">
            <a:avLst/>
          </a:prstGeom>
          <a:noFill/>
        </p:spPr>
        <p:txBody>
          <a:bodyPr wrap="square" rtlCol="0">
            <a:noAutofit/>
          </a:bodyPr>
          <a:lstStyle/>
          <a:p>
            <a:r>
              <a:rPr kumimoji="1" lang="ja-JP" altLang="en-US" sz="950" dirty="0" smtClean="0">
                <a:latin typeface="メイリオ" panose="020B0604030504040204" pitchFamily="50" charset="-128"/>
                <a:ea typeface="メイリオ" panose="020B0604030504040204" pitchFamily="50" charset="-128"/>
              </a:rPr>
              <a:t>　男女ともに仕事と育児等を両立できるようにするため、令和４年４月から順次施行される、育児休業、介護休業等育児</a:t>
            </a:r>
            <a:r>
              <a:rPr kumimoji="1" lang="ja-JP" altLang="en-US" sz="950" dirty="0">
                <a:latin typeface="メイリオ" panose="020B0604030504040204" pitchFamily="50" charset="-128"/>
                <a:ea typeface="メイリオ" panose="020B0604030504040204" pitchFamily="50" charset="-128"/>
              </a:rPr>
              <a:t>又</a:t>
            </a:r>
            <a:r>
              <a:rPr kumimoji="1" lang="ja-JP" altLang="en-US" sz="950" dirty="0" smtClean="0">
                <a:latin typeface="メイリオ" panose="020B0604030504040204" pitchFamily="50" charset="-128"/>
                <a:ea typeface="メイリオ" panose="020B0604030504040204" pitchFamily="50" charset="-128"/>
              </a:rPr>
              <a:t>は家族</a:t>
            </a:r>
            <a:r>
              <a:rPr kumimoji="1" lang="ja-JP" altLang="en-US" sz="950" dirty="0">
                <a:latin typeface="メイリオ" panose="020B0604030504040204" pitchFamily="50" charset="-128"/>
                <a:ea typeface="メイリオ" panose="020B0604030504040204" pitchFamily="50" charset="-128"/>
              </a:rPr>
              <a:t>介護</a:t>
            </a:r>
            <a:r>
              <a:rPr kumimoji="1" lang="ja-JP" altLang="en-US" sz="950" dirty="0" smtClean="0">
                <a:latin typeface="メイリオ" panose="020B0604030504040204" pitchFamily="50" charset="-128"/>
                <a:ea typeface="メイリオ" panose="020B0604030504040204" pitchFamily="50" charset="-128"/>
              </a:rPr>
              <a:t>を伴う</a:t>
            </a:r>
            <a:r>
              <a:rPr kumimoji="1" lang="ja-JP" altLang="en-US" sz="950" dirty="0">
                <a:latin typeface="メイリオ" panose="020B0604030504040204" pitchFamily="50" charset="-128"/>
                <a:ea typeface="メイリオ" panose="020B0604030504040204" pitchFamily="50" charset="-128"/>
              </a:rPr>
              <a:t>労働者</a:t>
            </a:r>
            <a:r>
              <a:rPr kumimoji="1" lang="ja-JP" altLang="en-US" sz="950" dirty="0" smtClean="0">
                <a:latin typeface="メイリオ" panose="020B0604030504040204" pitchFamily="50" charset="-128"/>
                <a:ea typeface="メイリオ" panose="020B0604030504040204" pitchFamily="50" charset="-128"/>
              </a:rPr>
              <a:t>の</a:t>
            </a:r>
            <a:r>
              <a:rPr kumimoji="1" lang="ja-JP" altLang="en-US" sz="950" dirty="0">
                <a:latin typeface="メイリオ" panose="020B0604030504040204" pitchFamily="50" charset="-128"/>
                <a:ea typeface="メイリオ" panose="020B0604030504040204" pitchFamily="50" charset="-128"/>
              </a:rPr>
              <a:t>福祉</a:t>
            </a:r>
            <a:r>
              <a:rPr kumimoji="1" lang="ja-JP" altLang="en-US" sz="950" dirty="0" smtClean="0">
                <a:latin typeface="メイリオ" panose="020B0604030504040204" pitchFamily="50" charset="-128"/>
                <a:ea typeface="メイリオ" panose="020B0604030504040204" pitchFamily="50" charset="-128"/>
              </a:rPr>
              <a:t>に関する法律（以下「育児・介護休業法」という。）の改正内容について、企業に周知徹底するとともに、全ての労働者が仕事と家庭を両立しながら</a:t>
            </a:r>
            <a:r>
              <a:rPr kumimoji="1" lang="ja-JP" altLang="en-US" sz="950" spc="-150" dirty="0" smtClean="0">
                <a:latin typeface="メイリオ" panose="020B0604030504040204" pitchFamily="50" charset="-128"/>
                <a:ea typeface="メイリオ" panose="020B0604030504040204" pitchFamily="50" charset="-128"/>
              </a:rPr>
              <a:t>キャリア</a:t>
            </a:r>
            <a:r>
              <a:rPr kumimoji="1" lang="ja-JP" altLang="en-US" sz="950" dirty="0" smtClean="0">
                <a:latin typeface="メイリオ" panose="020B0604030504040204" pitchFamily="50" charset="-128"/>
                <a:ea typeface="メイリオ" panose="020B0604030504040204" pitchFamily="50" charset="-128"/>
              </a:rPr>
              <a:t>形成を進められるよう、仕事と家庭の両立支援の取組を促進する必要がある。特に、宮城県は全国に比べ男性の育児休業取得率が低い状態で推移していることから、男性の育児に資する制度について、あらゆる機会を捉えて周知を行う必要がある。</a:t>
            </a:r>
            <a:endParaRPr kumimoji="1" lang="en-US" altLang="ja-JP" sz="950" dirty="0" smtClean="0">
              <a:latin typeface="メイリオ" panose="020B0604030504040204" pitchFamily="50" charset="-128"/>
              <a:ea typeface="メイリオ" panose="020B0604030504040204" pitchFamily="50" charset="-128"/>
            </a:endParaRPr>
          </a:p>
        </p:txBody>
      </p:sp>
      <p:grpSp>
        <p:nvGrpSpPr>
          <p:cNvPr id="7" name="グループ化 6"/>
          <p:cNvGrpSpPr/>
          <p:nvPr/>
        </p:nvGrpSpPr>
        <p:grpSpPr>
          <a:xfrm>
            <a:off x="644389" y="944054"/>
            <a:ext cx="1281733" cy="279601"/>
            <a:chOff x="644389" y="1193430"/>
            <a:chExt cx="1281733" cy="279601"/>
          </a:xfrm>
        </p:grpSpPr>
        <p:sp>
          <p:nvSpPr>
            <p:cNvPr id="8" name="正方形/長方形 7"/>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10" name="正方形/長方形 9"/>
          <p:cNvSpPr/>
          <p:nvPr/>
        </p:nvSpPr>
        <p:spPr>
          <a:xfrm>
            <a:off x="3924300" y="2105289"/>
            <a:ext cx="2940248" cy="342465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615242" y="2042599"/>
            <a:ext cx="1238846" cy="271640"/>
            <a:chOff x="641214" y="2330077"/>
            <a:chExt cx="1213135" cy="262800"/>
          </a:xfrm>
        </p:grpSpPr>
        <p:sp>
          <p:nvSpPr>
            <p:cNvPr id="12" name="正方形/長方形 11"/>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655320" y="2346836"/>
              <a:ext cx="1199029" cy="225574"/>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14" name="テキスト ボックス 13"/>
          <p:cNvSpPr txBox="1"/>
          <p:nvPr/>
        </p:nvSpPr>
        <p:spPr>
          <a:xfrm>
            <a:off x="3935942" y="2123201"/>
            <a:ext cx="2940248" cy="2804607"/>
          </a:xfrm>
          <a:prstGeom prst="rect">
            <a:avLst/>
          </a:prstGeom>
          <a:noFill/>
          <a:ln>
            <a:noFill/>
          </a:ln>
        </p:spPr>
        <p:txBody>
          <a:bodyPr wrap="square" rtlCol="0">
            <a:noAutofit/>
          </a:bodyPr>
          <a:lstStyle/>
          <a:p>
            <a:endParaRPr kumimoji="1" lang="en-US" altLang="ja-JP" sz="950" dirty="0" smtClean="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649772" y="2304851"/>
            <a:ext cx="3204678" cy="3128685"/>
          </a:xfrm>
          <a:prstGeom prst="rect">
            <a:avLst/>
          </a:prstGeom>
          <a:noFill/>
        </p:spPr>
        <p:txBody>
          <a:bodyPr wrap="square" rtlCol="0">
            <a:noAutofit/>
          </a:bodyPr>
          <a:lstStyle/>
          <a:p>
            <a:pPr marL="108000" indent="-720000"/>
            <a:r>
              <a:rPr kumimoji="1" lang="ja-JP" altLang="en-US" sz="950" dirty="0" smtClean="0">
                <a:latin typeface="メイリオ" panose="020B0604030504040204" pitchFamily="50" charset="-128"/>
                <a:ea typeface="メイリオ" panose="020B0604030504040204" pitchFamily="50" charset="-128"/>
              </a:rPr>
              <a:t>①　育児・介護休業法の周知及び履行確保</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　　育児・介護休業法の改正について労使に十分に理解されるよう、労働局内の各部署及び労使団体等と連携</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　して周知に取り組み、施行後は着実な履行確保を図る。</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　　あわせて、労働者の権利侵害が疑われる事案や育児休業の取得等を理由とする不利益取扱いが疑われる事案を把握した場合には、事業主に対する積極的な報告徴収・是正指導等を行う。</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②　男女とも仕事と育児を両立しやすい環境の整備に向けた企業の取組支援</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　　産後パパ育休制度のほか、「</a:t>
            </a:r>
            <a:r>
              <a:rPr kumimoji="1" lang="ja-JP" altLang="en-US" sz="950" spc="-150" dirty="0" smtClean="0">
                <a:latin typeface="メイリオ" panose="020B0604030504040204" pitchFamily="50" charset="-128"/>
                <a:ea typeface="メイリオ" panose="020B0604030504040204" pitchFamily="50" charset="-128"/>
              </a:rPr>
              <a:t>パパ・ママ</a:t>
            </a:r>
            <a:r>
              <a:rPr kumimoji="1" lang="ja-JP" altLang="en-US" sz="950" dirty="0" smtClean="0">
                <a:latin typeface="メイリオ" panose="020B0604030504040204" pitchFamily="50" charset="-128"/>
                <a:ea typeface="メイリオ" panose="020B0604030504040204" pitchFamily="50" charset="-128"/>
              </a:rPr>
              <a:t>育休プラス」や「育児目的休暇」等の男性の育児に資する制度について、あらゆる機会を捉えて周知を行う。また、両立支援等助成金の活用を図る他、新型コロナウイルスの影響による小学校等の臨時休業等により仕事を休まざるを得ない保護者である労働者を支援する助成金を支給する。</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　また、令和４年４月から、次世代育成支援対策推進法に基づく「くるみん」「プラチナ</a:t>
            </a:r>
            <a:r>
              <a:rPr kumimoji="1" lang="ja-JP" altLang="en-US" sz="950" dirty="0" err="1" smtClean="0">
                <a:latin typeface="メイリオ" panose="020B0604030504040204" pitchFamily="50" charset="-128"/>
                <a:ea typeface="メイリオ" panose="020B0604030504040204" pitchFamily="50" charset="-128"/>
              </a:rPr>
              <a:t>くるみん</a:t>
            </a:r>
            <a:r>
              <a:rPr kumimoji="1" lang="ja-JP" altLang="en-US" sz="950" dirty="0" smtClean="0">
                <a:latin typeface="メイリオ" panose="020B0604030504040204" pitchFamily="50" charset="-128"/>
                <a:ea typeface="メイリオ" panose="020B0604030504040204" pitchFamily="50" charset="-128"/>
              </a:rPr>
              <a:t>」の</a:t>
            </a:r>
            <a:r>
              <a:rPr kumimoji="1" lang="ja-JP" altLang="en-US" sz="950" dirty="0">
                <a:latin typeface="メイリオ" panose="020B0604030504040204" pitchFamily="50" charset="-128"/>
                <a:ea typeface="メイリオ" panose="020B0604030504040204" pitchFamily="50" charset="-128"/>
              </a:rPr>
              <a:t>認定</a:t>
            </a:r>
            <a:r>
              <a:rPr kumimoji="1" lang="ja-JP" altLang="en-US" sz="950" dirty="0" smtClean="0">
                <a:latin typeface="メイリオ" panose="020B0604030504040204" pitchFamily="50" charset="-128"/>
                <a:ea typeface="メイリオ" panose="020B0604030504040204" pitchFamily="50" charset="-128"/>
              </a:rPr>
              <a:t>基準の改正と新たな「トライ</a:t>
            </a:r>
            <a:r>
              <a:rPr kumimoji="1" lang="ja-JP" altLang="en-US" sz="950" dirty="0" err="1" smtClean="0">
                <a:latin typeface="メイリオ" panose="020B0604030504040204" pitchFamily="50" charset="-128"/>
                <a:ea typeface="メイリオ" panose="020B0604030504040204" pitchFamily="50" charset="-128"/>
              </a:rPr>
              <a:t>くるみん</a:t>
            </a:r>
            <a:r>
              <a:rPr kumimoji="1" lang="ja-JP" altLang="en-US" sz="950" dirty="0" smtClean="0">
                <a:latin typeface="メイリオ" panose="020B0604030504040204" pitchFamily="50" charset="-128"/>
                <a:ea typeface="メイリオ" panose="020B0604030504040204" pitchFamily="50" charset="-128"/>
              </a:rPr>
              <a:t>」が創設され、</a:t>
            </a:r>
            <a:r>
              <a:rPr kumimoji="1" lang="en-US" altLang="ja-JP" sz="950" dirty="0" smtClean="0">
                <a:latin typeface="メイリオ" panose="020B0604030504040204" pitchFamily="50" charset="-128"/>
                <a:ea typeface="メイリオ" panose="020B0604030504040204" pitchFamily="50" charset="-128"/>
              </a:rPr>
              <a:t>3</a:t>
            </a:r>
            <a:r>
              <a:rPr kumimoji="1" lang="ja-JP" altLang="en-US" sz="950" dirty="0" smtClean="0">
                <a:latin typeface="メイリオ" panose="020B0604030504040204" pitchFamily="50" charset="-128"/>
                <a:ea typeface="メイリオ" panose="020B0604030504040204" pitchFamily="50" charset="-128"/>
              </a:rPr>
              <a:t>類型となった認定の促進に向けた働きかけを行う。</a:t>
            </a:r>
            <a:endParaRPr kumimoji="1" lang="en-US" altLang="ja-JP" sz="950" dirty="0" smtClean="0">
              <a:latin typeface="メイリオ" panose="020B0604030504040204" pitchFamily="50" charset="-128"/>
              <a:ea typeface="メイリオ"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2556231588"/>
              </p:ext>
            </p:extLst>
          </p:nvPr>
        </p:nvGraphicFramePr>
        <p:xfrm>
          <a:off x="3948283" y="2300867"/>
          <a:ext cx="2906007" cy="1178567"/>
        </p:xfrm>
        <a:graphic>
          <a:graphicData uri="http://schemas.openxmlformats.org/drawingml/2006/table">
            <a:tbl>
              <a:tblPr firstRow="1" bandRow="1">
                <a:tableStyleId>{93296810-A885-4BE3-A3E7-6D5BEEA58F35}</a:tableStyleId>
              </a:tblPr>
              <a:tblGrid>
                <a:gridCol w="733841">
                  <a:extLst>
                    <a:ext uri="{9D8B030D-6E8A-4147-A177-3AD203B41FA5}">
                      <a16:colId xmlns:a16="http://schemas.microsoft.com/office/drawing/2014/main" val="1553688948"/>
                    </a:ext>
                  </a:extLst>
                </a:gridCol>
                <a:gridCol w="1086083">
                  <a:extLst>
                    <a:ext uri="{9D8B030D-6E8A-4147-A177-3AD203B41FA5}">
                      <a16:colId xmlns:a16="http://schemas.microsoft.com/office/drawing/2014/main" val="1926263536"/>
                    </a:ext>
                  </a:extLst>
                </a:gridCol>
                <a:gridCol w="1086083">
                  <a:extLst>
                    <a:ext uri="{9D8B030D-6E8A-4147-A177-3AD203B41FA5}">
                      <a16:colId xmlns:a16="http://schemas.microsoft.com/office/drawing/2014/main" val="1915354963"/>
                    </a:ext>
                  </a:extLst>
                </a:gridCol>
              </a:tblGrid>
              <a:tr h="223135">
                <a:tc>
                  <a:txBody>
                    <a:bodyPr/>
                    <a:lstStyle/>
                    <a:p>
                      <a:pPr algn="ctr"/>
                      <a:r>
                        <a:rPr kumimoji="1" lang="ja-JP" altLang="en-US" sz="1000" dirty="0" smtClean="0">
                          <a:latin typeface="メイリオ" panose="020B0604030504040204" pitchFamily="50" charset="-128"/>
                          <a:ea typeface="メイリオ" panose="020B0604030504040204" pitchFamily="50" charset="-128"/>
                        </a:rPr>
                        <a:t>年度</a:t>
                      </a:r>
                      <a:endParaRPr kumimoji="1" lang="ja-JP" altLang="en-US" sz="1000" dirty="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smtClean="0">
                          <a:latin typeface="メイリオ" panose="020B0604030504040204" pitchFamily="50" charset="-128"/>
                          <a:ea typeface="メイリオ" panose="020B0604030504040204" pitchFamily="50" charset="-128"/>
                        </a:rPr>
                        <a:t>女性</a:t>
                      </a:r>
                      <a:endParaRPr lang="en-US" altLang="ja-JP" sz="1000" dirty="0" smtClean="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smtClean="0">
                          <a:latin typeface="メイリオ" panose="020B0604030504040204" pitchFamily="50" charset="-128"/>
                          <a:ea typeface="メイリオ" panose="020B0604030504040204" pitchFamily="50" charset="-128"/>
                        </a:rPr>
                        <a:t>男性</a:t>
                      </a:r>
                      <a:endParaRPr lang="en-US" altLang="ja-JP" sz="1000" dirty="0" smtClean="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58294508"/>
                  </a:ext>
                </a:extLst>
              </a:tr>
              <a:tr h="318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chemeClr val="tx1"/>
                          </a:solidFill>
                          <a:latin typeface="メイリオ" panose="020B0604030504040204" pitchFamily="50" charset="-128"/>
                          <a:ea typeface="メイリオ" panose="020B0604030504040204" pitchFamily="50" charset="-128"/>
                          <a:cs typeface="+mn-cs"/>
                        </a:rPr>
                        <a:t>平成</a:t>
                      </a:r>
                      <a:r>
                        <a:rPr kumimoji="1" lang="en-US" altLang="ja-JP" sz="800" kern="1200" dirty="0" smtClean="0">
                          <a:solidFill>
                            <a:schemeClr val="tx1"/>
                          </a:solidFill>
                          <a:latin typeface="メイリオ" panose="020B0604030504040204" pitchFamily="50" charset="-128"/>
                          <a:ea typeface="メイリオ" panose="020B0604030504040204" pitchFamily="50" charset="-128"/>
                          <a:cs typeface="+mn-cs"/>
                        </a:rPr>
                        <a:t>28</a:t>
                      </a:r>
                      <a:r>
                        <a:rPr kumimoji="1" lang="ja-JP" altLang="en-US" sz="800" kern="1200" dirty="0" smtClean="0">
                          <a:solidFill>
                            <a:schemeClr val="tx1"/>
                          </a:solidFill>
                          <a:latin typeface="メイリオ" panose="020B0604030504040204" pitchFamily="50" charset="-128"/>
                          <a:ea typeface="メイリオ" panose="020B0604030504040204" pitchFamily="50" charset="-128"/>
                          <a:cs typeface="+mn-cs"/>
                        </a:rPr>
                        <a:t>年度</a:t>
                      </a:r>
                      <a:endParaRPr kumimoji="1" lang="en-US" altLang="ja-JP" sz="800" kern="1200" dirty="0" smtClean="0">
                        <a:solidFill>
                          <a:schemeClr val="tx1"/>
                        </a:solidFill>
                        <a:latin typeface="メイリオ" panose="020B0604030504040204" pitchFamily="50" charset="-128"/>
                        <a:ea typeface="メイリオ" panose="020B0604030504040204" pitchFamily="50" charset="-128"/>
                        <a:cs typeface="+mn-cs"/>
                      </a:endParaRPr>
                    </a:p>
                  </a:txBody>
                  <a:tcPr anchor="ctr"/>
                </a:tc>
                <a:tc>
                  <a:txBody>
                    <a:bodyPr/>
                    <a:lstStyle/>
                    <a:p>
                      <a:pPr algn="ctr"/>
                      <a:r>
                        <a:rPr kumimoji="1" lang="en-US" altLang="ja-JP" sz="800" kern="1200" dirty="0" smtClean="0">
                          <a:solidFill>
                            <a:schemeClr val="tx1"/>
                          </a:solidFill>
                          <a:latin typeface="メイリオ" panose="020B0604030504040204" pitchFamily="50" charset="-128"/>
                          <a:ea typeface="メイリオ" panose="020B0604030504040204" pitchFamily="50" charset="-128"/>
                          <a:cs typeface="+mn-cs"/>
                        </a:rPr>
                        <a:t>94.2%(81.8</a:t>
                      </a:r>
                      <a:r>
                        <a:rPr kumimoji="1" lang="ja-JP" altLang="en-US" sz="800" kern="1200" dirty="0" smtClean="0">
                          <a:solidFill>
                            <a:schemeClr val="tx1"/>
                          </a:solidFill>
                          <a:latin typeface="メイリオ" panose="020B0604030504040204" pitchFamily="50" charset="-128"/>
                          <a:ea typeface="メイリオ" panose="020B0604030504040204" pitchFamily="50" charset="-128"/>
                          <a:cs typeface="+mn-cs"/>
                        </a:rPr>
                        <a:t>％</a:t>
                      </a:r>
                      <a:r>
                        <a:rPr kumimoji="1" lang="en-US" altLang="ja-JP" sz="800" kern="1200" dirty="0" smtClean="0">
                          <a:solidFill>
                            <a:schemeClr val="tx1"/>
                          </a:solidFill>
                          <a:latin typeface="メイリオ" panose="020B0604030504040204" pitchFamily="50" charset="-128"/>
                          <a:ea typeface="メイリオ" panose="020B0604030504040204" pitchFamily="50" charset="-128"/>
                          <a:cs typeface="+mn-cs"/>
                        </a:rPr>
                        <a:t>)</a:t>
                      </a:r>
                      <a:endParaRPr kumimoji="1" lang="ja-JP" altLang="en-US" sz="800" kern="1200" dirty="0">
                        <a:solidFill>
                          <a:schemeClr val="tx1"/>
                        </a:solidFill>
                        <a:latin typeface="メイリオ" panose="020B0604030504040204" pitchFamily="50" charset="-128"/>
                        <a:ea typeface="メイリオ" panose="020B0604030504040204" pitchFamily="50" charset="-128"/>
                        <a:cs typeface="+mn-cs"/>
                      </a:endParaRPr>
                    </a:p>
                  </a:txBody>
                  <a:tcPr anchor="ctr"/>
                </a:tc>
                <a:tc>
                  <a:txBody>
                    <a:bodyPr/>
                    <a:lstStyle/>
                    <a:p>
                      <a:pPr algn="ctr"/>
                      <a:r>
                        <a:rPr kumimoji="1" lang="en-US" altLang="ja-JP" sz="800" kern="1200" dirty="0" smtClean="0">
                          <a:solidFill>
                            <a:schemeClr val="tx1"/>
                          </a:solidFill>
                          <a:latin typeface="メイリオ" panose="020B0604030504040204" pitchFamily="50" charset="-128"/>
                          <a:ea typeface="メイリオ" panose="020B0604030504040204" pitchFamily="50" charset="-128"/>
                          <a:cs typeface="+mn-cs"/>
                        </a:rPr>
                        <a:t>2.7</a:t>
                      </a:r>
                      <a:r>
                        <a:rPr kumimoji="1" lang="ja-JP" altLang="en-US" sz="800" kern="1200" dirty="0" smtClean="0">
                          <a:solidFill>
                            <a:schemeClr val="tx1"/>
                          </a:solidFill>
                          <a:latin typeface="メイリオ" panose="020B0604030504040204" pitchFamily="50" charset="-128"/>
                          <a:ea typeface="メイリオ" panose="020B0604030504040204" pitchFamily="50" charset="-128"/>
                          <a:cs typeface="+mn-cs"/>
                        </a:rPr>
                        <a:t>％</a:t>
                      </a:r>
                      <a:r>
                        <a:rPr kumimoji="1" lang="en-US" altLang="ja-JP" sz="800" kern="1200" dirty="0" smtClean="0">
                          <a:solidFill>
                            <a:schemeClr val="tx1"/>
                          </a:solidFill>
                          <a:latin typeface="メイリオ" panose="020B0604030504040204" pitchFamily="50" charset="-128"/>
                          <a:ea typeface="メイリオ" panose="020B0604030504040204" pitchFamily="50" charset="-128"/>
                          <a:cs typeface="+mn-cs"/>
                        </a:rPr>
                        <a:t>(3.16</a:t>
                      </a:r>
                      <a:r>
                        <a:rPr kumimoji="1" lang="ja-JP" altLang="en-US" sz="800" kern="1200" dirty="0" smtClean="0">
                          <a:solidFill>
                            <a:schemeClr val="tx1"/>
                          </a:solidFill>
                          <a:latin typeface="メイリオ" panose="020B0604030504040204" pitchFamily="50" charset="-128"/>
                          <a:ea typeface="メイリオ" panose="020B0604030504040204" pitchFamily="50" charset="-128"/>
                          <a:cs typeface="+mn-cs"/>
                        </a:rPr>
                        <a:t>％</a:t>
                      </a:r>
                      <a:r>
                        <a:rPr kumimoji="1" lang="en-US" altLang="ja-JP" sz="800" kern="1200" dirty="0" smtClean="0">
                          <a:solidFill>
                            <a:schemeClr val="tx1"/>
                          </a:solidFill>
                          <a:latin typeface="メイリオ" panose="020B0604030504040204" pitchFamily="50" charset="-128"/>
                          <a:ea typeface="メイリオ" panose="020B0604030504040204" pitchFamily="50" charset="-128"/>
                          <a:cs typeface="+mn-cs"/>
                        </a:rPr>
                        <a:t>)</a:t>
                      </a:r>
                      <a:endParaRPr kumimoji="1" lang="ja-JP" altLang="en-US" sz="800" kern="1200" dirty="0">
                        <a:solidFill>
                          <a:schemeClr val="tx1"/>
                        </a:solidFill>
                        <a:latin typeface="メイリオ" panose="020B0604030504040204" pitchFamily="50" charset="-128"/>
                        <a:ea typeface="メイリオ" panose="020B0604030504040204" pitchFamily="50" charset="-128"/>
                        <a:cs typeface="+mn-cs"/>
                      </a:endParaRPr>
                    </a:p>
                  </a:txBody>
                  <a:tcPr anchor="ctr"/>
                </a:tc>
                <a:extLst>
                  <a:ext uri="{0D108BD9-81ED-4DB2-BD59-A6C34878D82A}">
                    <a16:rowId xmlns:a16="http://schemas.microsoft.com/office/drawing/2014/main" val="3626971813"/>
                  </a:ext>
                </a:extLst>
              </a:tr>
              <a:tr h="318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chemeClr val="tx1"/>
                          </a:solidFill>
                          <a:latin typeface="メイリオ" panose="020B0604030504040204" pitchFamily="50" charset="-128"/>
                          <a:ea typeface="メイリオ" panose="020B0604030504040204" pitchFamily="50" charset="-128"/>
                          <a:cs typeface="+mn-cs"/>
                        </a:rPr>
                        <a:t>平成</a:t>
                      </a:r>
                      <a:r>
                        <a:rPr kumimoji="1" lang="en-US" altLang="ja-JP" sz="800" kern="1200" dirty="0" smtClean="0">
                          <a:solidFill>
                            <a:schemeClr val="tx1"/>
                          </a:solidFill>
                          <a:latin typeface="メイリオ" panose="020B0604030504040204" pitchFamily="50" charset="-128"/>
                          <a:ea typeface="メイリオ" panose="020B0604030504040204" pitchFamily="50" charset="-128"/>
                          <a:cs typeface="+mn-cs"/>
                        </a:rPr>
                        <a:t>30</a:t>
                      </a:r>
                      <a:r>
                        <a:rPr kumimoji="1" lang="ja-JP" altLang="en-US" sz="800" kern="1200" dirty="0" smtClean="0">
                          <a:solidFill>
                            <a:schemeClr val="tx1"/>
                          </a:solidFill>
                          <a:latin typeface="メイリオ" panose="020B0604030504040204" pitchFamily="50" charset="-128"/>
                          <a:ea typeface="メイリオ" panose="020B0604030504040204" pitchFamily="50" charset="-128"/>
                          <a:cs typeface="+mn-cs"/>
                        </a:rPr>
                        <a:t>年度</a:t>
                      </a:r>
                    </a:p>
                  </a:txBody>
                  <a:tcPr anchor="ctr"/>
                </a:tc>
                <a:tc>
                  <a:txBody>
                    <a:bodyPr/>
                    <a:lstStyle/>
                    <a:p>
                      <a:pPr algn="ctr"/>
                      <a:r>
                        <a:rPr kumimoji="1" lang="en-US" altLang="ja-JP" sz="800" kern="1200" dirty="0" smtClean="0">
                          <a:solidFill>
                            <a:schemeClr val="tx1"/>
                          </a:solidFill>
                          <a:latin typeface="メイリオ" panose="020B0604030504040204" pitchFamily="50" charset="-128"/>
                          <a:ea typeface="メイリオ" panose="020B0604030504040204" pitchFamily="50" charset="-128"/>
                          <a:cs typeface="+mn-cs"/>
                        </a:rPr>
                        <a:t>88.5</a:t>
                      </a:r>
                      <a:r>
                        <a:rPr kumimoji="1" lang="ja-JP" altLang="en-US" sz="800" kern="1200" dirty="0" smtClean="0">
                          <a:solidFill>
                            <a:schemeClr val="tx1"/>
                          </a:solidFill>
                          <a:latin typeface="メイリオ" panose="020B0604030504040204" pitchFamily="50" charset="-128"/>
                          <a:ea typeface="メイリオ" panose="020B0604030504040204" pitchFamily="50" charset="-128"/>
                          <a:cs typeface="+mn-cs"/>
                        </a:rPr>
                        <a:t>％</a:t>
                      </a:r>
                      <a:r>
                        <a:rPr kumimoji="1" lang="en-US" altLang="ja-JP" sz="800" kern="1200" dirty="0" smtClean="0">
                          <a:solidFill>
                            <a:schemeClr val="tx1"/>
                          </a:solidFill>
                          <a:latin typeface="メイリオ" panose="020B0604030504040204" pitchFamily="50" charset="-128"/>
                          <a:ea typeface="メイリオ" panose="020B0604030504040204" pitchFamily="50" charset="-128"/>
                          <a:cs typeface="+mn-cs"/>
                        </a:rPr>
                        <a:t>(82.2</a:t>
                      </a:r>
                      <a:r>
                        <a:rPr kumimoji="1" lang="ja-JP" altLang="en-US" sz="800" kern="1200" dirty="0" smtClean="0">
                          <a:solidFill>
                            <a:schemeClr val="tx1"/>
                          </a:solidFill>
                          <a:latin typeface="メイリオ" panose="020B0604030504040204" pitchFamily="50" charset="-128"/>
                          <a:ea typeface="メイリオ" panose="020B0604030504040204" pitchFamily="50" charset="-128"/>
                          <a:cs typeface="+mn-cs"/>
                        </a:rPr>
                        <a:t>％</a:t>
                      </a:r>
                      <a:r>
                        <a:rPr kumimoji="1" lang="en-US" altLang="ja-JP" sz="800" kern="1200" dirty="0" smtClean="0">
                          <a:solidFill>
                            <a:schemeClr val="tx1"/>
                          </a:solidFill>
                          <a:latin typeface="メイリオ" panose="020B0604030504040204" pitchFamily="50" charset="-128"/>
                          <a:ea typeface="メイリオ" panose="020B0604030504040204" pitchFamily="50" charset="-128"/>
                          <a:cs typeface="+mn-cs"/>
                        </a:rPr>
                        <a:t>)</a:t>
                      </a:r>
                      <a:endParaRPr kumimoji="1" lang="ja-JP" altLang="en-US" sz="800" kern="1200" dirty="0">
                        <a:solidFill>
                          <a:schemeClr val="tx1"/>
                        </a:solidFill>
                        <a:latin typeface="メイリオ" panose="020B0604030504040204" pitchFamily="50" charset="-128"/>
                        <a:ea typeface="メイリオ" panose="020B0604030504040204" pitchFamily="50" charset="-128"/>
                        <a:cs typeface="+mn-cs"/>
                      </a:endParaRPr>
                    </a:p>
                  </a:txBody>
                  <a:tcPr anchor="ctr"/>
                </a:tc>
                <a:tc>
                  <a:txBody>
                    <a:bodyPr/>
                    <a:lstStyle/>
                    <a:p>
                      <a:pPr algn="ctr"/>
                      <a:r>
                        <a:rPr kumimoji="1" lang="en-US" altLang="ja-JP" sz="800" kern="1200" dirty="0" smtClean="0">
                          <a:solidFill>
                            <a:schemeClr val="tx1"/>
                          </a:solidFill>
                          <a:latin typeface="メイリオ" panose="020B0604030504040204" pitchFamily="50" charset="-128"/>
                          <a:ea typeface="メイリオ" panose="020B0604030504040204" pitchFamily="50" charset="-128"/>
                          <a:cs typeface="+mn-cs"/>
                        </a:rPr>
                        <a:t>1.9</a:t>
                      </a:r>
                      <a:r>
                        <a:rPr kumimoji="1" lang="ja-JP" altLang="en-US" sz="800" kern="1200" dirty="0" smtClean="0">
                          <a:solidFill>
                            <a:schemeClr val="tx1"/>
                          </a:solidFill>
                          <a:latin typeface="メイリオ" panose="020B0604030504040204" pitchFamily="50" charset="-128"/>
                          <a:ea typeface="メイリオ" panose="020B0604030504040204" pitchFamily="50" charset="-128"/>
                          <a:cs typeface="+mn-cs"/>
                        </a:rPr>
                        <a:t>％</a:t>
                      </a:r>
                      <a:r>
                        <a:rPr kumimoji="1" lang="en-US" altLang="ja-JP" sz="800" kern="1200" dirty="0" smtClean="0">
                          <a:solidFill>
                            <a:schemeClr val="tx1"/>
                          </a:solidFill>
                          <a:latin typeface="メイリオ" panose="020B0604030504040204" pitchFamily="50" charset="-128"/>
                          <a:ea typeface="メイリオ" panose="020B0604030504040204" pitchFamily="50" charset="-128"/>
                          <a:cs typeface="+mn-cs"/>
                        </a:rPr>
                        <a:t>(6.16</a:t>
                      </a:r>
                      <a:r>
                        <a:rPr kumimoji="1" lang="ja-JP" altLang="en-US" sz="800" kern="1200" dirty="0" smtClean="0">
                          <a:solidFill>
                            <a:schemeClr val="tx1"/>
                          </a:solidFill>
                          <a:latin typeface="メイリオ" panose="020B0604030504040204" pitchFamily="50" charset="-128"/>
                          <a:ea typeface="メイリオ" panose="020B0604030504040204" pitchFamily="50" charset="-128"/>
                          <a:cs typeface="+mn-cs"/>
                        </a:rPr>
                        <a:t>％</a:t>
                      </a:r>
                      <a:r>
                        <a:rPr kumimoji="1" lang="en-US" altLang="ja-JP" sz="800" kern="1200" dirty="0" smtClean="0">
                          <a:solidFill>
                            <a:schemeClr val="tx1"/>
                          </a:solidFill>
                          <a:latin typeface="メイリオ" panose="020B0604030504040204" pitchFamily="50" charset="-128"/>
                          <a:ea typeface="メイリオ" panose="020B0604030504040204" pitchFamily="50" charset="-128"/>
                          <a:cs typeface="+mn-cs"/>
                        </a:rPr>
                        <a:t>)</a:t>
                      </a:r>
                      <a:endParaRPr kumimoji="1" lang="ja-JP" altLang="en-US" sz="800" kern="1200" dirty="0">
                        <a:solidFill>
                          <a:schemeClr val="tx1"/>
                        </a:solidFill>
                        <a:latin typeface="メイリオ" panose="020B0604030504040204" pitchFamily="50" charset="-128"/>
                        <a:ea typeface="メイリオ" panose="020B0604030504040204" pitchFamily="50" charset="-128"/>
                        <a:cs typeface="+mn-cs"/>
                      </a:endParaRPr>
                    </a:p>
                  </a:txBody>
                  <a:tcPr anchor="ctr"/>
                </a:tc>
                <a:extLst>
                  <a:ext uri="{0D108BD9-81ED-4DB2-BD59-A6C34878D82A}">
                    <a16:rowId xmlns:a16="http://schemas.microsoft.com/office/drawing/2014/main" val="3096343745"/>
                  </a:ext>
                </a:extLst>
              </a:tr>
              <a:tr h="297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kern="1200" dirty="0" smtClean="0">
                          <a:solidFill>
                            <a:schemeClr val="tx1"/>
                          </a:solidFill>
                          <a:latin typeface="メイリオ" panose="020B0604030504040204" pitchFamily="50" charset="-128"/>
                          <a:ea typeface="メイリオ" panose="020B0604030504040204" pitchFamily="50" charset="-128"/>
                          <a:cs typeface="+mn-cs"/>
                        </a:rPr>
                        <a:t>令和２年度</a:t>
                      </a:r>
                    </a:p>
                  </a:txBody>
                  <a:tcPr anchor="ctr"/>
                </a:tc>
                <a:tc>
                  <a:txBody>
                    <a:bodyPr/>
                    <a:lstStyle/>
                    <a:p>
                      <a:pPr algn="ctr"/>
                      <a:r>
                        <a:rPr kumimoji="1" lang="en-US" altLang="ja-JP" sz="800" kern="1200" dirty="0" smtClean="0">
                          <a:solidFill>
                            <a:schemeClr val="tx1"/>
                          </a:solidFill>
                          <a:latin typeface="メイリオ" panose="020B0604030504040204" pitchFamily="50" charset="-128"/>
                          <a:ea typeface="メイリオ" panose="020B0604030504040204" pitchFamily="50" charset="-128"/>
                          <a:cs typeface="+mn-cs"/>
                        </a:rPr>
                        <a:t>97.1%(81.6%)</a:t>
                      </a:r>
                      <a:endParaRPr kumimoji="1" lang="ja-JP" altLang="en-US" sz="800" kern="1200" dirty="0">
                        <a:solidFill>
                          <a:schemeClr val="tx1"/>
                        </a:solidFill>
                        <a:latin typeface="メイリオ" panose="020B0604030504040204" pitchFamily="50" charset="-128"/>
                        <a:ea typeface="メイリオ" panose="020B0604030504040204" pitchFamily="50" charset="-128"/>
                        <a:cs typeface="+mn-cs"/>
                      </a:endParaRPr>
                    </a:p>
                  </a:txBody>
                  <a:tcPr anchor="ctr"/>
                </a:tc>
                <a:tc>
                  <a:txBody>
                    <a:bodyPr/>
                    <a:lstStyle/>
                    <a:p>
                      <a:pPr algn="ctr"/>
                      <a:r>
                        <a:rPr kumimoji="1" lang="en-US" altLang="ja-JP" sz="800" kern="1200" dirty="0" smtClean="0">
                          <a:solidFill>
                            <a:schemeClr val="tx1"/>
                          </a:solidFill>
                          <a:latin typeface="メイリオ" panose="020B0604030504040204" pitchFamily="50" charset="-128"/>
                          <a:ea typeface="メイリオ" panose="020B0604030504040204" pitchFamily="50" charset="-128"/>
                          <a:cs typeface="+mn-cs"/>
                        </a:rPr>
                        <a:t>6.0</a:t>
                      </a:r>
                      <a:r>
                        <a:rPr kumimoji="1" lang="ja-JP" altLang="en-US" sz="800" kern="1200" dirty="0" smtClean="0">
                          <a:solidFill>
                            <a:schemeClr val="tx1"/>
                          </a:solidFill>
                          <a:latin typeface="メイリオ" panose="020B0604030504040204" pitchFamily="50" charset="-128"/>
                          <a:ea typeface="メイリオ" panose="020B0604030504040204" pitchFamily="50" charset="-128"/>
                          <a:cs typeface="+mn-cs"/>
                        </a:rPr>
                        <a:t>％</a:t>
                      </a:r>
                      <a:r>
                        <a:rPr kumimoji="1" lang="en-US" altLang="ja-JP" sz="800" kern="1200" dirty="0" smtClean="0">
                          <a:solidFill>
                            <a:schemeClr val="tx1"/>
                          </a:solidFill>
                          <a:latin typeface="メイリオ" panose="020B0604030504040204" pitchFamily="50" charset="-128"/>
                          <a:ea typeface="メイリオ" panose="020B0604030504040204" pitchFamily="50" charset="-128"/>
                          <a:cs typeface="+mn-cs"/>
                        </a:rPr>
                        <a:t>(12.65%)</a:t>
                      </a:r>
                      <a:endParaRPr kumimoji="1" lang="ja-JP" altLang="en-US" sz="800" kern="1200" dirty="0">
                        <a:solidFill>
                          <a:schemeClr val="tx1"/>
                        </a:solidFill>
                        <a:latin typeface="メイリオ" panose="020B0604030504040204" pitchFamily="50" charset="-128"/>
                        <a:ea typeface="メイリオ" panose="020B0604030504040204" pitchFamily="50" charset="-128"/>
                        <a:cs typeface="+mn-cs"/>
                      </a:endParaRPr>
                    </a:p>
                  </a:txBody>
                  <a:tcPr anchor="ctr"/>
                </a:tc>
                <a:extLst>
                  <a:ext uri="{0D108BD9-81ED-4DB2-BD59-A6C34878D82A}">
                    <a16:rowId xmlns:a16="http://schemas.microsoft.com/office/drawing/2014/main" val="847406663"/>
                  </a:ext>
                </a:extLst>
              </a:tr>
            </a:tbl>
          </a:graphicData>
        </a:graphic>
      </p:graphicFrame>
      <p:sp>
        <p:nvSpPr>
          <p:cNvPr id="18" name="正方形/長方形 17"/>
          <p:cNvSpPr/>
          <p:nvPr/>
        </p:nvSpPr>
        <p:spPr>
          <a:xfrm>
            <a:off x="3924300" y="2114890"/>
            <a:ext cx="2276488" cy="232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50" dirty="0">
                <a:solidFill>
                  <a:schemeClr val="tx1"/>
                </a:solidFill>
                <a:latin typeface="メイリオ" panose="020B0604030504040204" pitchFamily="50" charset="-128"/>
                <a:ea typeface="メイリオ" panose="020B0604030504040204" pitchFamily="50" charset="-128"/>
              </a:rPr>
              <a:t>育児休業取得率の推移　</a:t>
            </a:r>
            <a:r>
              <a:rPr kumimoji="1" lang="ja-JP" altLang="en-US" sz="950" dirty="0" smtClean="0">
                <a:solidFill>
                  <a:schemeClr val="tx1"/>
                </a:solidFill>
                <a:latin typeface="メイリオ" panose="020B0604030504040204" pitchFamily="50" charset="-128"/>
                <a:ea typeface="メイリオ" panose="020B0604030504040204" pitchFamily="50" charset="-128"/>
              </a:rPr>
              <a:t>県（</a:t>
            </a:r>
            <a:r>
              <a:rPr kumimoji="1" lang="ja-JP" altLang="en-US" sz="950" dirty="0">
                <a:solidFill>
                  <a:schemeClr val="tx1"/>
                </a:solidFill>
                <a:latin typeface="メイリオ" panose="020B0604030504040204" pitchFamily="50" charset="-128"/>
                <a:ea typeface="メイリオ" panose="020B0604030504040204" pitchFamily="50" charset="-128"/>
              </a:rPr>
              <a:t>全国）</a:t>
            </a:r>
          </a:p>
        </p:txBody>
      </p:sp>
      <p:graphicFrame>
        <p:nvGraphicFramePr>
          <p:cNvPr id="19" name="表 18"/>
          <p:cNvGraphicFramePr>
            <a:graphicFrameLocks noGrp="1"/>
          </p:cNvGraphicFramePr>
          <p:nvPr>
            <p:extLst>
              <p:ext uri="{D42A27DB-BD31-4B8C-83A1-F6EECF244321}">
                <p14:modId xmlns:p14="http://schemas.microsoft.com/office/powerpoint/2010/main" val="3527608858"/>
              </p:ext>
            </p:extLst>
          </p:nvPr>
        </p:nvGraphicFramePr>
        <p:xfrm>
          <a:off x="3938025" y="3717488"/>
          <a:ext cx="2916265" cy="829294"/>
        </p:xfrm>
        <a:graphic>
          <a:graphicData uri="http://schemas.openxmlformats.org/drawingml/2006/table">
            <a:tbl>
              <a:tblPr>
                <a:tableStyleId>{E8B1032C-EA38-4F05-BA0D-38AFFFC7BED3}</a:tableStyleId>
              </a:tblPr>
              <a:tblGrid>
                <a:gridCol w="1129351">
                  <a:extLst>
                    <a:ext uri="{9D8B030D-6E8A-4147-A177-3AD203B41FA5}">
                      <a16:colId xmlns:a16="http://schemas.microsoft.com/office/drawing/2014/main" val="20000"/>
                    </a:ext>
                  </a:extLst>
                </a:gridCol>
                <a:gridCol w="595638">
                  <a:extLst>
                    <a:ext uri="{9D8B030D-6E8A-4147-A177-3AD203B41FA5}">
                      <a16:colId xmlns:a16="http://schemas.microsoft.com/office/drawing/2014/main" val="20004"/>
                    </a:ext>
                  </a:extLst>
                </a:gridCol>
                <a:gridCol w="595638">
                  <a:extLst>
                    <a:ext uri="{9D8B030D-6E8A-4147-A177-3AD203B41FA5}">
                      <a16:colId xmlns:a16="http://schemas.microsoft.com/office/drawing/2014/main" val="20005"/>
                    </a:ext>
                  </a:extLst>
                </a:gridCol>
                <a:gridCol w="595638">
                  <a:extLst>
                    <a:ext uri="{9D8B030D-6E8A-4147-A177-3AD203B41FA5}">
                      <a16:colId xmlns:a16="http://schemas.microsoft.com/office/drawing/2014/main" val="20006"/>
                    </a:ext>
                  </a:extLst>
                </a:gridCol>
              </a:tblGrid>
              <a:tr h="249516">
                <a:tc>
                  <a:txBody>
                    <a:bodyPr/>
                    <a:lstStyle/>
                    <a:p>
                      <a:pPr algn="ctr" fontAlgn="ctr"/>
                      <a:r>
                        <a:rPr lang="ja-JP" altLang="en-US" sz="800" u="none" strike="noStrike" dirty="0">
                          <a:effectLst/>
                          <a:latin typeface="メイリオ" panose="020B0604030504040204" pitchFamily="50" charset="-128"/>
                          <a:ea typeface="メイリオ" panose="020B0604030504040204" pitchFamily="50" charset="-128"/>
                        </a:rPr>
                        <a:t>　</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ja-JP" altLang="en-US" sz="800" u="none" strike="noStrike" dirty="0" smtClean="0">
                          <a:effectLst/>
                          <a:latin typeface="メイリオ" panose="020B0604030504040204" pitchFamily="50" charset="-128"/>
                          <a:ea typeface="メイリオ" panose="020B0604030504040204" pitchFamily="50" charset="-128"/>
                        </a:rPr>
                        <a:t>５日未満</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marL="0" algn="ctr" defTabSz="712866" rtl="0" eaLnBrk="1" fontAlgn="ctr" latinLnBrk="0" hangingPunct="1"/>
                      <a:r>
                        <a:rPr kumimoji="1" lang="zh-TW" altLang="en-US" sz="800" u="none" strike="noStrike" kern="1200" dirty="0" smtClean="0">
                          <a:solidFill>
                            <a:schemeClr val="tx1"/>
                          </a:solidFill>
                          <a:effectLst/>
                          <a:latin typeface="メイリオ" panose="020B0604030504040204" pitchFamily="50" charset="-128"/>
                          <a:ea typeface="メイリオ" panose="020B0604030504040204" pitchFamily="50" charset="-128"/>
                          <a:cs typeface="+mn-cs"/>
                        </a:rPr>
                        <a:t>５日～</a:t>
                      </a:r>
                      <a:endParaRPr kumimoji="1" lang="zh-TW" altLang="en-US" sz="800" u="none" strike="noStrike" kern="1200" dirty="0">
                        <a:solidFill>
                          <a:schemeClr val="tx1"/>
                        </a:solidFill>
                        <a:effectLst/>
                        <a:latin typeface="メイリオ" panose="020B0604030504040204" pitchFamily="50" charset="-128"/>
                        <a:ea typeface="メイリオ" panose="020B0604030504040204" pitchFamily="50" charset="-128"/>
                        <a:cs typeface="+mn-cs"/>
                      </a:endParaRPr>
                    </a:p>
                  </a:txBody>
                  <a:tcPr marL="5099" marR="5099" marT="5099" marB="0" anchor="ctr"/>
                </a:tc>
                <a:tc>
                  <a:txBody>
                    <a:bodyPr/>
                    <a:lstStyle/>
                    <a:p>
                      <a:pPr marL="0" algn="ctr" defTabSz="712866" rtl="0" eaLnBrk="1" fontAlgn="ctr" latinLnBrk="0" hangingPunct="1"/>
                      <a:r>
                        <a:rPr kumimoji="1" lang="ja-JP" altLang="en-US" sz="800" u="none" strike="noStrike" kern="1200" dirty="0" smtClean="0">
                          <a:solidFill>
                            <a:schemeClr val="tx1"/>
                          </a:solidFill>
                          <a:effectLst/>
                          <a:latin typeface="メイリオ" panose="020B0604030504040204" pitchFamily="50" charset="-128"/>
                          <a:ea typeface="メイリオ" panose="020B0604030504040204" pitchFamily="50" charset="-128"/>
                          <a:cs typeface="+mn-cs"/>
                        </a:rPr>
                        <a:t>２週間～</a:t>
                      </a:r>
                      <a:endParaRPr kumimoji="1" lang="ja-JP" altLang="en-US" sz="800" u="none" strike="noStrike" kern="1200" dirty="0">
                        <a:solidFill>
                          <a:schemeClr val="tx1"/>
                        </a:solidFill>
                        <a:effectLst/>
                        <a:latin typeface="メイリオ" panose="020B0604030504040204" pitchFamily="50" charset="-128"/>
                        <a:ea typeface="メイリオ" panose="020B0604030504040204" pitchFamily="50" charset="-128"/>
                        <a:cs typeface="+mn-cs"/>
                      </a:endParaRPr>
                    </a:p>
                  </a:txBody>
                  <a:tcPr marL="5099" marR="5099" marT="5099" marB="0" anchor="ctr"/>
                </a:tc>
                <a:extLst>
                  <a:ext uri="{0D108BD9-81ED-4DB2-BD59-A6C34878D82A}">
                    <a16:rowId xmlns:a16="http://schemas.microsoft.com/office/drawing/2014/main" val="10000"/>
                  </a:ext>
                </a:extLst>
              </a:tr>
              <a:tr h="256854">
                <a:tc>
                  <a:txBody>
                    <a:bodyPr/>
                    <a:lstStyle/>
                    <a:p>
                      <a:pPr algn="ctr" fontAlgn="ctr"/>
                      <a:r>
                        <a:rPr lang="ja-JP" altLang="en-US" sz="800" u="none" strike="noStrike" dirty="0" smtClean="0">
                          <a:effectLst/>
                          <a:latin typeface="メイリオ" panose="020B0604030504040204" pitchFamily="50" charset="-128"/>
                          <a:ea typeface="メイリオ" panose="020B0604030504040204" pitchFamily="50" charset="-128"/>
                        </a:rPr>
                        <a:t>平成</a:t>
                      </a:r>
                      <a:r>
                        <a:rPr lang="en-US" altLang="ja-JP" sz="800" u="none" strike="noStrike" dirty="0" smtClean="0">
                          <a:effectLst/>
                          <a:latin typeface="メイリオ" panose="020B0604030504040204" pitchFamily="50" charset="-128"/>
                          <a:ea typeface="メイリオ" panose="020B0604030504040204" pitchFamily="50" charset="-128"/>
                        </a:rPr>
                        <a:t>27</a:t>
                      </a:r>
                      <a:r>
                        <a:rPr lang="ja-JP" altLang="en-US" sz="800" u="none" strike="noStrike" dirty="0" smtClean="0">
                          <a:effectLst/>
                          <a:latin typeface="メイリオ" panose="020B0604030504040204" pitchFamily="50" charset="-128"/>
                          <a:ea typeface="メイリオ" panose="020B0604030504040204" pitchFamily="50" charset="-128"/>
                        </a:rPr>
                        <a:t>年度</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en-US" altLang="ja-JP" sz="800" u="none" strike="noStrike" dirty="0" smtClean="0">
                          <a:effectLst/>
                          <a:latin typeface="メイリオ" panose="020B0604030504040204" pitchFamily="50" charset="-128"/>
                          <a:ea typeface="メイリオ" panose="020B0604030504040204" pitchFamily="50" charset="-128"/>
                        </a:rPr>
                        <a:t>56.9%</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800" u="none" strike="noStrike" dirty="0" smtClean="0">
                          <a:effectLst/>
                          <a:latin typeface="メイリオ" panose="020B0604030504040204" pitchFamily="50" charset="-128"/>
                          <a:ea typeface="メイリオ" panose="020B0604030504040204" pitchFamily="50" charset="-128"/>
                        </a:rPr>
                        <a:t>17.8%</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800" u="none" strike="noStrike" dirty="0" smtClean="0">
                          <a:effectLst/>
                          <a:latin typeface="メイリオ" panose="020B0604030504040204" pitchFamily="50" charset="-128"/>
                          <a:ea typeface="メイリオ" panose="020B0604030504040204" pitchFamily="50" charset="-128"/>
                        </a:rPr>
                        <a:t>8.4%</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extLst>
                  <a:ext uri="{0D108BD9-81ED-4DB2-BD59-A6C34878D82A}">
                    <a16:rowId xmlns:a16="http://schemas.microsoft.com/office/drawing/2014/main" val="10006"/>
                  </a:ext>
                </a:extLst>
              </a:tr>
              <a:tr h="322924">
                <a:tc>
                  <a:txBody>
                    <a:bodyPr/>
                    <a:lstStyle/>
                    <a:p>
                      <a:pPr algn="ctr" fontAlgn="ctr"/>
                      <a:r>
                        <a:rPr lang="ja-JP" altLang="en-US" sz="800" u="none" strike="noStrike" dirty="0" smtClean="0">
                          <a:effectLst/>
                          <a:latin typeface="メイリオ" panose="020B0604030504040204" pitchFamily="50" charset="-128"/>
                          <a:ea typeface="メイリオ" panose="020B0604030504040204" pitchFamily="50" charset="-128"/>
                        </a:rPr>
                        <a:t>平成</a:t>
                      </a:r>
                      <a:r>
                        <a:rPr lang="en-US" altLang="ja-JP" sz="800" u="none" strike="noStrike" dirty="0" smtClean="0">
                          <a:effectLst/>
                          <a:latin typeface="メイリオ" panose="020B0604030504040204" pitchFamily="50" charset="-128"/>
                          <a:ea typeface="メイリオ" panose="020B0604030504040204" pitchFamily="50" charset="-128"/>
                        </a:rPr>
                        <a:t>30</a:t>
                      </a:r>
                      <a:r>
                        <a:rPr lang="ja-JP" altLang="en-US" sz="800" u="none" strike="noStrike" dirty="0" smtClean="0">
                          <a:effectLst/>
                          <a:latin typeface="メイリオ" panose="020B0604030504040204" pitchFamily="50" charset="-128"/>
                          <a:ea typeface="メイリオ" panose="020B0604030504040204" pitchFamily="50" charset="-128"/>
                        </a:rPr>
                        <a:t>年度</a:t>
                      </a:r>
                      <a:endParaRPr lang="en-US" altLang="ja-JP" sz="800" u="none" strike="noStrike" dirty="0" smtClean="0">
                        <a:effectLst/>
                        <a:latin typeface="メイリオ" panose="020B0604030504040204" pitchFamily="50" charset="-128"/>
                        <a:ea typeface="メイリオ" panose="020B0604030504040204" pitchFamily="50" charset="-128"/>
                      </a:endParaRPr>
                    </a:p>
                    <a:p>
                      <a:pPr algn="ctr" fontAlgn="ctr"/>
                      <a:r>
                        <a:rPr lang="ja-JP" altLang="en-US" sz="800" b="0" i="0" u="none" strike="noStrike" dirty="0" smtClean="0">
                          <a:solidFill>
                            <a:srgbClr val="000000"/>
                          </a:solidFill>
                          <a:effectLst/>
                          <a:latin typeface="メイリオ" panose="020B0604030504040204" pitchFamily="50" charset="-128"/>
                          <a:ea typeface="メイリオ" panose="020B0604030504040204" pitchFamily="50" charset="-128"/>
                        </a:rPr>
                        <a:t>（令和</a:t>
                      </a:r>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2</a:t>
                      </a:r>
                      <a:r>
                        <a:rPr lang="ja-JP" altLang="en-US" sz="800" b="0" i="0" u="none" strike="noStrike" dirty="0" smtClean="0">
                          <a:solidFill>
                            <a:srgbClr val="000000"/>
                          </a:solidFill>
                          <a:effectLst/>
                          <a:latin typeface="メイリオ" panose="020B0604030504040204" pitchFamily="50" charset="-128"/>
                          <a:ea typeface="メイリオ" panose="020B0604030504040204" pitchFamily="50" charset="-128"/>
                        </a:rPr>
                        <a:t>年度）</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en-US" altLang="ja-JP" sz="800" u="none" strike="noStrike" dirty="0" smtClean="0">
                          <a:effectLst/>
                          <a:latin typeface="メイリオ" panose="020B0604030504040204" pitchFamily="50" charset="-128"/>
                          <a:ea typeface="メイリオ" panose="020B0604030504040204" pitchFamily="50" charset="-128"/>
                        </a:rPr>
                        <a:t>36.3%</a:t>
                      </a:r>
                    </a:p>
                    <a:p>
                      <a:pPr algn="ctr" fontAlgn="ctr"/>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(28.33%)</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800" u="none" strike="noStrike" dirty="0" smtClean="0">
                          <a:effectLst/>
                          <a:latin typeface="メイリオ" panose="020B0604030504040204" pitchFamily="50" charset="-128"/>
                          <a:ea typeface="メイリオ" panose="020B0604030504040204" pitchFamily="50" charset="-128"/>
                        </a:rPr>
                        <a:t>35.1%</a:t>
                      </a:r>
                      <a:endParaRPr lang="en-US" altLang="ja-JP" sz="8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800" u="none" strike="noStrike" dirty="0" smtClean="0">
                          <a:effectLst/>
                          <a:latin typeface="メイリオ" panose="020B0604030504040204" pitchFamily="50" charset="-128"/>
                          <a:ea typeface="メイリオ" panose="020B0604030504040204" pitchFamily="50" charset="-128"/>
                        </a:rPr>
                        <a:t>9.6%</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extLst>
                  <a:ext uri="{0D108BD9-81ED-4DB2-BD59-A6C34878D82A}">
                    <a16:rowId xmlns:a16="http://schemas.microsoft.com/office/drawing/2014/main" val="3295517476"/>
                  </a:ext>
                </a:extLst>
              </a:tr>
            </a:tbl>
          </a:graphicData>
        </a:graphic>
      </p:graphicFrame>
      <p:sp>
        <p:nvSpPr>
          <p:cNvPr id="20" name="正方形/長方形 19"/>
          <p:cNvSpPr/>
          <p:nvPr/>
        </p:nvSpPr>
        <p:spPr>
          <a:xfrm>
            <a:off x="3948283" y="4587574"/>
            <a:ext cx="2894365" cy="525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700" dirty="0">
                <a:solidFill>
                  <a:schemeClr val="tx1"/>
                </a:solidFill>
                <a:latin typeface="メイリオ" panose="020B0604030504040204" pitchFamily="50" charset="-128"/>
                <a:ea typeface="メイリオ" panose="020B0604030504040204" pitchFamily="50" charset="-128"/>
              </a:rPr>
              <a:t>資料</a:t>
            </a:r>
            <a:r>
              <a:rPr kumimoji="1" lang="ja-JP" altLang="en-US" sz="700" dirty="0" smtClean="0">
                <a:solidFill>
                  <a:schemeClr val="tx1"/>
                </a:solidFill>
                <a:latin typeface="メイリオ" panose="020B0604030504040204" pitchFamily="50" charset="-128"/>
                <a:ea typeface="メイリオ" panose="020B0604030504040204" pitchFamily="50" charset="-128"/>
              </a:rPr>
              <a:t>出所</a:t>
            </a:r>
            <a:r>
              <a:rPr kumimoji="1" lang="ja-JP" altLang="en-US" sz="700" dirty="0">
                <a:solidFill>
                  <a:schemeClr val="tx1"/>
                </a:solidFill>
                <a:latin typeface="メイリオ" panose="020B0604030504040204" pitchFamily="50" charset="-128"/>
                <a:ea typeface="メイリオ" panose="020B0604030504040204" pitchFamily="50" charset="-128"/>
              </a:rPr>
              <a:t>　</a:t>
            </a:r>
            <a:endParaRPr kumimoji="1" lang="en-US" altLang="ja-JP" sz="700" dirty="0" smtClean="0">
              <a:solidFill>
                <a:schemeClr val="tx1"/>
              </a:solidFill>
              <a:latin typeface="メイリオ" panose="020B0604030504040204" pitchFamily="50" charset="-128"/>
              <a:ea typeface="メイリオ" panose="020B0604030504040204" pitchFamily="50" charset="-128"/>
            </a:endParaRPr>
          </a:p>
          <a:p>
            <a:r>
              <a:rPr kumimoji="1" lang="ja-JP" altLang="en-US" sz="700" dirty="0" smtClean="0">
                <a:solidFill>
                  <a:schemeClr val="tx1"/>
                </a:solidFill>
                <a:latin typeface="メイリオ" panose="020B0604030504040204" pitchFamily="50" charset="-128"/>
                <a:ea typeface="メイリオ" panose="020B0604030504040204" pitchFamily="50" charset="-128"/>
              </a:rPr>
              <a:t>宮城県育休取得率：宮城県労働実態調査</a:t>
            </a:r>
            <a:endParaRPr kumimoji="1" lang="en-US" altLang="ja-JP" sz="700" dirty="0" smtClean="0">
              <a:solidFill>
                <a:schemeClr val="tx1"/>
              </a:solidFill>
              <a:latin typeface="メイリオ" panose="020B0604030504040204" pitchFamily="50" charset="-128"/>
              <a:ea typeface="メイリオ" panose="020B0604030504040204" pitchFamily="50" charset="-128"/>
            </a:endParaRPr>
          </a:p>
          <a:p>
            <a:r>
              <a:rPr kumimoji="1" lang="ja-JP" altLang="en-US" sz="700" dirty="0" smtClean="0">
                <a:solidFill>
                  <a:schemeClr val="tx1"/>
                </a:solidFill>
                <a:latin typeface="メイリオ" panose="020B0604030504040204" pitchFamily="50" charset="-128"/>
                <a:ea typeface="メイリオ" panose="020B0604030504040204" pitchFamily="50" charset="-128"/>
              </a:rPr>
              <a:t>全国育休取得率・男性育休取得期間：厚生労働省</a:t>
            </a:r>
            <a:endParaRPr kumimoji="1" lang="en-US" altLang="ja-JP" sz="700" dirty="0" smtClean="0">
              <a:solidFill>
                <a:schemeClr val="tx1"/>
              </a:solidFill>
              <a:latin typeface="メイリオ" panose="020B0604030504040204" pitchFamily="50" charset="-128"/>
              <a:ea typeface="メイリオ" panose="020B0604030504040204" pitchFamily="50" charset="-128"/>
            </a:endParaRPr>
          </a:p>
          <a:p>
            <a:r>
              <a:rPr kumimoji="1" lang="ja-JP" altLang="en-US" sz="700" dirty="0">
                <a:solidFill>
                  <a:schemeClr val="tx1"/>
                </a:solidFill>
                <a:latin typeface="メイリオ" panose="020B0604030504040204" pitchFamily="50" charset="-128"/>
                <a:ea typeface="メイリオ" panose="020B0604030504040204" pitchFamily="50" charset="-128"/>
              </a:rPr>
              <a:t>　</a:t>
            </a:r>
            <a:r>
              <a:rPr kumimoji="1" lang="ja-JP" altLang="en-US" sz="700" dirty="0" smtClean="0">
                <a:solidFill>
                  <a:schemeClr val="tx1"/>
                </a:solidFill>
                <a:latin typeface="メイリオ" panose="020B0604030504040204" pitchFamily="50" charset="-128"/>
                <a:ea typeface="メイリオ" panose="020B0604030504040204" pitchFamily="50" charset="-128"/>
              </a:rPr>
              <a:t>　　　　　　　　　　　　　　　　「雇用均等基本調査」</a:t>
            </a:r>
            <a:endParaRPr kumimoji="1" lang="en-US" altLang="ja-JP" sz="700" dirty="0" smtClean="0">
              <a:solidFill>
                <a:schemeClr val="tx1"/>
              </a:solidFill>
              <a:latin typeface="メイリオ" panose="020B0604030504040204" pitchFamily="50" charset="-128"/>
              <a:ea typeface="メイリオ" panose="020B0604030504040204" pitchFamily="50" charset="-128"/>
            </a:endParaRPr>
          </a:p>
        </p:txBody>
      </p:sp>
      <p:sp>
        <p:nvSpPr>
          <p:cNvPr id="21" name="正方形/長方形 20"/>
          <p:cNvSpPr/>
          <p:nvPr/>
        </p:nvSpPr>
        <p:spPr>
          <a:xfrm>
            <a:off x="3941763" y="3479434"/>
            <a:ext cx="2918348" cy="285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50" dirty="0">
                <a:solidFill>
                  <a:schemeClr val="tx1"/>
                </a:solidFill>
                <a:latin typeface="メイリオ" panose="020B0604030504040204" pitchFamily="50" charset="-128"/>
                <a:ea typeface="メイリオ" panose="020B0604030504040204" pitchFamily="50" charset="-128"/>
              </a:rPr>
              <a:t>男性の育児休業取得</a:t>
            </a:r>
            <a:r>
              <a:rPr kumimoji="1" lang="ja-JP" altLang="en-US" sz="950" dirty="0" smtClean="0">
                <a:solidFill>
                  <a:schemeClr val="tx1"/>
                </a:solidFill>
                <a:latin typeface="メイリオ" panose="020B0604030504040204" pitchFamily="50" charset="-128"/>
                <a:ea typeface="メイリオ" panose="020B0604030504040204" pitchFamily="50" charset="-128"/>
              </a:rPr>
              <a:t>期間（全国）</a:t>
            </a:r>
            <a:endParaRPr kumimoji="1" lang="ja-JP" altLang="en-US" sz="950" dirty="0">
              <a:solidFill>
                <a:schemeClr val="tx1"/>
              </a:solidFill>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628650" y="5559683"/>
            <a:ext cx="6235898" cy="461665"/>
          </a:xfrm>
          <a:prstGeom prst="rect">
            <a:avLst/>
          </a:prstGeom>
          <a:noFill/>
          <a:ln>
            <a:solidFill>
              <a:schemeClr val="bg1">
                <a:lumMod val="75000"/>
              </a:schemeClr>
            </a:solidFill>
          </a:ln>
        </p:spPr>
        <p:txBody>
          <a:bodyPr wrap="square" rtlCol="0">
            <a:spAutoFit/>
          </a:bodyPr>
          <a:lstStyle/>
          <a:p>
            <a:endParaRPr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（２）</a:t>
            </a:r>
            <a:r>
              <a:rPr lang="ja-JP" altLang="en-US" sz="1200" dirty="0">
                <a:latin typeface="メイリオ" panose="020B0604030504040204" pitchFamily="50" charset="-128"/>
                <a:ea typeface="メイリオ" panose="020B0604030504040204" pitchFamily="50" charset="-128"/>
              </a:rPr>
              <a:t>女性活躍推進のための行動計画に基づく企業の取組</a:t>
            </a:r>
            <a:r>
              <a:rPr lang="ja-JP" altLang="en-US" sz="1200" dirty="0" smtClean="0">
                <a:latin typeface="メイリオ" panose="020B0604030504040204" pitchFamily="50" charset="-128"/>
                <a:ea typeface="メイリオ" panose="020B0604030504040204" pitchFamily="50" charset="-128"/>
              </a:rPr>
              <a:t>支援</a:t>
            </a:r>
            <a:endParaRPr lang="ja-JP" altLang="en-US" sz="1200" dirty="0">
              <a:latin typeface="メイリオ" panose="020B0604030504040204" pitchFamily="50" charset="-128"/>
              <a:ea typeface="メイリオ" panose="020B0604030504040204" pitchFamily="50" charset="-128"/>
            </a:endParaRPr>
          </a:p>
        </p:txBody>
      </p:sp>
      <p:sp>
        <p:nvSpPr>
          <p:cNvPr id="23" name="正方形/長方形 22"/>
          <p:cNvSpPr/>
          <p:nvPr/>
        </p:nvSpPr>
        <p:spPr>
          <a:xfrm>
            <a:off x="641214" y="7332084"/>
            <a:ext cx="2762386" cy="2817202"/>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p:nvPr/>
        </p:nvSpPr>
        <p:spPr>
          <a:xfrm>
            <a:off x="649771" y="6147495"/>
            <a:ext cx="6214777" cy="1129032"/>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テキスト ボックス 24"/>
          <p:cNvSpPr txBox="1"/>
          <p:nvPr/>
        </p:nvSpPr>
        <p:spPr>
          <a:xfrm>
            <a:off x="653342" y="6309793"/>
            <a:ext cx="6233105" cy="959139"/>
          </a:xfrm>
          <a:prstGeom prst="rect">
            <a:avLst/>
          </a:prstGeom>
          <a:noFill/>
        </p:spPr>
        <p:txBody>
          <a:bodyPr wrap="square" rtlCol="0">
            <a:noAutofit/>
          </a:bodyPr>
          <a:lstStyle/>
          <a:p>
            <a:r>
              <a:rPr lang="ja-JP" altLang="en-US" sz="950" dirty="0" smtClean="0">
                <a:latin typeface="メイリオ" panose="020B0604030504040204" pitchFamily="50" charset="-128"/>
                <a:ea typeface="メイリオ" panose="020B0604030504040204" pitchFamily="50" charset="-128"/>
              </a:rPr>
              <a:t>　</a:t>
            </a:r>
            <a:r>
              <a:rPr lang="ja-JP" altLang="ja-JP" sz="950" dirty="0" smtClean="0">
                <a:latin typeface="メイリオ" panose="020B0604030504040204" pitchFamily="50" charset="-128"/>
                <a:ea typeface="メイリオ" panose="020B0604030504040204" pitchFamily="50" charset="-128"/>
              </a:rPr>
              <a:t>女性</a:t>
            </a:r>
            <a:r>
              <a:rPr lang="ja-JP" altLang="ja-JP" sz="950" dirty="0">
                <a:latin typeface="メイリオ" panose="020B0604030504040204" pitchFamily="50" charset="-128"/>
                <a:ea typeface="メイリオ" panose="020B0604030504040204" pitchFamily="50" charset="-128"/>
              </a:rPr>
              <a:t>の活躍推進を更に進め、誰もが働きやすい就業環境を整備するため、令和２年６月１日から施行（中小事業主への対象拡大については令和４年４月１日から施行）されている改正後の女性の職業生活における活躍の推進に関する法律（平成</a:t>
            </a:r>
            <a:r>
              <a:rPr lang="en-US" altLang="ja-JP" sz="950" dirty="0">
                <a:latin typeface="メイリオ" panose="020B0604030504040204" pitchFamily="50" charset="-128"/>
                <a:ea typeface="メイリオ" panose="020B0604030504040204" pitchFamily="50" charset="-128"/>
              </a:rPr>
              <a:t>27</a:t>
            </a:r>
            <a:r>
              <a:rPr lang="ja-JP" altLang="ja-JP" sz="950" dirty="0">
                <a:latin typeface="メイリオ" panose="020B0604030504040204" pitchFamily="50" charset="-128"/>
                <a:ea typeface="メイリオ" panose="020B0604030504040204" pitchFamily="50" charset="-128"/>
              </a:rPr>
              <a:t>年法律第</a:t>
            </a:r>
            <a:r>
              <a:rPr lang="en-US" altLang="ja-JP" sz="950" dirty="0">
                <a:latin typeface="メイリオ" panose="020B0604030504040204" pitchFamily="50" charset="-128"/>
                <a:ea typeface="メイリオ" panose="020B0604030504040204" pitchFamily="50" charset="-128"/>
              </a:rPr>
              <a:t>64 </a:t>
            </a:r>
            <a:r>
              <a:rPr lang="ja-JP" altLang="ja-JP" sz="950" dirty="0">
                <a:latin typeface="メイリオ" panose="020B0604030504040204" pitchFamily="50" charset="-128"/>
                <a:ea typeface="メイリオ" panose="020B0604030504040204" pitchFamily="50" charset="-128"/>
              </a:rPr>
              <a:t>号。以下「改正女性活躍推進法」という。）について、企業に対して周知徹底を図る必要がある</a:t>
            </a:r>
            <a:r>
              <a:rPr lang="ja-JP" altLang="ja-JP" sz="950" dirty="0" smtClean="0">
                <a:latin typeface="メイリオ" panose="020B0604030504040204" pitchFamily="50" charset="-128"/>
                <a:ea typeface="メイリオ" panose="020B0604030504040204" pitchFamily="50" charset="-128"/>
              </a:rPr>
              <a:t>。</a:t>
            </a:r>
            <a:r>
              <a:rPr lang="ja-JP" altLang="en-US" sz="950" dirty="0" smtClean="0">
                <a:latin typeface="メイリオ" panose="020B0604030504040204" pitchFamily="50" charset="-128"/>
                <a:ea typeface="メイリオ" panose="020B0604030504040204" pitchFamily="50" charset="-128"/>
              </a:rPr>
              <a:t>特に、宮城県における男女間賃金格差をみると男性＝</a:t>
            </a:r>
            <a:r>
              <a:rPr lang="en-US" altLang="ja-JP" sz="950" dirty="0" smtClean="0">
                <a:latin typeface="メイリオ" panose="020B0604030504040204" pitchFamily="50" charset="-128"/>
                <a:ea typeface="メイリオ" panose="020B0604030504040204" pitchFamily="50" charset="-128"/>
              </a:rPr>
              <a:t>100</a:t>
            </a:r>
            <a:r>
              <a:rPr lang="ja-JP" altLang="en-US" sz="950" dirty="0" smtClean="0">
                <a:latin typeface="メイリオ" panose="020B0604030504040204" pitchFamily="50" charset="-128"/>
                <a:ea typeface="メイリオ" panose="020B0604030504040204" pitchFamily="50" charset="-128"/>
              </a:rPr>
              <a:t>％とした場合、女性は</a:t>
            </a:r>
            <a:r>
              <a:rPr lang="en-US" altLang="ja-JP" sz="950" dirty="0" smtClean="0">
                <a:latin typeface="メイリオ" panose="020B0604030504040204" pitchFamily="50" charset="-128"/>
                <a:ea typeface="メイリオ" panose="020B0604030504040204" pitchFamily="50" charset="-128"/>
              </a:rPr>
              <a:t>75.1</a:t>
            </a:r>
            <a:r>
              <a:rPr lang="ja-JP" altLang="en-US" sz="950" dirty="0" smtClean="0">
                <a:latin typeface="メイリオ" panose="020B0604030504040204" pitchFamily="50" charset="-128"/>
                <a:ea typeface="メイリオ" panose="020B0604030504040204" pitchFamily="50" charset="-128"/>
              </a:rPr>
              <a:t>％しかない</a:t>
            </a:r>
            <a:r>
              <a:rPr lang="en-US" altLang="ja-JP" sz="950" dirty="0" smtClean="0">
                <a:latin typeface="メイリオ" panose="020B0604030504040204" pitchFamily="50" charset="-128"/>
                <a:ea typeface="メイリオ" panose="020B0604030504040204" pitchFamily="50" charset="-128"/>
              </a:rPr>
              <a:t>(</a:t>
            </a:r>
            <a:r>
              <a:rPr lang="ja-JP" altLang="en-US" sz="950" dirty="0" smtClean="0">
                <a:latin typeface="メイリオ" panose="020B0604030504040204" pitchFamily="50" charset="-128"/>
                <a:ea typeface="メイリオ" panose="020B0604030504040204" pitchFamily="50" charset="-128"/>
              </a:rPr>
              <a:t>令和２年６月現在</a:t>
            </a:r>
            <a:r>
              <a:rPr lang="en-US" altLang="ja-JP" sz="950" dirty="0" smtClean="0">
                <a:latin typeface="メイリオ" panose="020B0604030504040204" pitchFamily="50" charset="-128"/>
                <a:ea typeface="メイリオ" panose="020B0604030504040204" pitchFamily="50" charset="-128"/>
              </a:rPr>
              <a:t>)</a:t>
            </a:r>
            <a:r>
              <a:rPr lang="ja-JP" altLang="en-US" sz="950" dirty="0" smtClean="0">
                <a:latin typeface="メイリオ" panose="020B0604030504040204" pitchFamily="50" charset="-128"/>
                <a:ea typeface="メイリオ" panose="020B0604030504040204" pitchFamily="50" charset="-128"/>
              </a:rPr>
              <a:t>ことから、企業が一般事業主行動計画に女性の配置や昇進等の取組を盛り込み、女性の積極的な登用を進めるよう促す必要がある。</a:t>
            </a:r>
            <a:endParaRPr kumimoji="1" lang="en-US" altLang="ja-JP" sz="950" dirty="0" smtClean="0">
              <a:latin typeface="メイリオ" panose="020B0604030504040204" pitchFamily="50" charset="-128"/>
              <a:ea typeface="メイリオ" panose="020B0604030504040204" pitchFamily="50" charset="-128"/>
            </a:endParaRPr>
          </a:p>
        </p:txBody>
      </p:sp>
      <p:grpSp>
        <p:nvGrpSpPr>
          <p:cNvPr id="26" name="グループ化 25"/>
          <p:cNvGrpSpPr/>
          <p:nvPr/>
        </p:nvGrpSpPr>
        <p:grpSpPr>
          <a:xfrm>
            <a:off x="644389" y="6048184"/>
            <a:ext cx="1281733" cy="279601"/>
            <a:chOff x="644389" y="1193430"/>
            <a:chExt cx="1281733" cy="279601"/>
          </a:xfrm>
        </p:grpSpPr>
        <p:sp>
          <p:nvSpPr>
            <p:cNvPr id="27" name="正方形/長方形 26"/>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29" name="正方形/長方形 28"/>
          <p:cNvSpPr/>
          <p:nvPr/>
        </p:nvSpPr>
        <p:spPr>
          <a:xfrm>
            <a:off x="3467100" y="7332084"/>
            <a:ext cx="3397448" cy="281720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0" name="グループ化 29"/>
          <p:cNvGrpSpPr/>
          <p:nvPr/>
        </p:nvGrpSpPr>
        <p:grpSpPr>
          <a:xfrm>
            <a:off x="628650" y="7326720"/>
            <a:ext cx="1225438" cy="278368"/>
            <a:chOff x="641214" y="2330077"/>
            <a:chExt cx="1225438" cy="278368"/>
          </a:xfrm>
        </p:grpSpPr>
        <p:sp>
          <p:nvSpPr>
            <p:cNvPr id="31" name="正方形/長方形 30"/>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33" name="テキスト ボックス 32"/>
          <p:cNvSpPr txBox="1"/>
          <p:nvPr/>
        </p:nvSpPr>
        <p:spPr>
          <a:xfrm>
            <a:off x="3983105" y="7265657"/>
            <a:ext cx="2881443" cy="2804607"/>
          </a:xfrm>
          <a:prstGeom prst="rect">
            <a:avLst/>
          </a:prstGeom>
          <a:noFill/>
        </p:spPr>
        <p:txBody>
          <a:bodyPr wrap="square" rtlCol="0">
            <a:noAutofit/>
          </a:bodyPr>
          <a:lstStyle/>
          <a:p>
            <a:endParaRPr kumimoji="1" lang="en-US" altLang="ja-JP" sz="950" dirty="0" smtClean="0">
              <a:latin typeface="メイリオ" panose="020B0604030504040204" pitchFamily="50" charset="-128"/>
              <a:ea typeface="メイリオ" panose="020B0604030504040204" pitchFamily="50" charset="-128"/>
            </a:endParaRPr>
          </a:p>
        </p:txBody>
      </p:sp>
      <p:sp>
        <p:nvSpPr>
          <p:cNvPr id="34" name="テキスト ボックス 33"/>
          <p:cNvSpPr txBox="1"/>
          <p:nvPr/>
        </p:nvSpPr>
        <p:spPr>
          <a:xfrm>
            <a:off x="649771" y="7629916"/>
            <a:ext cx="2766393" cy="2530764"/>
          </a:xfrm>
          <a:prstGeom prst="rect">
            <a:avLst/>
          </a:prstGeom>
          <a:noFill/>
        </p:spPr>
        <p:txBody>
          <a:bodyPr wrap="square" rtlCol="0">
            <a:noAutofit/>
          </a:bodyPr>
          <a:lstStyle/>
          <a:p>
            <a:pPr marL="108000" indent="-720000"/>
            <a:r>
              <a:rPr kumimoji="1" lang="ja-JP" altLang="en-US" sz="950" dirty="0" smtClean="0">
                <a:latin typeface="メイリオ" panose="020B0604030504040204" pitchFamily="50" charset="-128"/>
                <a:ea typeface="メイリオ" panose="020B0604030504040204" pitchFamily="50" charset="-128"/>
              </a:rPr>
              <a:t>①　</a:t>
            </a:r>
            <a:r>
              <a:rPr lang="ja-JP" altLang="ja-JP" sz="950" dirty="0" smtClean="0">
                <a:latin typeface="メイリオ" panose="020B0604030504040204" pitchFamily="50" charset="-128"/>
                <a:ea typeface="メイリオ" panose="020B0604030504040204" pitchFamily="50" charset="-128"/>
              </a:rPr>
              <a:t>令和</a:t>
            </a:r>
            <a:r>
              <a:rPr lang="ja-JP" altLang="ja-JP" sz="950" dirty="0">
                <a:latin typeface="メイリオ" panose="020B0604030504040204" pitchFamily="50" charset="-128"/>
                <a:ea typeface="メイリオ" panose="020B0604030504040204" pitchFamily="50" charset="-128"/>
              </a:rPr>
              <a:t>４年４月１日より、改正女性活躍</a:t>
            </a:r>
            <a:r>
              <a:rPr lang="ja-JP" altLang="ja-JP" sz="950" dirty="0" smtClean="0">
                <a:latin typeface="メイリオ" panose="020B0604030504040204" pitchFamily="50" charset="-128"/>
                <a:ea typeface="メイリオ" panose="020B0604030504040204" pitchFamily="50" charset="-128"/>
              </a:rPr>
              <a:t>推進法に</a:t>
            </a:r>
            <a:r>
              <a:rPr lang="ja-JP" altLang="ja-JP" sz="950" dirty="0">
                <a:latin typeface="メイリオ" panose="020B0604030504040204" pitchFamily="50" charset="-128"/>
                <a:ea typeface="メイリオ" panose="020B0604030504040204" pitchFamily="50" charset="-128"/>
              </a:rPr>
              <a:t>基づく一般事業主行動計画の策定や情報公表の義務が常用労働者数</a:t>
            </a:r>
            <a:r>
              <a:rPr lang="en-US" altLang="ja-JP" sz="950" dirty="0">
                <a:latin typeface="メイリオ" panose="020B0604030504040204" pitchFamily="50" charset="-128"/>
                <a:ea typeface="メイリオ" panose="020B0604030504040204" pitchFamily="50" charset="-128"/>
              </a:rPr>
              <a:t>101</a:t>
            </a:r>
            <a:r>
              <a:rPr lang="ja-JP" altLang="ja-JP" sz="950" dirty="0">
                <a:latin typeface="メイリオ" panose="020B0604030504040204" pitchFamily="50" charset="-128"/>
                <a:ea typeface="メイリオ" panose="020B0604030504040204" pitchFamily="50" charset="-128"/>
              </a:rPr>
              <a:t>人以上の事業主に拡大</a:t>
            </a:r>
            <a:r>
              <a:rPr lang="ja-JP" altLang="ja-JP" sz="950" dirty="0" smtClean="0">
                <a:latin typeface="メイリオ" panose="020B0604030504040204" pitchFamily="50" charset="-128"/>
                <a:ea typeface="メイリオ" panose="020B0604030504040204" pitchFamily="50" charset="-128"/>
              </a:rPr>
              <a:t>され</a:t>
            </a:r>
            <a:r>
              <a:rPr lang="ja-JP" altLang="en-US" sz="950" dirty="0" smtClean="0">
                <a:latin typeface="メイリオ" panose="020B0604030504040204" pitchFamily="50" charset="-128"/>
                <a:ea typeface="メイリオ" panose="020B0604030504040204" pitchFamily="50" charset="-128"/>
              </a:rPr>
              <a:t>る</a:t>
            </a:r>
            <a:r>
              <a:rPr lang="ja-JP" altLang="ja-JP" sz="950" dirty="0" smtClean="0">
                <a:latin typeface="メイリオ" panose="020B0604030504040204" pitchFamily="50" charset="-128"/>
                <a:ea typeface="メイリオ" panose="020B0604030504040204" pitchFamily="50" charset="-128"/>
              </a:rPr>
              <a:t>ため</a:t>
            </a:r>
            <a:r>
              <a:rPr lang="ja-JP" altLang="ja-JP" sz="950" dirty="0">
                <a:latin typeface="メイリオ" panose="020B0604030504040204" pitchFamily="50" charset="-128"/>
                <a:ea typeface="メイリオ" panose="020B0604030504040204" pitchFamily="50" charset="-128"/>
              </a:rPr>
              <a:t>、新たに義務化される事業主も含め、行動計画の策定・届出・情報公表が確実に行われるよう、報告徴収</a:t>
            </a:r>
            <a:r>
              <a:rPr lang="ja-JP" altLang="ja-JP" sz="950" dirty="0" smtClean="0">
                <a:latin typeface="メイリオ" panose="020B0604030504040204" pitchFamily="50" charset="-128"/>
                <a:ea typeface="メイリオ" panose="020B0604030504040204" pitchFamily="50" charset="-128"/>
              </a:rPr>
              <a:t>等</a:t>
            </a:r>
            <a:r>
              <a:rPr lang="ja-JP" altLang="en-US" sz="950" dirty="0" smtClean="0">
                <a:latin typeface="メイリオ" panose="020B0604030504040204" pitchFamily="50" charset="-128"/>
                <a:ea typeface="メイリオ" panose="020B0604030504040204" pitchFamily="50" charset="-128"/>
              </a:rPr>
              <a:t>あらゆる手段を尽くし</a:t>
            </a:r>
            <a:r>
              <a:rPr lang="ja-JP" altLang="ja-JP" sz="950" dirty="0" smtClean="0">
                <a:latin typeface="メイリオ" panose="020B0604030504040204" pitchFamily="50" charset="-128"/>
                <a:ea typeface="メイリオ" panose="020B0604030504040204" pitchFamily="50" charset="-128"/>
              </a:rPr>
              <a:t>、</a:t>
            </a:r>
            <a:r>
              <a:rPr lang="ja-JP" altLang="en-US" sz="950" dirty="0" smtClean="0">
                <a:latin typeface="メイリオ" panose="020B0604030504040204" pitchFamily="50" charset="-128"/>
                <a:ea typeface="メイリオ" panose="020B0604030504040204" pitchFamily="50" charset="-128"/>
              </a:rPr>
              <a:t>法の着実な履行確保を図る。</a:t>
            </a:r>
            <a:endParaRPr lang="en-US" altLang="ja-JP" sz="950" dirty="0" smtClean="0">
              <a:latin typeface="メイリオ" panose="020B0604030504040204" pitchFamily="50" charset="-128"/>
              <a:ea typeface="メイリオ" panose="020B0604030504040204" pitchFamily="50" charset="-128"/>
            </a:endParaRPr>
          </a:p>
          <a:p>
            <a:pPr marL="108000" indent="-720000"/>
            <a:r>
              <a:rPr lang="ja-JP" altLang="en-US" sz="950" dirty="0" smtClean="0">
                <a:latin typeface="メイリオ" panose="020B0604030504040204" pitchFamily="50" charset="-128"/>
                <a:ea typeface="メイリオ" panose="020B0604030504040204" pitchFamily="50" charset="-128"/>
              </a:rPr>
              <a:t>②　</a:t>
            </a:r>
            <a:r>
              <a:rPr lang="ja-JP" altLang="ja-JP" sz="950" dirty="0" smtClean="0">
                <a:latin typeface="メイリオ" panose="020B0604030504040204" pitchFamily="50" charset="-128"/>
                <a:ea typeface="メイリオ" panose="020B0604030504040204" pitchFamily="50" charset="-128"/>
              </a:rPr>
              <a:t>企業が行動</a:t>
            </a:r>
            <a:r>
              <a:rPr lang="ja-JP" altLang="ja-JP" sz="950" dirty="0">
                <a:latin typeface="メイリオ" panose="020B0604030504040204" pitchFamily="50" charset="-128"/>
                <a:ea typeface="メイリオ" panose="020B0604030504040204" pitchFamily="50" charset="-128"/>
              </a:rPr>
              <a:t>計画や自社の女性活躍に関する情報を公表するために設けている「女性の活躍推進企業データベース」への登録</a:t>
            </a:r>
            <a:r>
              <a:rPr lang="ja-JP" altLang="ja-JP" sz="950" dirty="0" smtClean="0">
                <a:latin typeface="メイリオ" panose="020B0604030504040204" pitchFamily="50" charset="-128"/>
                <a:ea typeface="メイリオ" panose="020B0604030504040204" pitchFamily="50" charset="-128"/>
              </a:rPr>
              <a:t>を</a:t>
            </a:r>
            <a:r>
              <a:rPr lang="ja-JP" altLang="en-US" sz="950" dirty="0" smtClean="0">
                <a:latin typeface="メイリオ" panose="020B0604030504040204" pitchFamily="50" charset="-128"/>
                <a:ea typeface="メイリオ" panose="020B0604030504040204" pitchFamily="50" charset="-128"/>
              </a:rPr>
              <a:t>積極的に</a:t>
            </a:r>
            <a:r>
              <a:rPr lang="ja-JP" altLang="ja-JP" sz="950" dirty="0" smtClean="0">
                <a:latin typeface="メイリオ" panose="020B0604030504040204" pitchFamily="50" charset="-128"/>
                <a:ea typeface="メイリオ" panose="020B0604030504040204" pitchFamily="50" charset="-128"/>
              </a:rPr>
              <a:t>促す。</a:t>
            </a:r>
            <a:endParaRPr lang="en-US" altLang="ja-JP" sz="950" dirty="0" smtClean="0">
              <a:latin typeface="メイリオ" panose="020B0604030504040204" pitchFamily="50" charset="-128"/>
              <a:ea typeface="メイリオ" panose="020B0604030504040204" pitchFamily="50" charset="-128"/>
            </a:endParaRPr>
          </a:p>
          <a:p>
            <a:pPr marL="108000" indent="-720000"/>
            <a:r>
              <a:rPr lang="ja-JP" altLang="en-US" sz="950" dirty="0" smtClean="0">
                <a:latin typeface="メイリオ" panose="020B0604030504040204" pitchFamily="50" charset="-128"/>
                <a:ea typeface="メイリオ" panose="020B0604030504040204" pitchFamily="50" charset="-128"/>
              </a:rPr>
              <a:t>③　女性の活躍状況が優秀である企業に対し、</a:t>
            </a:r>
            <a:r>
              <a:rPr lang="ja-JP" altLang="ja-JP" sz="950" dirty="0" smtClean="0">
                <a:latin typeface="メイリオ" panose="020B0604030504040204" pitchFamily="50" charset="-128"/>
                <a:ea typeface="メイリオ" panose="020B0604030504040204" pitchFamily="50" charset="-128"/>
              </a:rPr>
              <a:t>える</a:t>
            </a:r>
            <a:r>
              <a:rPr lang="ja-JP" altLang="ja-JP" sz="950" dirty="0">
                <a:latin typeface="メイリオ" panose="020B0604030504040204" pitchFamily="50" charset="-128"/>
                <a:ea typeface="メイリオ" panose="020B0604030504040204" pitchFamily="50" charset="-128"/>
              </a:rPr>
              <a:t>ぼし・プラチナえるぼし認定の取得</a:t>
            </a:r>
            <a:r>
              <a:rPr lang="ja-JP" altLang="ja-JP" sz="950" dirty="0" smtClean="0">
                <a:latin typeface="メイリオ" panose="020B0604030504040204" pitchFamily="50" charset="-128"/>
                <a:ea typeface="メイリオ" panose="020B0604030504040204" pitchFamily="50" charset="-128"/>
              </a:rPr>
              <a:t>を</a:t>
            </a:r>
            <a:r>
              <a:rPr lang="ja-JP" altLang="en-US" sz="950" dirty="0" smtClean="0">
                <a:latin typeface="メイリオ" panose="020B0604030504040204" pitchFamily="50" charset="-128"/>
                <a:ea typeface="メイリオ" panose="020B0604030504040204" pitchFamily="50" charset="-128"/>
              </a:rPr>
              <a:t>目指すよう、説明会等で働きかけを行い</a:t>
            </a:r>
            <a:r>
              <a:rPr lang="ja-JP" altLang="ja-JP" sz="950" dirty="0" smtClean="0">
                <a:latin typeface="メイリオ" panose="020B0604030504040204" pitchFamily="50" charset="-128"/>
                <a:ea typeface="メイリオ" panose="020B0604030504040204" pitchFamily="50" charset="-128"/>
              </a:rPr>
              <a:t>、女性</a:t>
            </a:r>
            <a:r>
              <a:rPr lang="ja-JP" altLang="ja-JP" sz="950" dirty="0">
                <a:latin typeface="メイリオ" panose="020B0604030504040204" pitchFamily="50" charset="-128"/>
                <a:ea typeface="メイリオ" panose="020B0604030504040204" pitchFamily="50" charset="-128"/>
              </a:rPr>
              <a:t>活躍の更なる取組を推進する</a:t>
            </a:r>
            <a:r>
              <a:rPr lang="ja-JP" altLang="ja-JP" sz="950" dirty="0" smtClean="0">
                <a:latin typeface="メイリオ" panose="020B0604030504040204" pitchFamily="50" charset="-128"/>
                <a:ea typeface="メイリオ" panose="020B0604030504040204" pitchFamily="50" charset="-128"/>
              </a:rPr>
              <a:t>。</a:t>
            </a:r>
            <a:endParaRPr kumimoji="1" lang="en-US" altLang="ja-JP" sz="950" dirty="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4095734" y="9963455"/>
            <a:ext cx="2657492" cy="200055"/>
          </a:xfrm>
          <a:prstGeom prst="rect">
            <a:avLst/>
          </a:prstGeom>
          <a:noFill/>
          <a:ln>
            <a:noFill/>
          </a:ln>
        </p:spPr>
        <p:txBody>
          <a:bodyPr wrap="square" rtlCol="0">
            <a:spAutoFit/>
          </a:bodyPr>
          <a:lstStyle/>
          <a:p>
            <a:r>
              <a:rPr kumimoji="1" lang="ja-JP" altLang="en-US" sz="700" dirty="0" smtClean="0">
                <a:latin typeface="メイリオ" panose="020B0604030504040204" pitchFamily="50" charset="-128"/>
                <a:ea typeface="メイリオ" panose="020B0604030504040204" pitchFamily="50" charset="-128"/>
              </a:rPr>
              <a:t>資料出所：厚生労働省「賃金構造基本統計調査」</a:t>
            </a:r>
            <a:endParaRPr kumimoji="1" lang="ja-JP" altLang="en-US" sz="700" dirty="0">
              <a:latin typeface="メイリオ" panose="020B0604030504040204" pitchFamily="50" charset="-128"/>
              <a:ea typeface="メイリオ" panose="020B0604030504040204" pitchFamily="50" charset="-128"/>
            </a:endParaRPr>
          </a:p>
        </p:txBody>
      </p:sp>
      <p:sp>
        <p:nvSpPr>
          <p:cNvPr id="39" name="テキスト ボックス 1"/>
          <p:cNvSpPr txBox="1"/>
          <p:nvPr/>
        </p:nvSpPr>
        <p:spPr>
          <a:xfrm>
            <a:off x="6539965" y="7529378"/>
            <a:ext cx="609600" cy="3761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600" dirty="0" smtClean="0">
                <a:latin typeface="メイリオ" panose="020B0604030504040204" pitchFamily="50" charset="-128"/>
                <a:ea typeface="メイリオ" panose="020B0604030504040204" pitchFamily="50" charset="-128"/>
              </a:rPr>
              <a:t>（％）</a:t>
            </a:r>
            <a:endParaRPr lang="ja-JP" altLang="en-US" sz="600" dirty="0">
              <a:latin typeface="メイリオ" panose="020B0604030504040204" pitchFamily="50" charset="-128"/>
              <a:ea typeface="メイリオ" panose="020B0604030504040204" pitchFamily="50" charset="-128"/>
            </a:endParaRPr>
          </a:p>
        </p:txBody>
      </p:sp>
      <p:graphicFrame>
        <p:nvGraphicFramePr>
          <p:cNvPr id="40" name="グラフ 39"/>
          <p:cNvGraphicFramePr>
            <a:graphicFrameLocks/>
          </p:cNvGraphicFramePr>
          <p:nvPr>
            <p:extLst>
              <p:ext uri="{D42A27DB-BD31-4B8C-83A1-F6EECF244321}">
                <p14:modId xmlns:p14="http://schemas.microsoft.com/office/powerpoint/2010/main" val="2761868575"/>
              </p:ext>
            </p:extLst>
          </p:nvPr>
        </p:nvGraphicFramePr>
        <p:xfrm>
          <a:off x="3286043" y="7160163"/>
          <a:ext cx="3406862" cy="2877044"/>
        </p:xfrm>
        <a:graphic>
          <a:graphicData uri="http://schemas.openxmlformats.org/drawingml/2006/chart">
            <c:chart xmlns:c="http://schemas.openxmlformats.org/drawingml/2006/chart" xmlns:r="http://schemas.openxmlformats.org/officeDocument/2006/relationships" r:id="rId2"/>
          </a:graphicData>
        </a:graphic>
      </p:graphicFrame>
      <p:sp>
        <p:nvSpPr>
          <p:cNvPr id="41" name="テキスト ボックス 1"/>
          <p:cNvSpPr txBox="1"/>
          <p:nvPr/>
        </p:nvSpPr>
        <p:spPr>
          <a:xfrm>
            <a:off x="3992552" y="7525654"/>
            <a:ext cx="609600" cy="3761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600" dirty="0" smtClean="0">
                <a:latin typeface="メイリオ" panose="020B0604030504040204" pitchFamily="50" charset="-128"/>
                <a:ea typeface="メイリオ" panose="020B0604030504040204" pitchFamily="50" charset="-128"/>
              </a:rPr>
              <a:t>（千円）</a:t>
            </a:r>
            <a:endParaRPr lang="ja-JP" altLang="en-US" sz="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7124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0443801-DC4B-4DBE-9EE5-62191D8FC68D}" type="slidenum">
              <a:rPr kumimoji="1" lang="ja-JP" altLang="en-US" smtClean="0"/>
              <a:pPr/>
              <a:t>13</a:t>
            </a:fld>
            <a:endParaRPr kumimoji="1" lang="ja-JP" altLang="en-US"/>
          </a:p>
        </p:txBody>
      </p:sp>
      <p:sp>
        <p:nvSpPr>
          <p:cNvPr id="3" name="テキスト ボックス 2"/>
          <p:cNvSpPr txBox="1"/>
          <p:nvPr/>
        </p:nvSpPr>
        <p:spPr>
          <a:xfrm>
            <a:off x="3935942" y="2344181"/>
            <a:ext cx="2940248" cy="2804607"/>
          </a:xfrm>
          <a:prstGeom prst="rect">
            <a:avLst/>
          </a:prstGeom>
          <a:noFill/>
        </p:spPr>
        <p:txBody>
          <a:bodyPr wrap="square" rtlCol="0">
            <a:noAutofit/>
          </a:bodyPr>
          <a:lstStyle/>
          <a:p>
            <a:endParaRPr kumimoji="1" lang="en-US" altLang="ja-JP" sz="950" dirty="0" smtClean="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628650" y="454283"/>
            <a:ext cx="6235898" cy="646331"/>
          </a:xfrm>
          <a:prstGeom prst="rect">
            <a:avLst/>
          </a:prstGeom>
          <a:noFill/>
          <a:ln>
            <a:solidFill>
              <a:schemeClr val="bg1">
                <a:lumMod val="75000"/>
              </a:schemeClr>
            </a:solidFill>
          </a:ln>
        </p:spPr>
        <p:txBody>
          <a:bodyPr wrap="square" rtlCol="0">
            <a:spAutoFit/>
          </a:bodyPr>
          <a:lstStyle/>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３</a:t>
            </a:r>
            <a:r>
              <a:rPr lang="ja-JP" altLang="en-US" sz="1200" dirty="0" smtClean="0">
                <a:latin typeface="メイリオ" panose="020B0604030504040204" pitchFamily="50" charset="-128"/>
                <a:ea typeface="メイリオ" panose="020B0604030504040204" pitchFamily="50" charset="-128"/>
              </a:rPr>
              <a:t>）不妊治療と仕事の両立支援</a:t>
            </a:r>
            <a:endParaRPr lang="ja-JP" altLang="en-US" sz="12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641214" y="2230907"/>
            <a:ext cx="3283086" cy="2965379"/>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49771" y="1270696"/>
            <a:ext cx="6214777" cy="799404"/>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53342" y="1413944"/>
            <a:ext cx="6233105" cy="723082"/>
          </a:xfrm>
          <a:prstGeom prst="rect">
            <a:avLst/>
          </a:prstGeom>
          <a:noFill/>
        </p:spPr>
        <p:txBody>
          <a:bodyPr wrap="square" rtlCol="0">
            <a:noAutofit/>
          </a:bodyPr>
          <a:lstStyle/>
          <a:p>
            <a:r>
              <a:rPr kumimoji="1" lang="ja-JP" altLang="en-US" sz="950" dirty="0" smtClean="0">
                <a:latin typeface="メイリオ" panose="020B0604030504040204" pitchFamily="50" charset="-128"/>
                <a:ea typeface="メイリオ" panose="020B0604030504040204" pitchFamily="50" charset="-128"/>
              </a:rPr>
              <a:t>　不妊治療と仕事の両立支援については、令和</a:t>
            </a:r>
            <a:r>
              <a:rPr kumimoji="1" lang="en-US" altLang="ja-JP" sz="950" dirty="0" smtClean="0">
                <a:latin typeface="メイリオ" panose="020B0604030504040204" pitchFamily="50" charset="-128"/>
                <a:ea typeface="メイリオ" panose="020B0604030504040204" pitchFamily="50" charset="-128"/>
              </a:rPr>
              <a:t>3</a:t>
            </a:r>
            <a:r>
              <a:rPr kumimoji="1" lang="ja-JP" altLang="en-US" sz="950" dirty="0" smtClean="0">
                <a:latin typeface="メイリオ" panose="020B0604030504040204" pitchFamily="50" charset="-128"/>
                <a:ea typeface="メイリオ" panose="020B0604030504040204" pitchFamily="50" charset="-128"/>
              </a:rPr>
              <a:t>年</a:t>
            </a:r>
            <a:r>
              <a:rPr kumimoji="1" lang="en-US" altLang="ja-JP" sz="950" dirty="0" smtClean="0">
                <a:latin typeface="メイリオ" panose="020B0604030504040204" pitchFamily="50" charset="-128"/>
                <a:ea typeface="メイリオ" panose="020B0604030504040204" pitchFamily="50" charset="-128"/>
              </a:rPr>
              <a:t>2</a:t>
            </a:r>
            <a:r>
              <a:rPr kumimoji="1" lang="ja-JP" altLang="en-US" sz="950" dirty="0" smtClean="0">
                <a:latin typeface="メイリオ" panose="020B0604030504040204" pitchFamily="50" charset="-128"/>
                <a:ea typeface="メイリオ" panose="020B0604030504040204" pitchFamily="50" charset="-128"/>
              </a:rPr>
              <a:t>月に次</a:t>
            </a:r>
            <a:r>
              <a:rPr kumimoji="1" lang="ja-JP" altLang="en-US" sz="950" dirty="0">
                <a:latin typeface="メイリオ" panose="020B0604030504040204" pitchFamily="50" charset="-128"/>
                <a:ea typeface="メイリオ" panose="020B0604030504040204" pitchFamily="50" charset="-128"/>
              </a:rPr>
              <a:t>世代育成支援対策推進法に基づく行動計画策定</a:t>
            </a:r>
            <a:r>
              <a:rPr kumimoji="1" lang="ja-JP" altLang="en-US" sz="950" dirty="0" smtClean="0">
                <a:latin typeface="メイリオ" panose="020B0604030504040204" pitchFamily="50" charset="-128"/>
                <a:ea typeface="メイリオ" panose="020B0604030504040204" pitchFamily="50" charset="-128"/>
              </a:rPr>
              <a:t>指針が改正され、</a:t>
            </a:r>
            <a:r>
              <a:rPr kumimoji="1" lang="ja-JP" altLang="en-US" sz="950" dirty="0">
                <a:latin typeface="メイリオ" panose="020B0604030504040204" pitchFamily="50" charset="-128"/>
                <a:ea typeface="メイリオ" panose="020B0604030504040204" pitchFamily="50" charset="-128"/>
              </a:rPr>
              <a:t>事業主が</a:t>
            </a:r>
            <a:r>
              <a:rPr kumimoji="1" lang="ja-JP" altLang="en-US" sz="950" dirty="0" smtClean="0">
                <a:latin typeface="メイリオ" panose="020B0604030504040204" pitchFamily="50" charset="-128"/>
                <a:ea typeface="メイリオ" panose="020B0604030504040204" pitchFamily="50" charset="-128"/>
              </a:rPr>
              <a:t>行動計画</a:t>
            </a:r>
            <a:r>
              <a:rPr kumimoji="1" lang="ja-JP" altLang="en-US" sz="950" dirty="0">
                <a:latin typeface="メイリオ" panose="020B0604030504040204" pitchFamily="50" charset="-128"/>
                <a:ea typeface="メイリオ" panose="020B0604030504040204" pitchFamily="50" charset="-128"/>
              </a:rPr>
              <a:t>に盛り込むことが望ましい</a:t>
            </a:r>
            <a:r>
              <a:rPr kumimoji="1" lang="ja-JP" altLang="en-US" sz="950" dirty="0" smtClean="0">
                <a:latin typeface="メイリオ" panose="020B0604030504040204" pitchFamily="50" charset="-128"/>
                <a:ea typeface="メイリオ" panose="020B0604030504040204" pitchFamily="50" charset="-128"/>
              </a:rPr>
              <a:t>事項として「</a:t>
            </a:r>
            <a:r>
              <a:rPr kumimoji="1" lang="ja-JP" altLang="en-US" sz="950" dirty="0">
                <a:latin typeface="メイリオ" panose="020B0604030504040204" pitchFamily="50" charset="-128"/>
                <a:ea typeface="メイリオ" panose="020B0604030504040204" pitchFamily="50" charset="-128"/>
              </a:rPr>
              <a:t>不妊治療を</a:t>
            </a:r>
            <a:r>
              <a:rPr kumimoji="1" lang="ja-JP" altLang="en-US" sz="950" dirty="0" smtClean="0">
                <a:latin typeface="メイリオ" panose="020B0604030504040204" pitchFamily="50" charset="-128"/>
                <a:ea typeface="メイリオ" panose="020B0604030504040204" pitchFamily="50" charset="-128"/>
              </a:rPr>
              <a:t>受ける</a:t>
            </a:r>
            <a:r>
              <a:rPr kumimoji="1" lang="ja-JP" altLang="en-US" sz="950" dirty="0">
                <a:latin typeface="メイリオ" panose="020B0604030504040204" pitchFamily="50" charset="-128"/>
                <a:ea typeface="メイリオ" panose="020B0604030504040204" pitchFamily="50" charset="-128"/>
              </a:rPr>
              <a:t>労働者に配慮した措置の実施</a:t>
            </a:r>
            <a:r>
              <a:rPr kumimoji="1" lang="ja-JP" altLang="en-US" sz="950" dirty="0" smtClean="0">
                <a:latin typeface="メイリオ" panose="020B0604030504040204" pitchFamily="50" charset="-128"/>
                <a:ea typeface="メイリオ" panose="020B0604030504040204" pitchFamily="50" charset="-128"/>
              </a:rPr>
              <a:t>」が追加された。不妊治療を継続するに当たっての様々な支障を軽減するため、この改正指針の</a:t>
            </a:r>
            <a:r>
              <a:rPr kumimoji="1" lang="ja-JP" altLang="en-US" sz="950" dirty="0">
                <a:latin typeface="メイリオ" panose="020B0604030504040204" pitchFamily="50" charset="-128"/>
                <a:ea typeface="メイリオ" panose="020B0604030504040204" pitchFamily="50" charset="-128"/>
              </a:rPr>
              <a:t>周知とあわせて</a:t>
            </a:r>
            <a:r>
              <a:rPr kumimoji="1" lang="ja-JP" altLang="en-US" sz="950" dirty="0" smtClean="0">
                <a:latin typeface="メイリオ" panose="020B0604030504040204" pitchFamily="50" charset="-128"/>
                <a:ea typeface="メイリオ" panose="020B0604030504040204" pitchFamily="50" charset="-128"/>
              </a:rPr>
              <a:t>、事業</a:t>
            </a:r>
            <a:r>
              <a:rPr kumimoji="1" lang="ja-JP" altLang="en-US" sz="950" dirty="0">
                <a:latin typeface="メイリオ" panose="020B0604030504040204" pitchFamily="50" charset="-128"/>
                <a:ea typeface="メイリオ" panose="020B0604030504040204" pitchFamily="50" charset="-128"/>
              </a:rPr>
              <a:t>主による職場</a:t>
            </a:r>
            <a:r>
              <a:rPr kumimoji="1" lang="ja-JP" altLang="en-US" sz="950" dirty="0" smtClean="0">
                <a:latin typeface="メイリオ" panose="020B0604030504040204" pitchFamily="50" charset="-128"/>
                <a:ea typeface="メイリオ" panose="020B0604030504040204" pitchFamily="50" charset="-128"/>
              </a:rPr>
              <a:t>環境整備の推進を支援する施策について周知を図る必要がある。</a:t>
            </a:r>
            <a:endParaRPr kumimoji="1" lang="en-US" altLang="ja-JP" sz="950" dirty="0">
              <a:latin typeface="メイリオ" panose="020B0604030504040204" pitchFamily="50" charset="-128"/>
              <a:ea typeface="メイリオ" panose="020B0604030504040204" pitchFamily="50" charset="-128"/>
            </a:endParaRPr>
          </a:p>
        </p:txBody>
      </p:sp>
      <p:grpSp>
        <p:nvGrpSpPr>
          <p:cNvPr id="8" name="グループ化 7"/>
          <p:cNvGrpSpPr/>
          <p:nvPr/>
        </p:nvGrpSpPr>
        <p:grpSpPr>
          <a:xfrm>
            <a:off x="644389" y="1152334"/>
            <a:ext cx="1281733" cy="279601"/>
            <a:chOff x="644389" y="1193430"/>
            <a:chExt cx="1281733" cy="279601"/>
          </a:xfrm>
        </p:grpSpPr>
        <p:sp>
          <p:nvSpPr>
            <p:cNvPr id="9" name="正方形/長方形 8"/>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11" name="正方形/長方形 10"/>
          <p:cNvSpPr/>
          <p:nvPr/>
        </p:nvSpPr>
        <p:spPr>
          <a:xfrm>
            <a:off x="4056924" y="2230907"/>
            <a:ext cx="2807624" cy="296537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641214" y="2099767"/>
            <a:ext cx="1225438" cy="278368"/>
            <a:chOff x="641214" y="2330077"/>
            <a:chExt cx="1225438" cy="278368"/>
          </a:xfrm>
        </p:grpSpPr>
        <p:sp>
          <p:nvSpPr>
            <p:cNvPr id="13" name="正方形/長方形 12"/>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15" name="テキスト ボックス 14"/>
          <p:cNvSpPr txBox="1"/>
          <p:nvPr/>
        </p:nvSpPr>
        <p:spPr>
          <a:xfrm>
            <a:off x="649771" y="2372977"/>
            <a:ext cx="3286171" cy="2853150"/>
          </a:xfrm>
          <a:prstGeom prst="rect">
            <a:avLst/>
          </a:prstGeom>
          <a:noFill/>
        </p:spPr>
        <p:txBody>
          <a:bodyPr wrap="square" rtlCol="0">
            <a:noAutofit/>
          </a:bodyPr>
          <a:lstStyle/>
          <a:p>
            <a:pPr marL="108000" indent="-457200"/>
            <a:r>
              <a:rPr kumimoji="1" lang="ja-JP" altLang="en-US" sz="950" dirty="0" smtClean="0">
                <a:latin typeface="メイリオ" panose="020B0604030504040204" pitchFamily="50" charset="-128"/>
                <a:ea typeface="メイリオ" panose="020B0604030504040204" pitchFamily="50" charset="-128"/>
              </a:rPr>
              <a:t>①　事業</a:t>
            </a:r>
            <a:r>
              <a:rPr kumimoji="1" lang="ja-JP" altLang="en-US" sz="950" dirty="0">
                <a:latin typeface="メイリオ" panose="020B0604030504040204" pitchFamily="50" charset="-128"/>
                <a:ea typeface="メイリオ" panose="020B0604030504040204" pitchFamily="50" charset="-128"/>
              </a:rPr>
              <a:t>主が行動計画に盛り込むことが望ましい</a:t>
            </a:r>
            <a:r>
              <a:rPr kumimoji="1" lang="ja-JP" altLang="en-US" sz="950" dirty="0" smtClean="0">
                <a:latin typeface="メイリオ" panose="020B0604030504040204" pitchFamily="50" charset="-128"/>
                <a:ea typeface="メイリオ" panose="020B0604030504040204" pitchFamily="50" charset="-128"/>
              </a:rPr>
              <a:t>事項として「不妊</a:t>
            </a:r>
            <a:r>
              <a:rPr kumimoji="1" lang="ja-JP" altLang="en-US" sz="950" dirty="0">
                <a:latin typeface="メイリオ" panose="020B0604030504040204" pitchFamily="50" charset="-128"/>
                <a:ea typeface="メイリオ" panose="020B0604030504040204" pitchFamily="50" charset="-128"/>
              </a:rPr>
              <a:t>治療を受ける労働者に配慮した措置の実施</a:t>
            </a:r>
            <a:r>
              <a:rPr kumimoji="1" lang="ja-JP" altLang="en-US" sz="950" dirty="0" smtClean="0">
                <a:latin typeface="メイリオ" panose="020B0604030504040204" pitchFamily="50" charset="-128"/>
                <a:ea typeface="メイリオ" panose="020B0604030504040204" pitchFamily="50" charset="-128"/>
              </a:rPr>
              <a:t>」が追加されたことについての周知を図り、併せて、令和</a:t>
            </a:r>
            <a:r>
              <a:rPr kumimoji="1" lang="en-US" altLang="ja-JP" sz="950" dirty="0" smtClean="0">
                <a:latin typeface="メイリオ" panose="020B0604030504040204" pitchFamily="50" charset="-128"/>
                <a:ea typeface="メイリオ" panose="020B0604030504040204" pitchFamily="50" charset="-128"/>
              </a:rPr>
              <a:t>4</a:t>
            </a:r>
            <a:r>
              <a:rPr kumimoji="1" lang="ja-JP" altLang="en-US" sz="950" dirty="0" smtClean="0">
                <a:latin typeface="メイリオ" panose="020B0604030504040204" pitchFamily="50" charset="-128"/>
                <a:ea typeface="メイリオ" panose="020B0604030504040204" pitchFamily="50" charset="-128"/>
              </a:rPr>
              <a:t>年度より</a:t>
            </a:r>
            <a:r>
              <a:rPr kumimoji="1" lang="ja-JP" altLang="en-US" sz="950" dirty="0" err="1" smtClean="0">
                <a:latin typeface="メイリオ" panose="020B0604030504040204" pitchFamily="50" charset="-128"/>
                <a:ea typeface="メイリオ" panose="020B0604030504040204" pitchFamily="50" charset="-128"/>
              </a:rPr>
              <a:t>くるみん</a:t>
            </a:r>
            <a:r>
              <a:rPr kumimoji="1" lang="ja-JP" altLang="en-US" sz="950" dirty="0" smtClean="0">
                <a:latin typeface="メイリオ" panose="020B0604030504040204" pitchFamily="50" charset="-128"/>
                <a:ea typeface="メイリオ" panose="020B0604030504040204" pitchFamily="50" charset="-128"/>
              </a:rPr>
              <a:t>認定の</a:t>
            </a:r>
            <a:r>
              <a:rPr kumimoji="1" lang="en-US" altLang="ja-JP" sz="950" dirty="0" smtClean="0">
                <a:latin typeface="メイリオ" panose="020B0604030504040204" pitchFamily="50" charset="-128"/>
                <a:ea typeface="メイリオ" panose="020B0604030504040204" pitchFamily="50" charset="-128"/>
              </a:rPr>
              <a:t>3</a:t>
            </a:r>
            <a:r>
              <a:rPr kumimoji="1" lang="ja-JP" altLang="en-US" sz="950" dirty="0" smtClean="0">
                <a:latin typeface="メイリオ" panose="020B0604030504040204" pitchFamily="50" charset="-128"/>
                <a:ea typeface="メイリオ" panose="020B0604030504040204" pitchFamily="50" charset="-128"/>
              </a:rPr>
              <a:t>類型の他に新たな類型として創設される「不妊治療と仕事の両立支援に関する認定制度</a:t>
            </a:r>
            <a:r>
              <a:rPr kumimoji="1" lang="en-US" altLang="ja-JP" sz="950" dirty="0" smtClean="0">
                <a:latin typeface="メイリオ" panose="020B0604030504040204" pitchFamily="50" charset="-128"/>
                <a:ea typeface="メイリオ" panose="020B0604030504040204" pitchFamily="50" charset="-128"/>
              </a:rPr>
              <a:t>(</a:t>
            </a:r>
            <a:r>
              <a:rPr kumimoji="1" lang="ja-JP" altLang="en-US" sz="950" dirty="0" err="1" smtClean="0">
                <a:latin typeface="メイリオ" panose="020B0604030504040204" pitchFamily="50" charset="-128"/>
                <a:ea typeface="メイリオ" panose="020B0604030504040204" pitchFamily="50" charset="-128"/>
              </a:rPr>
              <a:t>くるみん</a:t>
            </a:r>
            <a:r>
              <a:rPr kumimoji="1" lang="ja-JP" altLang="en-US" sz="950" dirty="0" smtClean="0">
                <a:latin typeface="メイリオ" panose="020B0604030504040204" pitchFamily="50" charset="-128"/>
                <a:ea typeface="メイリオ" panose="020B0604030504040204" pitchFamily="50" charset="-128"/>
              </a:rPr>
              <a:t>プラス</a:t>
            </a:r>
            <a:r>
              <a:rPr kumimoji="1" lang="en-US" altLang="ja-JP" sz="950" dirty="0" smtClean="0">
                <a:latin typeface="メイリオ" panose="020B0604030504040204" pitchFamily="50" charset="-128"/>
                <a:ea typeface="メイリオ" panose="020B0604030504040204" pitchFamily="50" charset="-128"/>
              </a:rPr>
              <a:t>)</a:t>
            </a:r>
            <a:r>
              <a:rPr kumimoji="1" lang="ja-JP" altLang="en-US" sz="950" dirty="0" smtClean="0">
                <a:latin typeface="メイリオ" panose="020B0604030504040204" pitchFamily="50" charset="-128"/>
                <a:ea typeface="メイリオ" panose="020B0604030504040204" pitchFamily="50" charset="-128"/>
              </a:rPr>
              <a:t>」の活用を促すことにより、職場環境の整備を推進する。</a:t>
            </a:r>
            <a:endParaRPr kumimoji="1" lang="en-US" altLang="ja-JP" sz="950" dirty="0" smtClean="0">
              <a:latin typeface="メイリオ" panose="020B0604030504040204" pitchFamily="50" charset="-128"/>
              <a:ea typeface="メイリオ" panose="020B0604030504040204" pitchFamily="50" charset="-128"/>
            </a:endParaRPr>
          </a:p>
          <a:p>
            <a:pPr marL="108000" indent="-457200"/>
            <a:r>
              <a:rPr kumimoji="1" lang="ja-JP" altLang="en-US" sz="950" dirty="0" smtClean="0">
                <a:latin typeface="メイリオ" panose="020B0604030504040204" pitchFamily="50" charset="-128"/>
                <a:ea typeface="メイリオ" panose="020B0604030504040204" pitchFamily="50" charset="-128"/>
              </a:rPr>
              <a:t>②　中小企業事業主に対し、不妊治療のために利用できる特別休暇制度を導入した場合に支給する働き方改革推進支援助成金（労働時間短縮・年休</a:t>
            </a:r>
            <a:r>
              <a:rPr kumimoji="1" lang="ja-JP" altLang="en-US" sz="950" dirty="0">
                <a:latin typeface="メイリオ" panose="020B0604030504040204" pitchFamily="50" charset="-128"/>
                <a:ea typeface="メイリオ" panose="020B0604030504040204" pitchFamily="50" charset="-128"/>
              </a:rPr>
              <a:t>促進</a:t>
            </a:r>
            <a:r>
              <a:rPr kumimoji="1" lang="ja-JP" altLang="en-US" sz="950" dirty="0" smtClean="0">
                <a:latin typeface="メイリオ" panose="020B0604030504040204" pitchFamily="50" charset="-128"/>
                <a:ea typeface="メイリオ" panose="020B0604030504040204" pitchFamily="50" charset="-128"/>
              </a:rPr>
              <a:t>支援コース）及び職場環境の整備に取り組み、不妊治療のために利用可能な休暇制度や両立支援制度を労働者に利用させた場合に支給する両立支援等助成金（不妊治療両立支援コース）について活用を促す。</a:t>
            </a:r>
            <a:endParaRPr kumimoji="1" lang="en-US" altLang="ja-JP" sz="950" dirty="0" smtClean="0">
              <a:latin typeface="メイリオ" panose="020B0604030504040204" pitchFamily="50" charset="-128"/>
              <a:ea typeface="メイリオ" panose="020B0604030504040204" pitchFamily="50" charset="-128"/>
            </a:endParaRPr>
          </a:p>
          <a:p>
            <a:pPr marL="108000" indent="-457200"/>
            <a:r>
              <a:rPr kumimoji="1" lang="ja-JP" altLang="en-US" sz="950" dirty="0" smtClean="0">
                <a:latin typeface="メイリオ" panose="020B0604030504040204" pitchFamily="50" charset="-128"/>
                <a:ea typeface="メイリオ" panose="020B0604030504040204" pitchFamily="50" charset="-128"/>
              </a:rPr>
              <a:t>③　「不妊治療を受けながら働き続けられる職場づくりのためのマニュアル」や「不妊治療と仕事の両立サポートハンドブック」等の周知・啓発を行い、また、関係機関と連携しつつ、あらゆる機会を捉えて、相談支援を行う。</a:t>
            </a:r>
            <a:endParaRPr kumimoji="1" lang="en-US" altLang="ja-JP" sz="950" dirty="0" smtClean="0">
              <a:latin typeface="メイリオ" panose="020B0604030504040204" pitchFamily="50" charset="-128"/>
              <a:ea typeface="メイリオ" panose="020B0604030504040204" pitchFamily="50" charset="-128"/>
            </a:endParaRPr>
          </a:p>
        </p:txBody>
      </p:sp>
      <p:graphicFrame>
        <p:nvGraphicFramePr>
          <p:cNvPr id="17" name="グラフ 16"/>
          <p:cNvGraphicFramePr/>
          <p:nvPr>
            <p:extLst>
              <p:ext uri="{D42A27DB-BD31-4B8C-83A1-F6EECF244321}">
                <p14:modId xmlns:p14="http://schemas.microsoft.com/office/powerpoint/2010/main" val="3688304563"/>
              </p:ext>
            </p:extLst>
          </p:nvPr>
        </p:nvGraphicFramePr>
        <p:xfrm>
          <a:off x="4074387" y="2532464"/>
          <a:ext cx="2795982" cy="2633034"/>
        </p:xfrm>
        <a:graphic>
          <a:graphicData uri="http://schemas.openxmlformats.org/drawingml/2006/chart">
            <c:chart xmlns:c="http://schemas.openxmlformats.org/drawingml/2006/chart" xmlns:r="http://schemas.openxmlformats.org/officeDocument/2006/relationships" r:id="rId2"/>
          </a:graphicData>
        </a:graphic>
      </p:graphicFrame>
      <p:sp>
        <p:nvSpPr>
          <p:cNvPr id="18" name="テキスト ボックス 17"/>
          <p:cNvSpPr txBox="1"/>
          <p:nvPr/>
        </p:nvSpPr>
        <p:spPr>
          <a:xfrm>
            <a:off x="4056924" y="2327471"/>
            <a:ext cx="2928606" cy="230832"/>
          </a:xfrm>
          <a:prstGeom prst="rect">
            <a:avLst/>
          </a:prstGeom>
          <a:noFill/>
        </p:spPr>
        <p:txBody>
          <a:bodyPr wrap="square" rtlCol="0">
            <a:spAutoFit/>
          </a:bodyPr>
          <a:lstStyle/>
          <a:p>
            <a:pPr algn="ctr"/>
            <a:r>
              <a:rPr kumimoji="1" lang="ja-JP" altLang="en-US" sz="900" b="1" dirty="0" smtClean="0">
                <a:latin typeface="メイリオ" panose="020B0604030504040204" pitchFamily="50" charset="-128"/>
                <a:ea typeface="メイリオ" panose="020B0604030504040204" pitchFamily="50" charset="-128"/>
              </a:rPr>
              <a:t>不妊治療に伴い発生したトラブル（複数回答）</a:t>
            </a:r>
            <a:endParaRPr kumimoji="1" lang="ja-JP" altLang="en-US" sz="900" b="1"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628650" y="5497104"/>
            <a:ext cx="6235898" cy="646331"/>
          </a:xfrm>
          <a:prstGeom prst="rect">
            <a:avLst/>
          </a:prstGeom>
          <a:noFill/>
          <a:ln>
            <a:solidFill>
              <a:schemeClr val="bg1">
                <a:lumMod val="75000"/>
              </a:schemeClr>
            </a:solidFill>
          </a:ln>
        </p:spPr>
        <p:txBody>
          <a:bodyPr wrap="square" rtlCol="0">
            <a:spAutoFit/>
          </a:bodyPr>
          <a:lstStyle/>
          <a:p>
            <a:endParaRPr lang="en-US" altLang="ja-JP" sz="1200" spc="-150" dirty="0" smtClean="0">
              <a:latin typeface="メイリオ" panose="020B0604030504040204" pitchFamily="50" charset="-128"/>
              <a:ea typeface="メイリオ" panose="020B0604030504040204" pitchFamily="50" charset="-128"/>
            </a:endParaRPr>
          </a:p>
          <a:p>
            <a:pPr marL="396000" indent="-720000"/>
            <a:r>
              <a:rPr lang="ja-JP" altLang="en-US" sz="1200" spc="-150" dirty="0" smtClean="0">
                <a:latin typeface="メイリオ" panose="020B0604030504040204" pitchFamily="50" charset="-128"/>
                <a:ea typeface="メイリオ" panose="020B0604030504040204" pitchFamily="50" charset="-128"/>
              </a:rPr>
              <a:t>（４）</a:t>
            </a:r>
            <a:r>
              <a:rPr lang="ja-JP" altLang="en-US" sz="1200" dirty="0">
                <a:latin typeface="メイリオ" panose="020B0604030504040204" pitchFamily="50" charset="-128"/>
                <a:ea typeface="メイリオ" panose="020B0604030504040204" pitchFamily="50" charset="-128"/>
              </a:rPr>
              <a:t>新型コロナウイルス感染症に関する母性健康管理措置による特別有給休暇制度</a:t>
            </a:r>
            <a:r>
              <a:rPr lang="ja-JP" altLang="en-US" sz="1200" dirty="0" smtClean="0">
                <a:latin typeface="メイリオ" panose="020B0604030504040204" pitchFamily="50" charset="-128"/>
                <a:ea typeface="メイリオ" panose="020B0604030504040204" pitchFamily="50" charset="-128"/>
              </a:rPr>
              <a:t>導入等</a:t>
            </a:r>
            <a:r>
              <a:rPr lang="ja-JP" altLang="en-US" sz="1200" dirty="0">
                <a:latin typeface="メイリオ" panose="020B0604030504040204" pitchFamily="50" charset="-128"/>
                <a:ea typeface="メイリオ" panose="020B0604030504040204" pitchFamily="50" charset="-128"/>
              </a:rPr>
              <a:t>への取組</a:t>
            </a:r>
            <a:r>
              <a:rPr lang="ja-JP" altLang="en-US" sz="1200" dirty="0" smtClean="0">
                <a:latin typeface="メイリオ" panose="020B0604030504040204" pitchFamily="50" charset="-128"/>
                <a:ea typeface="メイリオ" panose="020B0604030504040204" pitchFamily="50" charset="-128"/>
              </a:rPr>
              <a:t>支援</a:t>
            </a:r>
            <a:endParaRPr lang="ja-JP" altLang="en-US" sz="1200" dirty="0">
              <a:latin typeface="メイリオ" panose="020B0604030504040204" pitchFamily="50" charset="-128"/>
              <a:ea typeface="メイリオ" panose="020B0604030504040204" pitchFamily="50" charset="-128"/>
            </a:endParaRPr>
          </a:p>
        </p:txBody>
      </p:sp>
      <p:sp>
        <p:nvSpPr>
          <p:cNvPr id="21" name="正方形/長方形 20"/>
          <p:cNvSpPr/>
          <p:nvPr/>
        </p:nvSpPr>
        <p:spPr>
          <a:xfrm>
            <a:off x="641214" y="7450690"/>
            <a:ext cx="3213236" cy="269859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49771" y="6236395"/>
            <a:ext cx="6214777" cy="999812"/>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653342" y="6417743"/>
            <a:ext cx="6233105" cy="856563"/>
          </a:xfrm>
          <a:prstGeom prst="rect">
            <a:avLst/>
          </a:prstGeom>
          <a:noFill/>
        </p:spPr>
        <p:txBody>
          <a:bodyPr wrap="square" rtlCol="0">
            <a:noAutofit/>
          </a:bodyPr>
          <a:lstStyle/>
          <a:p>
            <a:r>
              <a:rPr kumimoji="1" lang="ja-JP" altLang="en-US" sz="950" dirty="0" smtClean="0">
                <a:latin typeface="メイリオ" panose="020B0604030504040204" pitchFamily="50" charset="-128"/>
                <a:ea typeface="メイリオ" panose="020B0604030504040204" pitchFamily="50" charset="-128"/>
              </a:rPr>
              <a:t>　新型コロナウイルス感染症の感染が拡大する中、妊娠中の</a:t>
            </a:r>
            <a:r>
              <a:rPr kumimoji="1" lang="ja-JP" altLang="en-US" sz="950" dirty="0">
                <a:latin typeface="メイリオ" panose="020B0604030504040204" pitchFamily="50" charset="-128"/>
                <a:ea typeface="メイリオ" panose="020B0604030504040204" pitchFamily="50" charset="-128"/>
              </a:rPr>
              <a:t>女性労働者は、職場における作業</a:t>
            </a:r>
            <a:r>
              <a:rPr kumimoji="1" lang="ja-JP" altLang="en-US" sz="950" dirty="0" smtClean="0">
                <a:latin typeface="メイリオ" panose="020B0604030504040204" pitchFamily="50" charset="-128"/>
                <a:ea typeface="メイリオ" panose="020B0604030504040204" pitchFamily="50" charset="-128"/>
              </a:rPr>
              <a:t>内容や通勤等</a:t>
            </a:r>
            <a:r>
              <a:rPr kumimoji="1" lang="ja-JP" altLang="en-US" sz="950" dirty="0">
                <a:latin typeface="メイリオ" panose="020B0604030504040204" pitchFamily="50" charset="-128"/>
                <a:ea typeface="メイリオ" panose="020B0604030504040204" pitchFamily="50" charset="-128"/>
              </a:rPr>
              <a:t>によって、新型</a:t>
            </a:r>
            <a:r>
              <a:rPr kumimoji="1" lang="ja-JP" altLang="en-US" sz="950" dirty="0" smtClean="0">
                <a:latin typeface="メイリオ" panose="020B0604030504040204" pitchFamily="50" charset="-128"/>
                <a:ea typeface="メイリオ" panose="020B0604030504040204" pitchFamily="50" charset="-128"/>
              </a:rPr>
              <a:t>コロナウイルスの</a:t>
            </a:r>
            <a:r>
              <a:rPr kumimoji="1" lang="ja-JP" altLang="en-US" sz="950" dirty="0">
                <a:latin typeface="メイリオ" panose="020B0604030504040204" pitchFamily="50" charset="-128"/>
                <a:ea typeface="メイリオ" panose="020B0604030504040204" pitchFamily="50" charset="-128"/>
              </a:rPr>
              <a:t>感染に大きな不安を抱える場合があり、その心理的なストレスが母体・胎児の健康保持に影響を</a:t>
            </a:r>
            <a:r>
              <a:rPr kumimoji="1" lang="ja-JP" altLang="en-US" sz="950" dirty="0" smtClean="0">
                <a:latin typeface="メイリオ" panose="020B0604030504040204" pitchFamily="50" charset="-128"/>
                <a:ea typeface="メイリオ" panose="020B0604030504040204" pitchFamily="50" charset="-128"/>
              </a:rPr>
              <a:t>与えるおそ</a:t>
            </a:r>
            <a:r>
              <a:rPr kumimoji="1" lang="ja-JP" altLang="en-US" sz="950" dirty="0">
                <a:latin typeface="メイリオ" panose="020B0604030504040204" pitchFamily="50" charset="-128"/>
                <a:ea typeface="メイリオ" panose="020B0604030504040204" pitchFamily="50" charset="-128"/>
              </a:rPr>
              <a:t>れ</a:t>
            </a:r>
            <a:r>
              <a:rPr kumimoji="1" lang="ja-JP" altLang="en-US" sz="950" dirty="0" smtClean="0">
                <a:latin typeface="メイリオ" panose="020B0604030504040204" pitchFamily="50" charset="-128"/>
                <a:ea typeface="メイリオ" panose="020B0604030504040204" pitchFamily="50" charset="-128"/>
              </a:rPr>
              <a:t>がある</a:t>
            </a:r>
            <a:r>
              <a:rPr kumimoji="1" lang="ja-JP" altLang="en-US" sz="950" dirty="0">
                <a:latin typeface="メイリオ" panose="020B0604030504040204" pitchFamily="50" charset="-128"/>
                <a:ea typeface="メイリオ" panose="020B0604030504040204" pitchFamily="50" charset="-128"/>
              </a:rPr>
              <a:t>。</a:t>
            </a:r>
            <a:r>
              <a:rPr kumimoji="1" lang="ja-JP" altLang="en-US" sz="950" dirty="0" smtClean="0">
                <a:latin typeface="メイリオ" panose="020B0604030504040204" pitchFamily="50" charset="-128"/>
                <a:ea typeface="メイリオ" panose="020B0604030504040204" pitchFamily="50" charset="-128"/>
              </a:rPr>
              <a:t>妊娠中</a:t>
            </a:r>
            <a:r>
              <a:rPr kumimoji="1" lang="ja-JP" altLang="en-US" sz="950" dirty="0">
                <a:latin typeface="メイリオ" panose="020B0604030504040204" pitchFamily="50" charset="-128"/>
                <a:ea typeface="メイリオ" panose="020B0604030504040204" pitchFamily="50" charset="-128"/>
              </a:rPr>
              <a:t>の女性労働者の母性健康管理を適切に図ることができる</a:t>
            </a:r>
            <a:r>
              <a:rPr kumimoji="1" lang="ja-JP" altLang="en-US" sz="950" dirty="0" smtClean="0">
                <a:latin typeface="メイリオ" panose="020B0604030504040204" pitchFamily="50" charset="-128"/>
                <a:ea typeface="メイリオ" panose="020B0604030504040204" pitchFamily="50" charset="-128"/>
              </a:rPr>
              <a:t>よう、妊娠中</a:t>
            </a:r>
            <a:r>
              <a:rPr kumimoji="1" lang="ja-JP" altLang="en-US" sz="950" dirty="0">
                <a:latin typeface="メイリオ" panose="020B0604030504040204" pitchFamily="50" charset="-128"/>
                <a:ea typeface="メイリオ" panose="020B0604030504040204" pitchFamily="50" charset="-128"/>
              </a:rPr>
              <a:t>の女性</a:t>
            </a:r>
            <a:r>
              <a:rPr kumimoji="1" lang="ja-JP" altLang="en-US" sz="950" dirty="0" smtClean="0">
                <a:latin typeface="メイリオ" panose="020B0604030504040204" pitchFamily="50" charset="-128"/>
                <a:ea typeface="メイリオ" panose="020B0604030504040204" pitchFamily="50" charset="-128"/>
              </a:rPr>
              <a:t>労働者に</a:t>
            </a:r>
            <a:r>
              <a:rPr kumimoji="1" lang="ja-JP" altLang="en-US" sz="950" dirty="0">
                <a:latin typeface="メイリオ" panose="020B0604030504040204" pitchFamily="50" charset="-128"/>
                <a:ea typeface="メイリオ" panose="020B0604030504040204" pitchFamily="50" charset="-128"/>
              </a:rPr>
              <a:t>対</a:t>
            </a:r>
            <a:r>
              <a:rPr kumimoji="1" lang="ja-JP" altLang="en-US" sz="950" dirty="0" smtClean="0">
                <a:latin typeface="メイリオ" panose="020B0604030504040204" pitchFamily="50" charset="-128"/>
                <a:ea typeface="メイリオ" panose="020B0604030504040204" pitchFamily="50" charset="-128"/>
              </a:rPr>
              <a:t>する新型コロナウイルス感染症</a:t>
            </a:r>
            <a:r>
              <a:rPr kumimoji="1" lang="ja-JP" altLang="en-US" sz="950" dirty="0">
                <a:latin typeface="メイリオ" panose="020B0604030504040204" pitchFamily="50" charset="-128"/>
                <a:ea typeface="メイリオ" panose="020B0604030504040204" pitchFamily="50" charset="-128"/>
              </a:rPr>
              <a:t>に関する母性健康管理措置</a:t>
            </a:r>
            <a:r>
              <a:rPr kumimoji="1" lang="ja-JP" altLang="en-US" sz="950" dirty="0" smtClean="0">
                <a:latin typeface="メイリオ" panose="020B0604030504040204" pitchFamily="50" charset="-128"/>
                <a:ea typeface="メイリオ" panose="020B0604030504040204" pitchFamily="50" charset="-128"/>
              </a:rPr>
              <a:t>及び当該措置に</a:t>
            </a:r>
            <a:r>
              <a:rPr kumimoji="1" lang="ja-JP" altLang="en-US" sz="950" dirty="0">
                <a:latin typeface="メイリオ" panose="020B0604030504040204" pitchFamily="50" charset="-128"/>
                <a:ea typeface="メイリオ" panose="020B0604030504040204" pitchFamily="50" charset="-128"/>
              </a:rPr>
              <a:t>より休業する妊婦のため</a:t>
            </a:r>
            <a:r>
              <a:rPr kumimoji="1" lang="ja-JP" altLang="en-US" sz="950" dirty="0" smtClean="0">
                <a:latin typeface="メイリオ" panose="020B0604030504040204" pitchFamily="50" charset="-128"/>
                <a:ea typeface="メイリオ" panose="020B0604030504040204" pitchFamily="50" charset="-128"/>
              </a:rPr>
              <a:t>の助成制度を活用し、職場環境整備の推進を図る必要がある。</a:t>
            </a:r>
            <a:endParaRPr kumimoji="1" lang="en-US" altLang="ja-JP" sz="950" dirty="0" smtClean="0">
              <a:latin typeface="メイリオ" panose="020B0604030504040204" pitchFamily="50" charset="-128"/>
              <a:ea typeface="メイリオ" panose="020B0604030504040204" pitchFamily="50" charset="-128"/>
            </a:endParaRPr>
          </a:p>
        </p:txBody>
      </p:sp>
      <p:grpSp>
        <p:nvGrpSpPr>
          <p:cNvPr id="24" name="グループ化 23"/>
          <p:cNvGrpSpPr/>
          <p:nvPr/>
        </p:nvGrpSpPr>
        <p:grpSpPr>
          <a:xfrm>
            <a:off x="644389" y="6168834"/>
            <a:ext cx="1281733" cy="279601"/>
            <a:chOff x="644389" y="1193430"/>
            <a:chExt cx="1281733" cy="279601"/>
          </a:xfrm>
        </p:grpSpPr>
        <p:sp>
          <p:nvSpPr>
            <p:cNvPr id="25" name="正方形/長方形 24"/>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27" name="正方形/長方形 26"/>
          <p:cNvSpPr/>
          <p:nvPr/>
        </p:nvSpPr>
        <p:spPr>
          <a:xfrm>
            <a:off x="3924300" y="7434314"/>
            <a:ext cx="2940248" cy="271497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p:cNvGrpSpPr/>
          <p:nvPr/>
        </p:nvGrpSpPr>
        <p:grpSpPr>
          <a:xfrm>
            <a:off x="641214" y="7267381"/>
            <a:ext cx="1225438" cy="278368"/>
            <a:chOff x="641214" y="2330077"/>
            <a:chExt cx="1225438" cy="278368"/>
          </a:xfrm>
        </p:grpSpPr>
        <p:sp>
          <p:nvSpPr>
            <p:cNvPr id="29" name="正方形/長方形 28"/>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31" name="テキスト ボックス 30"/>
          <p:cNvSpPr txBox="1"/>
          <p:nvPr/>
        </p:nvSpPr>
        <p:spPr>
          <a:xfrm>
            <a:off x="3953754" y="7515323"/>
            <a:ext cx="2940248" cy="2667474"/>
          </a:xfrm>
          <a:prstGeom prst="rect">
            <a:avLst/>
          </a:prstGeom>
          <a:noFill/>
        </p:spPr>
        <p:txBody>
          <a:bodyPr wrap="square" rtlCol="0">
            <a:noAutofit/>
          </a:bodyPr>
          <a:lstStyle/>
          <a:p>
            <a:endParaRPr kumimoji="1" lang="en-US" altLang="ja-JP" sz="950" dirty="0" smtClean="0">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597406" y="7596869"/>
            <a:ext cx="3384044" cy="2688228"/>
          </a:xfrm>
          <a:prstGeom prst="rect">
            <a:avLst/>
          </a:prstGeom>
          <a:noFill/>
        </p:spPr>
        <p:txBody>
          <a:bodyPr wrap="square" rtlCol="0">
            <a:noAutofit/>
          </a:bodyPr>
          <a:lstStyle/>
          <a:p>
            <a:pPr marL="108000" indent="-720000"/>
            <a:r>
              <a:rPr kumimoji="1" lang="ja-JP" altLang="en-US" sz="950" dirty="0" smtClean="0">
                <a:latin typeface="メイリオ" panose="020B0604030504040204" pitchFamily="50" charset="-128"/>
                <a:ea typeface="メイリオ" panose="020B0604030504040204" pitchFamily="50" charset="-128"/>
              </a:rPr>
              <a:t>①　新型コロナウイルス感染症の感染拡大の状況を踏まえて改正された「妊娠中及び出産後の女性労働者が保健指導又は健康診査に基づく指導事項を守ることができるようにするために事業主が講ずべき措置に関する指針」に基づき、母子健康管理措置が適切に講じられるよう、男女雇用機会均等法の履行確保を図る。</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②　新型コロナウイルス感染症に関する母性健康管理措置により休業する妊娠中の女性労働者に有給の休暇を取得させる事業主に対しては、引き続き、助成金による支援を行い、妊娠中の女性労働者が安心して休暇を取得することができる職場環境整備の推進を図る。</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③　「事業主が新型コロナウイルス感染症に関する母性健康管理措置による有給の休暇を認めてくれない」等の労働者からの相談があった場合には、当該労働者の意向を踏まえて速やかに事業主に接触し、状況を確認した上で助成金の活用について積極的に働きかけを行う。</a:t>
            </a:r>
            <a:endParaRPr kumimoji="1" lang="en-US" altLang="ja-JP" sz="950" dirty="0">
              <a:latin typeface="メイリオ" panose="020B0604030504040204" pitchFamily="50" charset="-128"/>
              <a:ea typeface="メイリオ" panose="020B0604030504040204" pitchFamily="50" charset="-128"/>
            </a:endParaRPr>
          </a:p>
        </p:txBody>
      </p:sp>
      <p:graphicFrame>
        <p:nvGraphicFramePr>
          <p:cNvPr id="35" name="グラフ 34"/>
          <p:cNvGraphicFramePr/>
          <p:nvPr>
            <p:extLst>
              <p:ext uri="{D42A27DB-BD31-4B8C-83A1-F6EECF244321}">
                <p14:modId xmlns:p14="http://schemas.microsoft.com/office/powerpoint/2010/main" val="2950594771"/>
              </p:ext>
            </p:extLst>
          </p:nvPr>
        </p:nvGraphicFramePr>
        <p:xfrm>
          <a:off x="4183683" y="8004673"/>
          <a:ext cx="2452589" cy="1872620"/>
        </p:xfrm>
        <a:graphic>
          <a:graphicData uri="http://schemas.openxmlformats.org/drawingml/2006/chart">
            <c:chart xmlns:c="http://schemas.openxmlformats.org/drawingml/2006/chart" xmlns:r="http://schemas.openxmlformats.org/officeDocument/2006/relationships" r:id="rId3"/>
          </a:graphicData>
        </a:graphic>
      </p:graphicFrame>
      <p:sp>
        <p:nvSpPr>
          <p:cNvPr id="36" name="テキスト ボックス 35"/>
          <p:cNvSpPr txBox="1"/>
          <p:nvPr/>
        </p:nvSpPr>
        <p:spPr>
          <a:xfrm>
            <a:off x="4184385" y="7496522"/>
            <a:ext cx="2552701" cy="507831"/>
          </a:xfrm>
          <a:prstGeom prst="rect">
            <a:avLst/>
          </a:prstGeom>
          <a:noFill/>
        </p:spPr>
        <p:txBody>
          <a:bodyPr wrap="square" rtlCol="0">
            <a:spAutoFit/>
          </a:bodyPr>
          <a:lstStyle/>
          <a:p>
            <a:r>
              <a:rPr kumimoji="1" lang="ja-JP" altLang="en-US" sz="900" dirty="0" smtClean="0">
                <a:latin typeface="メイリオ" panose="020B0604030504040204" pitchFamily="50" charset="-128"/>
                <a:ea typeface="メイリオ" panose="020B0604030504040204" pitchFamily="50" charset="-128"/>
              </a:rPr>
              <a:t>新型コロナウイルス感染症に関する母性健康</a:t>
            </a:r>
            <a:endParaRPr kumimoji="1" lang="en-US" altLang="ja-JP" sz="900" dirty="0" smtClean="0">
              <a:latin typeface="メイリオ" panose="020B0604030504040204" pitchFamily="50" charset="-128"/>
              <a:ea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rPr>
              <a:t>管理措置による特別休暇制度導入助成金の</a:t>
            </a:r>
            <a:endParaRPr kumimoji="1" lang="en-US" altLang="ja-JP" sz="900" dirty="0" smtClean="0">
              <a:latin typeface="メイリオ" panose="020B0604030504040204" pitchFamily="50" charset="-128"/>
              <a:ea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rPr>
              <a:t>申請状況</a:t>
            </a:r>
            <a:r>
              <a:rPr kumimoji="1" lang="en-US" altLang="ja-JP" sz="900" dirty="0" smtClean="0">
                <a:latin typeface="メイリオ" panose="020B0604030504040204" pitchFamily="50" charset="-128"/>
                <a:ea typeface="メイリオ" panose="020B0604030504040204" pitchFamily="50" charset="-128"/>
              </a:rPr>
              <a:t>(</a:t>
            </a:r>
            <a:r>
              <a:rPr kumimoji="1" lang="ja-JP" altLang="en-US" sz="900" dirty="0" smtClean="0">
                <a:latin typeface="メイリオ" panose="020B0604030504040204" pitchFamily="50" charset="-128"/>
                <a:ea typeface="メイリオ" panose="020B0604030504040204" pitchFamily="50" charset="-128"/>
              </a:rPr>
              <a:t>県</a:t>
            </a:r>
            <a:r>
              <a:rPr kumimoji="1" lang="en-US" altLang="ja-JP" sz="900" dirty="0" smtClean="0">
                <a:latin typeface="メイリオ" panose="020B0604030504040204" pitchFamily="50" charset="-128"/>
                <a:ea typeface="メイリオ" panose="020B0604030504040204" pitchFamily="50" charset="-128"/>
              </a:rPr>
              <a:t>)</a:t>
            </a:r>
            <a:r>
              <a:rPr kumimoji="1" lang="ja-JP" altLang="en-US" sz="900" dirty="0" smtClean="0">
                <a:latin typeface="メイリオ" panose="020B0604030504040204" pitchFamily="50" charset="-128"/>
                <a:ea typeface="メイリオ" panose="020B0604030504040204" pitchFamily="50" charset="-128"/>
              </a:rPr>
              <a:t>　（</a:t>
            </a:r>
            <a:r>
              <a:rPr kumimoji="1" lang="en-US" altLang="ja-JP" sz="900" dirty="0" smtClean="0">
                <a:latin typeface="メイリオ" panose="020B0604030504040204" pitchFamily="50" charset="-128"/>
                <a:ea typeface="メイリオ" panose="020B0604030504040204" pitchFamily="50" charset="-128"/>
              </a:rPr>
              <a:t>2</a:t>
            </a:r>
            <a:r>
              <a:rPr kumimoji="1" lang="ja-JP" altLang="en-US" sz="900" dirty="0" smtClean="0">
                <a:latin typeface="メイリオ" panose="020B0604030504040204" pitchFamily="50" charset="-128"/>
                <a:ea typeface="メイリオ" panose="020B0604030504040204" pitchFamily="50" charset="-128"/>
              </a:rPr>
              <a:t>月末現在）</a:t>
            </a:r>
            <a:endParaRPr kumimoji="1" lang="ja-JP" altLang="en-US" sz="900" dirty="0">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3989379" y="9794022"/>
            <a:ext cx="2904623" cy="338554"/>
          </a:xfrm>
          <a:prstGeom prst="rect">
            <a:avLst/>
          </a:prstGeom>
          <a:noFill/>
        </p:spPr>
        <p:txBody>
          <a:bodyPr wrap="square" rtlCol="0">
            <a:spAutoFit/>
          </a:bodyPr>
          <a:lstStyle/>
          <a:p>
            <a:r>
              <a:rPr kumimoji="1" lang="en-US" altLang="ja-JP" sz="800" dirty="0" smtClean="0">
                <a:latin typeface="メイリオ" panose="020B0604030504040204" pitchFamily="50" charset="-128"/>
                <a:ea typeface="メイリオ" panose="020B0604030504040204" pitchFamily="50" charset="-128"/>
              </a:rPr>
              <a:t>※</a:t>
            </a:r>
            <a:r>
              <a:rPr kumimoji="1" lang="ja-JP" altLang="en-US" sz="800" dirty="0" smtClean="0">
                <a:latin typeface="メイリオ" panose="020B0604030504040204" pitchFamily="50" charset="-128"/>
                <a:ea typeface="メイリオ" panose="020B0604030504040204" pitchFamily="50" charset="-128"/>
              </a:rPr>
              <a:t>令和</a:t>
            </a:r>
            <a:r>
              <a:rPr kumimoji="1" lang="en-US" altLang="ja-JP" sz="800" dirty="0" smtClean="0">
                <a:latin typeface="メイリオ" panose="020B0604030504040204" pitchFamily="50" charset="-128"/>
                <a:ea typeface="メイリオ" panose="020B0604030504040204" pitchFamily="50" charset="-128"/>
              </a:rPr>
              <a:t>2</a:t>
            </a:r>
            <a:r>
              <a:rPr kumimoji="1" lang="ja-JP" altLang="en-US" sz="800" dirty="0" smtClean="0">
                <a:latin typeface="メイリオ" panose="020B0604030504040204" pitchFamily="50" charset="-128"/>
                <a:ea typeface="メイリオ" panose="020B0604030504040204" pitchFamily="50" charset="-128"/>
              </a:rPr>
              <a:t>年度は一般会計・雇用勘定分、令和</a:t>
            </a:r>
            <a:r>
              <a:rPr kumimoji="1" lang="en-US" altLang="ja-JP" sz="800" dirty="0" smtClean="0">
                <a:latin typeface="メイリオ" panose="020B0604030504040204" pitchFamily="50" charset="-128"/>
                <a:ea typeface="メイリオ" panose="020B0604030504040204" pitchFamily="50" charset="-128"/>
              </a:rPr>
              <a:t>3</a:t>
            </a:r>
            <a:r>
              <a:rPr kumimoji="1" lang="ja-JP" altLang="en-US" sz="800" dirty="0" smtClean="0">
                <a:latin typeface="メイリオ" panose="020B0604030504040204" pitchFamily="50" charset="-128"/>
                <a:ea typeface="メイリオ" panose="020B0604030504040204" pitchFamily="50" charset="-128"/>
              </a:rPr>
              <a:t>年度は労災勘定・雇用勘定分の合計</a:t>
            </a:r>
            <a:endParaRPr kumimoji="1" lang="ja-JP" altLang="en-US" sz="800" dirty="0">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3924300" y="8031014"/>
            <a:ext cx="587836" cy="200055"/>
          </a:xfrm>
          <a:prstGeom prst="rect">
            <a:avLst/>
          </a:prstGeom>
          <a:noFill/>
        </p:spPr>
        <p:txBody>
          <a:bodyPr wrap="square" rtlCol="0">
            <a:spAutoFit/>
          </a:bodyPr>
          <a:lstStyle/>
          <a:p>
            <a:r>
              <a:rPr kumimoji="1" lang="ja-JP" altLang="en-US" sz="700" dirty="0" smtClean="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県</a:t>
            </a:r>
            <a:r>
              <a:rPr kumimoji="1" lang="ja-JP" altLang="en-US" sz="700" dirty="0" smtClean="0">
                <a:latin typeface="メイリオ" panose="020B0604030504040204" pitchFamily="50" charset="-128"/>
                <a:ea typeface="メイリオ" panose="020B0604030504040204" pitchFamily="50" charset="-128"/>
              </a:rPr>
              <a:t>）</a:t>
            </a:r>
            <a:endParaRPr kumimoji="1" lang="ja-JP" altLang="en-US" sz="7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16822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0443801-DC4B-4DBE-9EE5-62191D8FC68D}" type="slidenum">
              <a:rPr kumimoji="1" lang="ja-JP" altLang="en-US" smtClean="0"/>
              <a:pPr/>
              <a:t>14</a:t>
            </a:fld>
            <a:endParaRPr kumimoji="1" lang="ja-JP" altLang="en-US" dirty="0"/>
          </a:p>
        </p:txBody>
      </p:sp>
      <p:sp>
        <p:nvSpPr>
          <p:cNvPr id="3" name="テキスト ボックス 2"/>
          <p:cNvSpPr txBox="1"/>
          <p:nvPr/>
        </p:nvSpPr>
        <p:spPr>
          <a:xfrm>
            <a:off x="628650" y="456592"/>
            <a:ext cx="6235898" cy="646331"/>
          </a:xfrm>
          <a:prstGeom prst="rect">
            <a:avLst/>
          </a:prstGeom>
          <a:noFill/>
          <a:ln>
            <a:solidFill>
              <a:schemeClr val="bg1">
                <a:lumMod val="75000"/>
              </a:schemeClr>
            </a:solidFill>
          </a:ln>
        </p:spPr>
        <p:txBody>
          <a:bodyPr wrap="square" rtlCol="0">
            <a:spAutoFit/>
          </a:bodyPr>
          <a:lstStyle/>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（５）</a:t>
            </a:r>
            <a:r>
              <a:rPr lang="ja-JP" altLang="en-US" sz="1200" dirty="0">
                <a:latin typeface="メイリオ" panose="020B0604030504040204" pitchFamily="50" charset="-128"/>
                <a:ea typeface="メイリオ" panose="020B0604030504040204" pitchFamily="50" charset="-128"/>
              </a:rPr>
              <a:t>同一労働同一賃金など雇用形態に関わらない公正な待遇の確保</a:t>
            </a:r>
            <a:r>
              <a:rPr lang="ja-JP" altLang="en-US" sz="1200" dirty="0" smtClean="0">
                <a:latin typeface="メイリオ" panose="020B0604030504040204" pitchFamily="50" charset="-128"/>
                <a:ea typeface="メイリオ" panose="020B0604030504040204" pitchFamily="50" charset="-128"/>
              </a:rPr>
              <a:t>等</a:t>
            </a:r>
            <a:endParaRPr lang="ja-JP" altLang="en-US" sz="1200" dirty="0">
              <a:latin typeface="メイリオ" panose="020B0604030504040204" pitchFamily="50" charset="-128"/>
              <a:ea typeface="メイリオ" panose="020B0604030504040204" pitchFamily="50" charset="-128"/>
            </a:endParaRPr>
          </a:p>
        </p:txBody>
      </p:sp>
      <p:sp>
        <p:nvSpPr>
          <p:cNvPr id="4" name="正方形/長方形 3"/>
          <p:cNvSpPr/>
          <p:nvPr/>
        </p:nvSpPr>
        <p:spPr>
          <a:xfrm>
            <a:off x="641214" y="2250070"/>
            <a:ext cx="3213236" cy="2778463"/>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49771" y="1270695"/>
            <a:ext cx="6214777" cy="893129"/>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53342" y="1442518"/>
            <a:ext cx="6233105" cy="705059"/>
          </a:xfrm>
          <a:prstGeom prst="rect">
            <a:avLst/>
          </a:prstGeom>
          <a:noFill/>
        </p:spPr>
        <p:txBody>
          <a:bodyPr wrap="square" rtlCol="0">
            <a:noAutofit/>
          </a:bodyPr>
          <a:lstStyle/>
          <a:p>
            <a:r>
              <a:rPr kumimoji="1" lang="ja-JP" altLang="en-US" sz="950" dirty="0" smtClean="0">
                <a:latin typeface="メイリオ" panose="020B0604030504040204" pitchFamily="50" charset="-128"/>
                <a:ea typeface="メイリオ" panose="020B0604030504040204" pitchFamily="50" charset="-128"/>
              </a:rPr>
              <a:t>　令和３年４月１日よりパートタイム・有期雇用労働法が全企業に施行となり、同一労働同一賃金など雇用形態に関わらない公正な待遇の確保等について企業における取組は一定程度進んでいると考えられるが、正社員と非正規雇用労働者の賃金の格差は全国的にみてもいまだ大きい。中小企業における非正規雇用労働者の待遇改善を図るためには、引き続ききめ細かな支援が必要である。</a:t>
            </a:r>
            <a:endParaRPr kumimoji="1" lang="en-US" altLang="ja-JP" sz="950" dirty="0" smtClean="0">
              <a:latin typeface="メイリオ" panose="020B0604030504040204" pitchFamily="50" charset="-128"/>
              <a:ea typeface="メイリオ" panose="020B0604030504040204" pitchFamily="50" charset="-128"/>
            </a:endParaRPr>
          </a:p>
        </p:txBody>
      </p:sp>
      <p:grpSp>
        <p:nvGrpSpPr>
          <p:cNvPr id="7" name="グループ化 6"/>
          <p:cNvGrpSpPr/>
          <p:nvPr/>
        </p:nvGrpSpPr>
        <p:grpSpPr>
          <a:xfrm>
            <a:off x="644389" y="1152334"/>
            <a:ext cx="1281733" cy="279601"/>
            <a:chOff x="644389" y="1193430"/>
            <a:chExt cx="1281733" cy="279601"/>
          </a:xfrm>
        </p:grpSpPr>
        <p:sp>
          <p:nvSpPr>
            <p:cNvPr id="8" name="正方形/長方形 7"/>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10" name="正方形/長方形 9"/>
          <p:cNvSpPr/>
          <p:nvPr/>
        </p:nvSpPr>
        <p:spPr>
          <a:xfrm>
            <a:off x="3924300" y="2247016"/>
            <a:ext cx="2940248" cy="2786681"/>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641214" y="2200081"/>
            <a:ext cx="1225438" cy="278368"/>
            <a:chOff x="641214" y="2330077"/>
            <a:chExt cx="1225438" cy="278368"/>
          </a:xfrm>
        </p:grpSpPr>
        <p:sp>
          <p:nvSpPr>
            <p:cNvPr id="12" name="正方形/長方形 11"/>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14" name="テキスト ボックス 13"/>
          <p:cNvSpPr txBox="1"/>
          <p:nvPr/>
        </p:nvSpPr>
        <p:spPr>
          <a:xfrm>
            <a:off x="3935942" y="2331481"/>
            <a:ext cx="2940248" cy="2608819"/>
          </a:xfrm>
          <a:prstGeom prst="rect">
            <a:avLst/>
          </a:prstGeom>
          <a:noFill/>
        </p:spPr>
        <p:txBody>
          <a:bodyPr wrap="square" rtlCol="0">
            <a:noAutofit/>
          </a:bodyPr>
          <a:lstStyle/>
          <a:p>
            <a:endParaRPr kumimoji="1" lang="en-US" altLang="ja-JP" sz="950" dirty="0" smtClean="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649771" y="2488956"/>
            <a:ext cx="3204679" cy="2688228"/>
          </a:xfrm>
          <a:prstGeom prst="rect">
            <a:avLst/>
          </a:prstGeom>
          <a:noFill/>
        </p:spPr>
        <p:txBody>
          <a:bodyPr wrap="square" rtlCol="0">
            <a:noAutofit/>
          </a:bodyPr>
          <a:lstStyle/>
          <a:p>
            <a:pPr marL="108000" indent="-720000"/>
            <a:r>
              <a:rPr kumimoji="1" lang="ja-JP" altLang="en-US" sz="950" dirty="0" smtClean="0">
                <a:latin typeface="メイリオ" panose="020B0604030504040204" pitchFamily="50" charset="-128"/>
                <a:ea typeface="メイリオ" panose="020B0604030504040204" pitchFamily="50" charset="-128"/>
              </a:rPr>
              <a:t>①　雇用形態に関わらない公正な待遇の確保、非正規雇用労働者の正社員化・処遇改善を行う企業への支援</a:t>
            </a:r>
            <a:endParaRPr kumimoji="1" lang="en-US" altLang="ja-JP" sz="950" dirty="0" smtClean="0">
              <a:latin typeface="メイリオ" panose="020B0604030504040204" pitchFamily="50" charset="-128"/>
              <a:ea typeface="メイリオ" panose="020B0604030504040204" pitchFamily="50" charset="-128"/>
            </a:endParaRPr>
          </a:p>
          <a:p>
            <a:pPr marL="216000" indent="-720000"/>
            <a:r>
              <a:rPr kumimoji="1" lang="ja-JP" altLang="en-US" sz="950" dirty="0" smtClean="0">
                <a:latin typeface="メイリオ" panose="020B0604030504040204" pitchFamily="50" charset="-128"/>
                <a:ea typeface="メイリオ" panose="020B0604030504040204" pitchFamily="50" charset="-128"/>
              </a:rPr>
              <a:t>　ア　パートタイム・有期雇用労働法に基づく報告徴収、労働者派遣法に基づく指導監督等を実施することにより、法の着実な履行確保を図る。</a:t>
            </a:r>
            <a:endParaRPr kumimoji="1" lang="en-US" altLang="ja-JP" sz="950" dirty="0" smtClean="0">
              <a:latin typeface="メイリオ" panose="020B0604030504040204" pitchFamily="50" charset="-128"/>
              <a:ea typeface="メイリオ" panose="020B0604030504040204" pitchFamily="50" charset="-128"/>
            </a:endParaRPr>
          </a:p>
          <a:p>
            <a:pPr marL="216000" indent="-720000"/>
            <a:r>
              <a:rPr kumimoji="1" lang="ja-JP" altLang="en-US" sz="950" dirty="0" smtClean="0">
                <a:latin typeface="メイリオ" panose="020B0604030504040204" pitchFamily="50" charset="-128"/>
                <a:ea typeface="メイリオ" panose="020B0604030504040204" pitchFamily="50" charset="-128"/>
              </a:rPr>
              <a:t>　イ　働き方改革</a:t>
            </a:r>
            <a:r>
              <a:rPr kumimoji="1" lang="ja-JP" altLang="en-US" sz="950" dirty="0">
                <a:latin typeface="メイリオ" panose="020B0604030504040204" pitchFamily="50" charset="-128"/>
                <a:ea typeface="メイリオ" panose="020B0604030504040204" pitchFamily="50" charset="-128"/>
              </a:rPr>
              <a:t>推進</a:t>
            </a:r>
            <a:r>
              <a:rPr kumimoji="1" lang="ja-JP" altLang="en-US" sz="950" dirty="0" smtClean="0">
                <a:latin typeface="メイリオ" panose="020B0604030504040204" pitchFamily="50" charset="-128"/>
                <a:ea typeface="メイリオ" panose="020B0604030504040204" pitchFamily="50" charset="-128"/>
              </a:rPr>
              <a:t>支援センターによるワンストップ相談窓口において、労務管理等の専門家による、業界別同一労働同一賃金マニュアル等を活用した窓口相談や個別訪問支援、セミナーの実施等に加え、業種別団体等に対する支援を実施する等きめ細かな支援を行う。</a:t>
            </a:r>
            <a:endParaRPr kumimoji="1" lang="en-US" altLang="ja-JP" sz="950" dirty="0" smtClean="0">
              <a:latin typeface="メイリオ" panose="020B0604030504040204" pitchFamily="50" charset="-128"/>
              <a:ea typeface="メイリオ" panose="020B0604030504040204" pitchFamily="50" charset="-128"/>
            </a:endParaRPr>
          </a:p>
          <a:p>
            <a:pPr marL="216000" indent="-720000"/>
            <a:r>
              <a:rPr kumimoji="1" lang="ja-JP" altLang="en-US" sz="950" dirty="0" smtClean="0">
                <a:latin typeface="メイリオ" panose="020B0604030504040204" pitchFamily="50" charset="-128"/>
                <a:ea typeface="メイリオ" panose="020B0604030504040204" pitchFamily="50" charset="-128"/>
              </a:rPr>
              <a:t>　ウ　非正規雇用労働者の正社員化（紹介予定派遣を通じた正社員化を含む）や処遇改善に取り組んだ事業主に対して、キャリアアップ助成金による支援を行う。</a:t>
            </a:r>
            <a:endParaRPr kumimoji="1" lang="en-US" altLang="ja-JP" sz="950"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4002083" y="4818607"/>
            <a:ext cx="2733284" cy="215444"/>
          </a:xfrm>
          <a:prstGeom prst="rect">
            <a:avLst/>
          </a:prstGeom>
          <a:noFill/>
        </p:spPr>
        <p:txBody>
          <a:bodyPr wrap="square" rtlCol="0">
            <a:spAutoFit/>
          </a:bodyPr>
          <a:lstStyle/>
          <a:p>
            <a:pPr algn="ctr"/>
            <a:r>
              <a:rPr kumimoji="1" lang="ja-JP" altLang="en-US" sz="800" dirty="0" smtClean="0">
                <a:latin typeface="メイリオ" panose="020B0604030504040204" pitchFamily="50" charset="-128"/>
                <a:ea typeface="メイリオ" panose="020B0604030504040204" pitchFamily="50" charset="-128"/>
              </a:rPr>
              <a:t>資料出所：令和２年賃金構造基本統計調査</a:t>
            </a:r>
            <a:endParaRPr kumimoji="1" lang="ja-JP" altLang="en-US" sz="800" dirty="0">
              <a:latin typeface="メイリオ" panose="020B0604030504040204" pitchFamily="50" charset="-128"/>
              <a:ea typeface="メイリオ" panose="020B0604030504040204" pitchFamily="50" charset="-128"/>
            </a:endParaRPr>
          </a:p>
        </p:txBody>
      </p:sp>
      <p:graphicFrame>
        <p:nvGraphicFramePr>
          <p:cNvPr id="18" name="グラフ 17"/>
          <p:cNvGraphicFramePr/>
          <p:nvPr>
            <p:extLst>
              <p:ext uri="{D42A27DB-BD31-4B8C-83A1-F6EECF244321}">
                <p14:modId xmlns:p14="http://schemas.microsoft.com/office/powerpoint/2010/main" val="2770086594"/>
              </p:ext>
            </p:extLst>
          </p:nvPr>
        </p:nvGraphicFramePr>
        <p:xfrm>
          <a:off x="3935942" y="2636775"/>
          <a:ext cx="2928606" cy="2240707"/>
        </p:xfrm>
        <a:graphic>
          <a:graphicData uri="http://schemas.openxmlformats.org/drawingml/2006/chart">
            <c:chart xmlns:c="http://schemas.openxmlformats.org/drawingml/2006/chart" xmlns:r="http://schemas.openxmlformats.org/officeDocument/2006/relationships" r:id="rId2"/>
          </a:graphicData>
        </a:graphic>
      </p:graphicFrame>
      <p:sp>
        <p:nvSpPr>
          <p:cNvPr id="19" name="テキスト ボックス 18"/>
          <p:cNvSpPr txBox="1"/>
          <p:nvPr/>
        </p:nvSpPr>
        <p:spPr>
          <a:xfrm>
            <a:off x="4002083" y="2390554"/>
            <a:ext cx="2733284" cy="246221"/>
          </a:xfrm>
          <a:prstGeom prst="rect">
            <a:avLst/>
          </a:prstGeom>
          <a:noFill/>
        </p:spPr>
        <p:txBody>
          <a:bodyPr wrap="square" rtlCol="0">
            <a:spAutoFit/>
          </a:bodyPr>
          <a:lstStyle/>
          <a:p>
            <a:pPr algn="ctr"/>
            <a:r>
              <a:rPr kumimoji="1" lang="ja-JP" altLang="en-US" sz="1000" b="1" dirty="0" smtClean="0">
                <a:latin typeface="メイリオ" panose="020B0604030504040204" pitchFamily="50" charset="-128"/>
                <a:ea typeface="メイリオ" panose="020B0604030504040204" pitchFamily="50" charset="-128"/>
              </a:rPr>
              <a:t>雇用形態、年齢階級別にみた賃金</a:t>
            </a:r>
            <a:endParaRPr kumimoji="1" lang="ja-JP" altLang="en-US" sz="1000" b="1" dirty="0">
              <a:latin typeface="メイリオ" panose="020B0604030504040204" pitchFamily="50" charset="-128"/>
              <a:ea typeface="メイリオ" panose="020B0604030504040204" pitchFamily="50" charset="-128"/>
            </a:endParaRPr>
          </a:p>
        </p:txBody>
      </p:sp>
      <p:sp>
        <p:nvSpPr>
          <p:cNvPr id="20" name="テキスト ボックス 19"/>
          <p:cNvSpPr txBox="1"/>
          <p:nvPr/>
        </p:nvSpPr>
        <p:spPr>
          <a:xfrm>
            <a:off x="3947804" y="2717378"/>
            <a:ext cx="472611" cy="92333"/>
          </a:xfrm>
          <a:prstGeom prst="rect">
            <a:avLst/>
          </a:prstGeom>
          <a:noFill/>
        </p:spPr>
        <p:txBody>
          <a:bodyPr wrap="square" lIns="0" tIns="0" rIns="0" bIns="0" rtlCol="0" anchor="ctr" anchorCtr="1">
            <a:spAutoFit/>
          </a:bodyPr>
          <a:lstStyle/>
          <a:p>
            <a:r>
              <a:rPr kumimoji="1" lang="ja-JP" altLang="en-US" sz="600" dirty="0" smtClean="0">
                <a:latin typeface="メイリオ" panose="020B0604030504040204" pitchFamily="50" charset="-128"/>
                <a:ea typeface="メイリオ" panose="020B0604030504040204" pitchFamily="50" charset="-128"/>
              </a:rPr>
              <a:t>（千円）</a:t>
            </a:r>
            <a:endParaRPr kumimoji="1" lang="ja-JP" altLang="en-US" sz="60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6332220" y="2683822"/>
            <a:ext cx="403147" cy="211203"/>
          </a:xfrm>
          <a:prstGeom prst="rect">
            <a:avLst/>
          </a:prstGeom>
          <a:solidFill>
            <a:schemeClr val="bg1"/>
          </a:solidFill>
          <a:ln>
            <a:solidFill>
              <a:schemeClr val="tx1"/>
            </a:solidFill>
          </a:ln>
        </p:spPr>
        <p:txBody>
          <a:bodyPr wrap="square" lIns="36000" tIns="36000" rIns="36000" bIns="36000" rtlCol="0" anchor="ctr" anchorCtr="1">
            <a:spAutoFit/>
          </a:bodyPr>
          <a:lstStyle/>
          <a:p>
            <a:r>
              <a:rPr kumimoji="1" lang="ja-JP" altLang="en-US" sz="900" dirty="0" smtClean="0">
                <a:latin typeface="メイリオ" panose="020B0604030504040204" pitchFamily="50" charset="-128"/>
                <a:ea typeface="メイリオ" panose="020B0604030504040204" pitchFamily="50" charset="-128"/>
              </a:rPr>
              <a:t>全国</a:t>
            </a:r>
            <a:endParaRPr kumimoji="1" lang="ja-JP" altLang="en-US" sz="900" dirty="0">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628650" y="5347601"/>
            <a:ext cx="6235898" cy="661720"/>
          </a:xfrm>
          <a:prstGeom prst="rect">
            <a:avLst/>
          </a:prstGeom>
          <a:noFill/>
          <a:ln>
            <a:solidFill>
              <a:schemeClr val="bg1">
                <a:lumMod val="75000"/>
              </a:schemeClr>
            </a:solidFill>
          </a:ln>
        </p:spPr>
        <p:txBody>
          <a:bodyPr wrap="square" rtlCol="0">
            <a:spAutoFit/>
          </a:bodyPr>
          <a:lstStyle/>
          <a:p>
            <a:r>
              <a:rPr lang="en-US" altLang="ja-JP" sz="1300" b="1" dirty="0" smtClean="0">
                <a:latin typeface="メイリオ" panose="020B0604030504040204" pitchFamily="50" charset="-128"/>
                <a:ea typeface="メイリオ" panose="020B0604030504040204" pitchFamily="50" charset="-128"/>
              </a:rPr>
              <a:t>Ⅲ</a:t>
            </a:r>
            <a:r>
              <a:rPr lang="ja-JP" altLang="en-US" sz="1300" b="1" dirty="0" smtClean="0">
                <a:latin typeface="メイリオ" panose="020B0604030504040204" pitchFamily="50" charset="-128"/>
                <a:ea typeface="メイリオ" panose="020B0604030504040204" pitchFamily="50" charset="-128"/>
              </a:rPr>
              <a:t>　誰もが働きやすい職場づくり</a:t>
            </a:r>
            <a:endParaRPr lang="en-US" altLang="ja-JP" sz="1300" b="1" dirty="0" smtClean="0">
              <a:latin typeface="メイリオ" panose="020B0604030504040204" pitchFamily="50" charset="-128"/>
              <a:ea typeface="メイリオ" panose="020B0604030504040204" pitchFamily="50" charset="-128"/>
            </a:endParaRPr>
          </a:p>
          <a:p>
            <a:r>
              <a:rPr lang="ja-JP" altLang="en-US" sz="1200" b="1" dirty="0" smtClean="0">
                <a:latin typeface="メイリオ" panose="020B0604030504040204" pitchFamily="50" charset="-128"/>
                <a:ea typeface="メイリオ" panose="020B0604030504040204" pitchFamily="50" charset="-128"/>
              </a:rPr>
              <a:t>１</a:t>
            </a:r>
            <a:r>
              <a:rPr lang="en-US" altLang="ja-JP" sz="1200" b="1" dirty="0" smtClean="0">
                <a:latin typeface="メイリオ" panose="020B0604030504040204" pitchFamily="50" charset="-128"/>
                <a:ea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rPr>
              <a:t>柔軟な働き方がしやすい環境整備</a:t>
            </a:r>
            <a:endParaRPr lang="en-US" altLang="ja-JP" sz="1200" b="1"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（１）良質なテレワークの導入・定着</a:t>
            </a:r>
            <a:r>
              <a:rPr lang="ja-JP" altLang="en-US" sz="1200" dirty="0" smtClean="0">
                <a:latin typeface="メイリオ" panose="020B0604030504040204" pitchFamily="50" charset="-128"/>
                <a:ea typeface="メイリオ" panose="020B0604030504040204" pitchFamily="50" charset="-128"/>
              </a:rPr>
              <a:t>促進</a:t>
            </a:r>
            <a:endParaRPr lang="ja-JP" altLang="en-US" sz="1200" dirty="0">
              <a:latin typeface="メイリオ" panose="020B0604030504040204" pitchFamily="50" charset="-128"/>
              <a:ea typeface="メイリオ" panose="020B0604030504040204" pitchFamily="50" charset="-128"/>
            </a:endParaRPr>
          </a:p>
        </p:txBody>
      </p:sp>
      <p:sp>
        <p:nvSpPr>
          <p:cNvPr id="24" name="正方形/長方形 23"/>
          <p:cNvSpPr/>
          <p:nvPr/>
        </p:nvSpPr>
        <p:spPr>
          <a:xfrm>
            <a:off x="641214" y="7373176"/>
            <a:ext cx="3213236" cy="2776109"/>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649771" y="6130102"/>
            <a:ext cx="6214777" cy="110167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715714" y="6148780"/>
            <a:ext cx="6148834" cy="1093499"/>
          </a:xfrm>
          <a:prstGeom prst="rect">
            <a:avLst/>
          </a:prstGeom>
          <a:noFill/>
        </p:spPr>
        <p:txBody>
          <a:bodyPr wrap="square" rtlCol="0">
            <a:noAutofit/>
          </a:bodyPr>
          <a:lstStyle/>
          <a:p>
            <a:r>
              <a:rPr kumimoji="1" lang="ja-JP" altLang="en-US" sz="950" dirty="0">
                <a:latin typeface="メイリオ" panose="020B0604030504040204" pitchFamily="50" charset="-128"/>
                <a:ea typeface="メイリオ" panose="020B0604030504040204" pitchFamily="50" charset="-128"/>
              </a:rPr>
              <a:t>　</a:t>
            </a:r>
            <a:endParaRPr kumimoji="1" lang="en-US" altLang="ja-JP" sz="950" dirty="0" smtClean="0">
              <a:latin typeface="メイリオ" panose="020B0604030504040204" pitchFamily="50" charset="-128"/>
              <a:ea typeface="メイリオ" panose="020B0604030504040204" pitchFamily="50" charset="-128"/>
            </a:endParaRPr>
          </a:p>
          <a:p>
            <a:r>
              <a:rPr lang="ja-JP" altLang="en-US" sz="950" dirty="0" smtClean="0">
                <a:latin typeface="メイリオ" panose="020B0604030504040204" pitchFamily="50" charset="-128"/>
                <a:ea typeface="メイリオ" panose="020B0604030504040204" pitchFamily="50" charset="-128"/>
              </a:rPr>
              <a:t>　</a:t>
            </a:r>
            <a:r>
              <a:rPr lang="ja-JP" altLang="ja-JP" sz="950" dirty="0" smtClean="0">
                <a:latin typeface="メイリオ" panose="020B0604030504040204" pitchFamily="50" charset="-128"/>
                <a:ea typeface="メイリオ" panose="020B0604030504040204" pitchFamily="50" charset="-128"/>
              </a:rPr>
              <a:t>ウィズコロナ</a:t>
            </a:r>
            <a:r>
              <a:rPr lang="ja-JP" altLang="ja-JP" sz="950" dirty="0">
                <a:latin typeface="メイリオ" panose="020B0604030504040204" pitchFamily="50" charset="-128"/>
                <a:ea typeface="メイリオ" panose="020B0604030504040204" pitchFamily="50" charset="-128"/>
              </a:rPr>
              <a:t>・ポストコロナの「新しい働き方」として広がっている雇用型テレワークについては、使用者が適切に労務管理を行い、労働者が安心して働くことが</a:t>
            </a:r>
            <a:r>
              <a:rPr lang="ja-JP" altLang="ja-JP" sz="950" dirty="0" smtClean="0">
                <a:latin typeface="メイリオ" panose="020B0604030504040204" pitchFamily="50" charset="-128"/>
                <a:ea typeface="メイリオ" panose="020B0604030504040204" pitchFamily="50" charset="-128"/>
              </a:rPr>
              <a:t>できるテレワークの</a:t>
            </a:r>
            <a:r>
              <a:rPr lang="ja-JP" altLang="ja-JP" sz="950" dirty="0">
                <a:latin typeface="メイリオ" panose="020B0604030504040204" pitchFamily="50" charset="-128"/>
                <a:ea typeface="メイリオ" panose="020B0604030504040204" pitchFamily="50" charset="-128"/>
              </a:rPr>
              <a:t>導入・実施を進めていくことが必要である。このため令和</a:t>
            </a:r>
            <a:r>
              <a:rPr lang="en-US" altLang="ja-JP" sz="950" dirty="0">
                <a:latin typeface="メイリオ" panose="020B0604030504040204" pitchFamily="50" charset="-128"/>
                <a:ea typeface="メイリオ" panose="020B0604030504040204" pitchFamily="50" charset="-128"/>
              </a:rPr>
              <a:t>3</a:t>
            </a:r>
            <a:r>
              <a:rPr lang="ja-JP" altLang="ja-JP" sz="950" dirty="0">
                <a:latin typeface="メイリオ" panose="020B0604030504040204" pitchFamily="50" charset="-128"/>
                <a:ea typeface="メイリオ" panose="020B0604030504040204" pitchFamily="50" charset="-128"/>
              </a:rPr>
              <a:t>年</a:t>
            </a:r>
            <a:r>
              <a:rPr lang="en-US" altLang="ja-JP" sz="950" dirty="0">
                <a:latin typeface="メイリオ" panose="020B0604030504040204" pitchFamily="50" charset="-128"/>
                <a:ea typeface="メイリオ" panose="020B0604030504040204" pitchFamily="50" charset="-128"/>
              </a:rPr>
              <a:t>3</a:t>
            </a:r>
            <a:r>
              <a:rPr lang="ja-JP" altLang="ja-JP" sz="950" dirty="0">
                <a:latin typeface="メイリオ" panose="020B0604030504040204" pitchFamily="50" charset="-128"/>
                <a:ea typeface="メイリオ" panose="020B0604030504040204" pitchFamily="50" charset="-128"/>
              </a:rPr>
              <a:t>月改定の「テレワークの適切な導入及び実施の推進のためのガイドライン」の周知</a:t>
            </a:r>
            <a:r>
              <a:rPr lang="ja-JP" altLang="ja-JP" sz="950" dirty="0" smtClean="0">
                <a:latin typeface="メイリオ" panose="020B0604030504040204" pitchFamily="50" charset="-128"/>
                <a:ea typeface="メイリオ" panose="020B0604030504040204" pitchFamily="50" charset="-128"/>
              </a:rPr>
              <a:t>、</a:t>
            </a:r>
            <a:r>
              <a:rPr lang="ja-JP" altLang="en-US" sz="950" dirty="0" smtClean="0">
                <a:latin typeface="メイリオ" panose="020B0604030504040204" pitchFamily="50" charset="-128"/>
                <a:ea typeface="メイリオ" panose="020B0604030504040204" pitchFamily="50" charset="-128"/>
              </a:rPr>
              <a:t>同ガイドラインに則した良質な</a:t>
            </a:r>
            <a:r>
              <a:rPr lang="ja-JP" altLang="ja-JP" sz="950" dirty="0" smtClean="0">
                <a:latin typeface="メイリオ" panose="020B0604030504040204" pitchFamily="50" charset="-128"/>
                <a:ea typeface="メイリオ" panose="020B0604030504040204" pitchFamily="50" charset="-128"/>
              </a:rPr>
              <a:t>テレワーク</a:t>
            </a:r>
            <a:r>
              <a:rPr lang="ja-JP" altLang="ja-JP" sz="950" dirty="0">
                <a:latin typeface="メイリオ" panose="020B0604030504040204" pitchFamily="50" charset="-128"/>
                <a:ea typeface="メイリオ" panose="020B0604030504040204" pitchFamily="50" charset="-128"/>
              </a:rPr>
              <a:t>を導入する企業等に対し、</a:t>
            </a:r>
            <a:r>
              <a:rPr lang="ja-JP" altLang="ja-JP" sz="950" dirty="0" smtClean="0">
                <a:latin typeface="メイリオ" panose="020B0604030504040204" pitchFamily="50" charset="-128"/>
                <a:ea typeface="メイリオ" panose="020B0604030504040204" pitchFamily="50" charset="-128"/>
              </a:rPr>
              <a:t>テレワーク</a:t>
            </a:r>
            <a:r>
              <a:rPr lang="ja-JP" altLang="en-US" sz="950" dirty="0" smtClean="0">
                <a:latin typeface="メイリオ" panose="020B0604030504040204" pitchFamily="50" charset="-128"/>
                <a:ea typeface="メイリオ" panose="020B0604030504040204" pitchFamily="50" charset="-128"/>
              </a:rPr>
              <a:t>相談</a:t>
            </a:r>
            <a:r>
              <a:rPr lang="ja-JP" altLang="ja-JP" sz="950" dirty="0" smtClean="0">
                <a:latin typeface="メイリオ" panose="020B0604030504040204" pitchFamily="50" charset="-128"/>
                <a:ea typeface="メイリオ" panose="020B0604030504040204" pitchFamily="50" charset="-128"/>
              </a:rPr>
              <a:t>センター</a:t>
            </a:r>
            <a:r>
              <a:rPr lang="ja-JP" altLang="ja-JP" sz="950" dirty="0">
                <a:latin typeface="メイリオ" panose="020B0604030504040204" pitchFamily="50" charset="-128"/>
                <a:ea typeface="メイリオ" panose="020B0604030504040204" pitchFamily="50" charset="-128"/>
              </a:rPr>
              <a:t>の紹介、中小企業事業主に</a:t>
            </a:r>
            <a:r>
              <a:rPr lang="ja-JP" altLang="ja-JP" sz="950" dirty="0" smtClean="0">
                <a:latin typeface="メイリオ" panose="020B0604030504040204" pitchFamily="50" charset="-128"/>
                <a:ea typeface="メイリオ" panose="020B0604030504040204" pitchFamily="50" charset="-128"/>
              </a:rPr>
              <a:t>対し</a:t>
            </a:r>
            <a:r>
              <a:rPr lang="ja-JP" altLang="en-US" sz="950" dirty="0" smtClean="0">
                <a:latin typeface="メイリオ" panose="020B0604030504040204" pitchFamily="50" charset="-128"/>
                <a:ea typeface="メイリオ" panose="020B0604030504040204" pitchFamily="50" charset="-128"/>
              </a:rPr>
              <a:t>、</a:t>
            </a:r>
            <a:r>
              <a:rPr lang="ja-JP" altLang="ja-JP" sz="950" dirty="0" smtClean="0">
                <a:latin typeface="メイリオ" panose="020B0604030504040204" pitchFamily="50" charset="-128"/>
                <a:ea typeface="メイリオ" panose="020B0604030504040204" pitchFamily="50" charset="-128"/>
              </a:rPr>
              <a:t>「</a:t>
            </a:r>
            <a:r>
              <a:rPr lang="ja-JP" altLang="ja-JP" sz="950" dirty="0">
                <a:latin typeface="メイリオ" panose="020B0604030504040204" pitchFamily="50" charset="-128"/>
                <a:ea typeface="メイリオ" panose="020B0604030504040204" pitchFamily="50" charset="-128"/>
              </a:rPr>
              <a:t>人材確保等支援助成金（テレワークコース）」の周知等の取組を通じ、良質なテレワークの定着促進を図る必要がある</a:t>
            </a:r>
            <a:r>
              <a:rPr lang="ja-JP" altLang="ja-JP" sz="950" dirty="0" smtClean="0">
                <a:latin typeface="メイリオ" panose="020B0604030504040204" pitchFamily="50" charset="-128"/>
                <a:ea typeface="メイリオ" panose="020B0604030504040204" pitchFamily="50" charset="-128"/>
              </a:rPr>
              <a:t>。</a:t>
            </a:r>
            <a:endParaRPr kumimoji="1" lang="en-US" altLang="ja-JP" sz="950" dirty="0" smtClean="0">
              <a:latin typeface="メイリオ" panose="020B0604030504040204" pitchFamily="50" charset="-128"/>
              <a:ea typeface="メイリオ" panose="020B0604030504040204" pitchFamily="50" charset="-128"/>
            </a:endParaRPr>
          </a:p>
        </p:txBody>
      </p:sp>
      <p:grpSp>
        <p:nvGrpSpPr>
          <p:cNvPr id="27" name="グループ化 26"/>
          <p:cNvGrpSpPr/>
          <p:nvPr/>
        </p:nvGrpSpPr>
        <p:grpSpPr>
          <a:xfrm>
            <a:off x="644389" y="6029134"/>
            <a:ext cx="1281733" cy="279601"/>
            <a:chOff x="644389" y="1193430"/>
            <a:chExt cx="1281733" cy="279601"/>
          </a:xfrm>
        </p:grpSpPr>
        <p:sp>
          <p:nvSpPr>
            <p:cNvPr id="28" name="正方形/長方形 27"/>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30" name="正方形/長方形 29"/>
          <p:cNvSpPr/>
          <p:nvPr/>
        </p:nvSpPr>
        <p:spPr>
          <a:xfrm>
            <a:off x="3924300" y="7279270"/>
            <a:ext cx="2940248" cy="287001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p:cNvGrpSpPr/>
          <p:nvPr/>
        </p:nvGrpSpPr>
        <p:grpSpPr>
          <a:xfrm>
            <a:off x="641214" y="7278795"/>
            <a:ext cx="1225438" cy="278368"/>
            <a:chOff x="641214" y="2330077"/>
            <a:chExt cx="1225438" cy="278368"/>
          </a:xfrm>
        </p:grpSpPr>
        <p:sp>
          <p:nvSpPr>
            <p:cNvPr id="32" name="正方形/長方形 31"/>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34" name="テキスト ボックス 33"/>
          <p:cNvSpPr txBox="1"/>
          <p:nvPr/>
        </p:nvSpPr>
        <p:spPr>
          <a:xfrm>
            <a:off x="3881829" y="7297181"/>
            <a:ext cx="2940248" cy="2804607"/>
          </a:xfrm>
          <a:prstGeom prst="rect">
            <a:avLst/>
          </a:prstGeom>
          <a:noFill/>
        </p:spPr>
        <p:txBody>
          <a:bodyPr wrap="square" rtlCol="0">
            <a:noAutofit/>
          </a:bodyPr>
          <a:lstStyle/>
          <a:p>
            <a:endParaRPr kumimoji="1" lang="en-US" altLang="ja-JP" sz="950" dirty="0" smtClean="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641214" y="7634786"/>
            <a:ext cx="3208904" cy="2534118"/>
          </a:xfrm>
          <a:prstGeom prst="rect">
            <a:avLst/>
          </a:prstGeom>
          <a:noFill/>
        </p:spPr>
        <p:txBody>
          <a:bodyPr wrap="square" rtlCol="0">
            <a:noAutofit/>
          </a:bodyPr>
          <a:lstStyle/>
          <a:p>
            <a:pPr marL="108000" indent="-720000"/>
            <a:r>
              <a:rPr kumimoji="1" lang="ja-JP" altLang="en-US" sz="950" dirty="0" smtClean="0">
                <a:latin typeface="メイリオ" panose="020B0604030504040204" pitchFamily="50" charset="-128"/>
                <a:ea typeface="メイリオ" panose="020B0604030504040204" pitchFamily="50" charset="-128"/>
              </a:rPr>
              <a:t>①　雇用型テレワークについて、適正な労務管理下における良質なテレワークの定着促進を図るため、説明会等様々な機会を捉え、「テレワークの適切な導入及び実施の推進のためのガイドライン」の周知を行うとともに、「人材確保等支援助成金（テレワークコース）」を中小企業事業主に積極的に活用してもらえるよう、周知を</a:t>
            </a:r>
            <a:r>
              <a:rPr kumimoji="1" lang="ja-JP" altLang="en-US" sz="950" dirty="0">
                <a:latin typeface="メイリオ" panose="020B0604030504040204" pitchFamily="50" charset="-128"/>
                <a:ea typeface="メイリオ" panose="020B0604030504040204" pitchFamily="50" charset="-128"/>
              </a:rPr>
              <a:t>図</a:t>
            </a:r>
            <a:r>
              <a:rPr kumimoji="1" lang="ja-JP" altLang="en-US" sz="950" dirty="0" smtClean="0">
                <a:latin typeface="メイリオ" panose="020B0604030504040204" pitchFamily="50" charset="-128"/>
                <a:ea typeface="メイリオ" panose="020B0604030504040204" pitchFamily="50" charset="-128"/>
              </a:rPr>
              <a:t>っていく。</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②　テレワークの導入や働き方の見直しについて相談があった企業に対し、令和</a:t>
            </a:r>
            <a:r>
              <a:rPr kumimoji="1" lang="en-US" altLang="ja-JP" sz="950" dirty="0" smtClean="0">
                <a:latin typeface="メイリオ" panose="020B0604030504040204" pitchFamily="50" charset="-128"/>
                <a:ea typeface="メイリオ" panose="020B0604030504040204" pitchFamily="50" charset="-128"/>
              </a:rPr>
              <a:t>4</a:t>
            </a:r>
            <a:r>
              <a:rPr kumimoji="1" lang="ja-JP" altLang="en-US" sz="950" dirty="0" smtClean="0">
                <a:latin typeface="メイリオ" panose="020B0604030504040204" pitchFamily="50" charset="-128"/>
                <a:ea typeface="メイリオ" panose="020B0604030504040204" pitchFamily="50" charset="-128"/>
              </a:rPr>
              <a:t>年度から総務省の事業と連携して、「テレワーク・ワンストップ・サポート事業」において設置されるテレワーク相談センターの紹介、同センターで開催するセミナーの周知や参加等の働きかけを行うなど、テレワーク相談センターとの間で連携を図る。</a:t>
            </a:r>
            <a:endParaRPr kumimoji="1" lang="en-US" altLang="ja-JP" sz="950" dirty="0">
              <a:latin typeface="メイリオ" panose="020B0604030504040204" pitchFamily="50" charset="-128"/>
              <a:ea typeface="メイリオ" panose="020B0604030504040204" pitchFamily="50" charset="-128"/>
            </a:endParaRPr>
          </a:p>
        </p:txBody>
      </p:sp>
      <p:graphicFrame>
        <p:nvGraphicFramePr>
          <p:cNvPr id="37" name="グラフ 36"/>
          <p:cNvGraphicFramePr>
            <a:graphicFrameLocks/>
          </p:cNvGraphicFramePr>
          <p:nvPr>
            <p:extLst>
              <p:ext uri="{D42A27DB-BD31-4B8C-83A1-F6EECF244321}">
                <p14:modId xmlns:p14="http://schemas.microsoft.com/office/powerpoint/2010/main" val="3081856690"/>
              </p:ext>
            </p:extLst>
          </p:nvPr>
        </p:nvGraphicFramePr>
        <p:xfrm>
          <a:off x="3935059" y="7321611"/>
          <a:ext cx="2918729" cy="2488296"/>
        </p:xfrm>
        <a:graphic>
          <a:graphicData uri="http://schemas.openxmlformats.org/drawingml/2006/chart">
            <c:chart xmlns:c="http://schemas.openxmlformats.org/drawingml/2006/chart" xmlns:r="http://schemas.openxmlformats.org/officeDocument/2006/relationships" r:id="rId3"/>
          </a:graphicData>
        </a:graphic>
      </p:graphicFrame>
      <p:sp>
        <p:nvSpPr>
          <p:cNvPr id="38" name="テキスト ボックス 37"/>
          <p:cNvSpPr txBox="1"/>
          <p:nvPr/>
        </p:nvSpPr>
        <p:spPr>
          <a:xfrm>
            <a:off x="4239859" y="9864641"/>
            <a:ext cx="2397161" cy="338554"/>
          </a:xfrm>
          <a:prstGeom prst="rect">
            <a:avLst/>
          </a:prstGeom>
          <a:noFill/>
        </p:spPr>
        <p:txBody>
          <a:bodyPr wrap="square" rtlCol="0">
            <a:spAutoFit/>
          </a:bodyPr>
          <a:lstStyle/>
          <a:p>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宮城県経済商工観光部雇用対策課</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「令和</a:t>
            </a:r>
            <a:r>
              <a:rPr kumimoji="1" lang="en-US" altLang="ja-JP" sz="800" dirty="0">
                <a:latin typeface="メイリオ" panose="020B0604030504040204" pitchFamily="50" charset="-128"/>
                <a:ea typeface="メイリオ" panose="020B0604030504040204" pitchFamily="50" charset="-128"/>
              </a:rPr>
              <a:t>2</a:t>
            </a:r>
            <a:r>
              <a:rPr kumimoji="1" lang="ja-JP" altLang="en-US" sz="800" dirty="0">
                <a:latin typeface="メイリオ" panose="020B0604030504040204" pitchFamily="50" charset="-128"/>
                <a:ea typeface="メイリオ" panose="020B0604030504040204" pitchFamily="50" charset="-128"/>
              </a:rPr>
              <a:t>年度労働実態調査結果報告書」より作成</a:t>
            </a:r>
          </a:p>
        </p:txBody>
      </p:sp>
      <p:sp>
        <p:nvSpPr>
          <p:cNvPr id="39" name="テキスト ボックス 38"/>
          <p:cNvSpPr txBox="1"/>
          <p:nvPr/>
        </p:nvSpPr>
        <p:spPr>
          <a:xfrm>
            <a:off x="3809724" y="2596030"/>
            <a:ext cx="611993" cy="92333"/>
          </a:xfrm>
          <a:prstGeom prst="rect">
            <a:avLst/>
          </a:prstGeom>
          <a:noFill/>
        </p:spPr>
        <p:txBody>
          <a:bodyPr wrap="square" lIns="0" tIns="0" rIns="0" bIns="0" rtlCol="0" anchor="ctr" anchorCtr="1">
            <a:spAutoFit/>
          </a:bodyPr>
          <a:lstStyle/>
          <a:p>
            <a:r>
              <a:rPr kumimoji="1" lang="ja-JP" altLang="en-US" sz="600" dirty="0" smtClean="0">
                <a:latin typeface="メイリオ" panose="020B0604030504040204" pitchFamily="50" charset="-128"/>
                <a:ea typeface="メイリオ" panose="020B0604030504040204" pitchFamily="50" charset="-128"/>
              </a:rPr>
              <a:t>賃金</a:t>
            </a:r>
            <a:r>
              <a:rPr kumimoji="1" lang="en-US" altLang="ja-JP" sz="600" dirty="0" smtClean="0">
                <a:latin typeface="メイリオ" panose="020B0604030504040204" pitchFamily="50" charset="-128"/>
                <a:ea typeface="メイリオ" panose="020B0604030504040204" pitchFamily="50" charset="-128"/>
              </a:rPr>
              <a:t>(</a:t>
            </a:r>
            <a:r>
              <a:rPr kumimoji="1" lang="ja-JP" altLang="en-US" sz="600" dirty="0" smtClean="0">
                <a:latin typeface="メイリオ" panose="020B0604030504040204" pitchFamily="50" charset="-128"/>
                <a:ea typeface="メイリオ" panose="020B0604030504040204" pitchFamily="50" charset="-128"/>
              </a:rPr>
              <a:t>月齢</a:t>
            </a:r>
            <a:r>
              <a:rPr kumimoji="1" lang="en-US" altLang="ja-JP" sz="600" dirty="0">
                <a:latin typeface="メイリオ" panose="020B0604030504040204" pitchFamily="50" charset="-128"/>
                <a:ea typeface="メイリオ" panose="020B0604030504040204" pitchFamily="50" charset="-128"/>
              </a:rPr>
              <a:t>)</a:t>
            </a:r>
            <a:endParaRPr kumimoji="1" lang="ja-JP" altLang="en-US" sz="600" dirty="0">
              <a:latin typeface="メイリオ" panose="020B0604030504040204" pitchFamily="50" charset="-128"/>
              <a:ea typeface="メイリオ" panose="020B0604030504040204" pitchFamily="50" charset="-128"/>
            </a:endParaRPr>
          </a:p>
        </p:txBody>
      </p:sp>
      <p:sp>
        <p:nvSpPr>
          <p:cNvPr id="40" name="テキスト ボックス 39"/>
          <p:cNvSpPr txBox="1"/>
          <p:nvPr/>
        </p:nvSpPr>
        <p:spPr>
          <a:xfrm>
            <a:off x="5896820" y="4631232"/>
            <a:ext cx="956968" cy="107722"/>
          </a:xfrm>
          <a:prstGeom prst="rect">
            <a:avLst/>
          </a:prstGeom>
          <a:noFill/>
        </p:spPr>
        <p:txBody>
          <a:bodyPr wrap="square" lIns="0" tIns="0" rIns="0" bIns="0" rtlCol="0" anchor="ctr" anchorCtr="1">
            <a:spAutoFit/>
          </a:bodyPr>
          <a:lstStyle/>
          <a:p>
            <a:r>
              <a:rPr kumimoji="1" lang="ja-JP" altLang="en-US" sz="700" dirty="0" smtClean="0">
                <a:latin typeface="メイリオ" panose="020B0604030504040204" pitchFamily="50" charset="-128"/>
                <a:ea typeface="メイリオ" panose="020B0604030504040204" pitchFamily="50" charset="-128"/>
              </a:rPr>
              <a:t>（非正規雇用労働者）</a:t>
            </a:r>
            <a:endParaRPr kumimoji="1" lang="ja-JP" altLang="en-US" sz="7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87469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28650" y="455916"/>
            <a:ext cx="6235898" cy="646331"/>
          </a:xfrm>
          <a:prstGeom prst="rect">
            <a:avLst/>
          </a:prstGeom>
          <a:noFill/>
          <a:ln>
            <a:solidFill>
              <a:schemeClr val="bg1">
                <a:lumMod val="75000"/>
              </a:schemeClr>
            </a:solidFill>
          </a:ln>
        </p:spPr>
        <p:txBody>
          <a:bodyPr wrap="square" rtlCol="0">
            <a:spAutoFit/>
          </a:bodyPr>
          <a:lstStyle/>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２）フリーランスの契約支援に関する</a:t>
            </a:r>
            <a:r>
              <a:rPr lang="ja-JP" altLang="en-US" sz="1200" dirty="0" smtClean="0">
                <a:latin typeface="メイリオ" panose="020B0604030504040204" pitchFamily="50" charset="-128"/>
                <a:ea typeface="メイリオ" panose="020B0604030504040204" pitchFamily="50" charset="-128"/>
              </a:rPr>
              <a:t>相談</a:t>
            </a:r>
            <a:r>
              <a:rPr lang="ja-JP" altLang="en-US" sz="1200" dirty="0">
                <a:latin typeface="メイリオ" panose="020B0604030504040204" pitchFamily="50" charset="-128"/>
                <a:ea typeface="メイリオ" panose="020B0604030504040204" pitchFamily="50" charset="-128"/>
              </a:rPr>
              <a:t>支援</a:t>
            </a:r>
            <a:r>
              <a:rPr lang="ja-JP" altLang="en-US" sz="1200" dirty="0" smtClean="0">
                <a:latin typeface="メイリオ" panose="020B0604030504040204" pitchFamily="50" charset="-128"/>
                <a:ea typeface="メイリオ" panose="020B0604030504040204" pitchFamily="50" charset="-128"/>
              </a:rPr>
              <a:t>及び</a:t>
            </a:r>
            <a:r>
              <a:rPr lang="ja-JP" altLang="en-US" sz="1200" dirty="0">
                <a:latin typeface="メイリオ" panose="020B0604030504040204" pitchFamily="50" charset="-128"/>
                <a:ea typeface="メイリオ" panose="020B0604030504040204" pitchFamily="50" charset="-128"/>
              </a:rPr>
              <a:t>副業・兼業を行える環境</a:t>
            </a:r>
            <a:r>
              <a:rPr lang="ja-JP" altLang="en-US" sz="1200" dirty="0" smtClean="0">
                <a:latin typeface="メイリオ" panose="020B0604030504040204" pitchFamily="50" charset="-128"/>
                <a:ea typeface="メイリオ" panose="020B0604030504040204" pitchFamily="50" charset="-128"/>
              </a:rPr>
              <a:t>整備</a:t>
            </a:r>
            <a:endParaRPr lang="ja-JP" altLang="en-US" sz="1200" dirty="0">
              <a:latin typeface="メイリオ" panose="020B0604030504040204" pitchFamily="50" charset="-128"/>
              <a:ea typeface="メイリオ" panose="020B0604030504040204" pitchFamily="50" charset="-128"/>
            </a:endParaRPr>
          </a:p>
        </p:txBody>
      </p:sp>
      <p:sp>
        <p:nvSpPr>
          <p:cNvPr id="4" name="正方形/長方形 3"/>
          <p:cNvSpPr/>
          <p:nvPr/>
        </p:nvSpPr>
        <p:spPr>
          <a:xfrm>
            <a:off x="641214" y="2287270"/>
            <a:ext cx="2975289" cy="2883618"/>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49771" y="1270695"/>
            <a:ext cx="6214777" cy="877191"/>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53342" y="1428457"/>
            <a:ext cx="6233105" cy="856563"/>
          </a:xfrm>
          <a:prstGeom prst="rect">
            <a:avLst/>
          </a:prstGeom>
          <a:noFill/>
        </p:spPr>
        <p:txBody>
          <a:bodyPr wrap="square" rtlCol="0">
            <a:noAutofit/>
          </a:bodyPr>
          <a:lstStyle/>
          <a:p>
            <a:r>
              <a:rPr kumimoji="1" lang="ja-JP" altLang="en-US" sz="950" dirty="0" smtClean="0">
                <a:latin typeface="メイリオ" panose="020B0604030504040204" pitchFamily="50" charset="-128"/>
                <a:ea typeface="メイリオ" panose="020B0604030504040204" pitchFamily="50" charset="-128"/>
              </a:rPr>
              <a:t>１　フリーランサーが安心して働ける環境を整備するため、「フリーランスとして安心して働ける環境を整備</a:t>
            </a:r>
            <a:endParaRPr kumimoji="1" lang="en-US" altLang="ja-JP" sz="950" dirty="0" smtClean="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するためのガイドライン」</a:t>
            </a:r>
            <a:r>
              <a:rPr kumimoji="1" lang="en-US" altLang="ja-JP" sz="950" dirty="0">
                <a:latin typeface="メイリオ" panose="020B0604030504040204" pitchFamily="50" charset="-128"/>
                <a:ea typeface="メイリオ" panose="020B0604030504040204" pitchFamily="50" charset="-128"/>
              </a:rPr>
              <a:t> (</a:t>
            </a:r>
            <a:r>
              <a:rPr kumimoji="1" lang="ja-JP" altLang="en-US" sz="950" dirty="0">
                <a:latin typeface="メイリオ" panose="020B0604030504040204" pitchFamily="50" charset="-128"/>
                <a:ea typeface="メイリオ" panose="020B0604030504040204" pitchFamily="50" charset="-128"/>
              </a:rPr>
              <a:t>令和</a:t>
            </a:r>
            <a:r>
              <a:rPr kumimoji="1" lang="en-US" altLang="ja-JP" sz="950" dirty="0">
                <a:latin typeface="メイリオ" panose="020B0604030504040204" pitchFamily="50" charset="-128"/>
                <a:ea typeface="メイリオ" panose="020B0604030504040204" pitchFamily="50" charset="-128"/>
              </a:rPr>
              <a:t>3</a:t>
            </a:r>
            <a:r>
              <a:rPr kumimoji="1" lang="ja-JP" altLang="en-US" sz="950" dirty="0">
                <a:latin typeface="メイリオ" panose="020B0604030504040204" pitchFamily="50" charset="-128"/>
                <a:ea typeface="メイリオ" panose="020B0604030504040204" pitchFamily="50" charset="-128"/>
              </a:rPr>
              <a:t>年</a:t>
            </a:r>
            <a:r>
              <a:rPr kumimoji="1" lang="en-US" altLang="ja-JP" sz="950" dirty="0">
                <a:latin typeface="メイリオ" panose="020B0604030504040204" pitchFamily="50" charset="-128"/>
                <a:ea typeface="メイリオ" panose="020B0604030504040204" pitchFamily="50" charset="-128"/>
              </a:rPr>
              <a:t>3</a:t>
            </a:r>
            <a:r>
              <a:rPr kumimoji="1" lang="ja-JP" altLang="en-US" sz="950" dirty="0">
                <a:latin typeface="メイリオ" panose="020B0604030504040204" pitchFamily="50" charset="-128"/>
                <a:ea typeface="メイリオ" panose="020B0604030504040204" pitchFamily="50" charset="-128"/>
              </a:rPr>
              <a:t>月策定</a:t>
            </a:r>
            <a:r>
              <a:rPr kumimoji="1" lang="en-US" altLang="ja-JP" sz="950" dirty="0">
                <a:latin typeface="メイリオ" panose="020B0604030504040204" pitchFamily="50" charset="-128"/>
                <a:ea typeface="メイリオ" panose="020B0604030504040204" pitchFamily="50" charset="-128"/>
              </a:rPr>
              <a:t>)</a:t>
            </a:r>
            <a:r>
              <a:rPr kumimoji="1" lang="ja-JP" altLang="en-US" sz="950" dirty="0" smtClean="0">
                <a:latin typeface="メイリオ" panose="020B0604030504040204" pitchFamily="50" charset="-128"/>
                <a:ea typeface="メイリオ" panose="020B0604030504040204" pitchFamily="50" charset="-128"/>
              </a:rPr>
              <a:t>及び相談窓口としての周知を図る必要がある。</a:t>
            </a:r>
            <a:endParaRPr kumimoji="1" lang="en-US" altLang="ja-JP" sz="950" dirty="0" smtClean="0">
              <a:latin typeface="メイリオ" panose="020B0604030504040204" pitchFamily="50" charset="-128"/>
              <a:ea typeface="メイリオ" panose="020B0604030504040204" pitchFamily="50" charset="-128"/>
            </a:endParaRPr>
          </a:p>
          <a:p>
            <a:r>
              <a:rPr kumimoji="1" lang="ja-JP" altLang="en-US" sz="950" dirty="0" smtClean="0">
                <a:latin typeface="メイリオ" panose="020B0604030504040204" pitchFamily="50" charset="-128"/>
                <a:ea typeface="メイリオ" panose="020B0604030504040204" pitchFamily="50" charset="-128"/>
              </a:rPr>
              <a:t>２　労働者が健康を確保しながら安心して副業・兼業を行うことができるよう、「副業・兼業の促進に関する</a:t>
            </a:r>
            <a:endParaRPr kumimoji="1" lang="en-US" altLang="ja-JP" sz="950" dirty="0" smtClean="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ガイドライン」</a:t>
            </a:r>
            <a:r>
              <a:rPr kumimoji="1" lang="en-US" altLang="ja-JP" sz="950" dirty="0">
                <a:latin typeface="メイリオ" panose="020B0604030504040204" pitchFamily="50" charset="-128"/>
                <a:ea typeface="メイリオ" panose="020B0604030504040204" pitchFamily="50" charset="-128"/>
              </a:rPr>
              <a:t> (</a:t>
            </a:r>
            <a:r>
              <a:rPr kumimoji="1" lang="ja-JP" altLang="en-US" sz="950" dirty="0">
                <a:latin typeface="メイリオ" panose="020B0604030504040204" pitchFamily="50" charset="-128"/>
                <a:ea typeface="メイリオ" panose="020B0604030504040204" pitchFamily="50" charset="-128"/>
              </a:rPr>
              <a:t>令和</a:t>
            </a:r>
            <a:r>
              <a:rPr kumimoji="1" lang="en-US" altLang="ja-JP" sz="950" dirty="0">
                <a:latin typeface="メイリオ" panose="020B0604030504040204" pitchFamily="50" charset="-128"/>
                <a:ea typeface="メイリオ" panose="020B0604030504040204" pitchFamily="50" charset="-128"/>
              </a:rPr>
              <a:t>2</a:t>
            </a:r>
            <a:r>
              <a:rPr kumimoji="1" lang="ja-JP" altLang="en-US" sz="950" dirty="0">
                <a:latin typeface="メイリオ" panose="020B0604030504040204" pitchFamily="50" charset="-128"/>
                <a:ea typeface="メイリオ" panose="020B0604030504040204" pitchFamily="50" charset="-128"/>
              </a:rPr>
              <a:t>年</a:t>
            </a:r>
            <a:r>
              <a:rPr kumimoji="1" lang="en-US" altLang="ja-JP" sz="950" dirty="0">
                <a:latin typeface="メイリオ" panose="020B0604030504040204" pitchFamily="50" charset="-128"/>
                <a:ea typeface="メイリオ" panose="020B0604030504040204" pitchFamily="50" charset="-128"/>
              </a:rPr>
              <a:t>9</a:t>
            </a:r>
            <a:r>
              <a:rPr kumimoji="1" lang="ja-JP" altLang="en-US" sz="950" dirty="0">
                <a:latin typeface="メイリオ" panose="020B0604030504040204" pitchFamily="50" charset="-128"/>
                <a:ea typeface="メイリオ" panose="020B0604030504040204" pitchFamily="50" charset="-128"/>
              </a:rPr>
              <a:t>月改定</a:t>
            </a:r>
            <a:r>
              <a:rPr kumimoji="1" lang="en-US" altLang="ja-JP" sz="950" dirty="0">
                <a:latin typeface="メイリオ" panose="020B0604030504040204" pitchFamily="50" charset="-128"/>
                <a:ea typeface="メイリオ" panose="020B0604030504040204" pitchFamily="50" charset="-128"/>
              </a:rPr>
              <a:t>)</a:t>
            </a:r>
            <a:r>
              <a:rPr kumimoji="1" lang="ja-JP" altLang="en-US" sz="950" dirty="0" smtClean="0">
                <a:latin typeface="メイリオ" panose="020B0604030504040204" pitchFamily="50" charset="-128"/>
                <a:ea typeface="メイリオ" panose="020B0604030504040204" pitchFamily="50" charset="-128"/>
              </a:rPr>
              <a:t>の周知を図る必要がある。　</a:t>
            </a:r>
            <a:endParaRPr kumimoji="1" lang="en-US" altLang="ja-JP" sz="950" dirty="0" smtClean="0">
              <a:latin typeface="メイリオ" panose="020B0604030504040204" pitchFamily="50" charset="-128"/>
              <a:ea typeface="メイリオ" panose="020B0604030504040204" pitchFamily="50" charset="-128"/>
            </a:endParaRPr>
          </a:p>
        </p:txBody>
      </p:sp>
      <p:grpSp>
        <p:nvGrpSpPr>
          <p:cNvPr id="7" name="グループ化 6"/>
          <p:cNvGrpSpPr/>
          <p:nvPr/>
        </p:nvGrpSpPr>
        <p:grpSpPr>
          <a:xfrm>
            <a:off x="644389" y="1152334"/>
            <a:ext cx="1281733" cy="279601"/>
            <a:chOff x="644389" y="1193430"/>
            <a:chExt cx="1281733" cy="279601"/>
          </a:xfrm>
        </p:grpSpPr>
        <p:sp>
          <p:nvSpPr>
            <p:cNvPr id="8" name="正方形/長方形 7"/>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10" name="正方形/長方形 9"/>
          <p:cNvSpPr/>
          <p:nvPr/>
        </p:nvSpPr>
        <p:spPr>
          <a:xfrm>
            <a:off x="3757159" y="2300872"/>
            <a:ext cx="3107389" cy="287001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641214" y="2187383"/>
            <a:ext cx="1225438" cy="278368"/>
            <a:chOff x="641214" y="2330077"/>
            <a:chExt cx="1225438" cy="278368"/>
          </a:xfrm>
        </p:grpSpPr>
        <p:sp>
          <p:nvSpPr>
            <p:cNvPr id="12" name="正方形/長方形 11"/>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14" name="テキスト ボックス 13"/>
          <p:cNvSpPr txBox="1"/>
          <p:nvPr/>
        </p:nvSpPr>
        <p:spPr>
          <a:xfrm>
            <a:off x="3746599" y="2300871"/>
            <a:ext cx="3154212" cy="2863615"/>
          </a:xfrm>
          <a:prstGeom prst="rect">
            <a:avLst/>
          </a:prstGeom>
          <a:noFill/>
        </p:spPr>
        <p:txBody>
          <a:bodyPr wrap="square" rtlCol="0">
            <a:noAutofit/>
          </a:bodyPr>
          <a:lstStyle/>
          <a:p>
            <a:endParaRPr kumimoji="1" lang="en-US" altLang="ja-JP" sz="950" dirty="0" smtClean="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649771" y="2476258"/>
            <a:ext cx="2966732" cy="2688228"/>
          </a:xfrm>
          <a:prstGeom prst="rect">
            <a:avLst/>
          </a:prstGeom>
          <a:noFill/>
        </p:spPr>
        <p:txBody>
          <a:bodyPr wrap="square" rtlCol="0">
            <a:noAutofit/>
          </a:bodyPr>
          <a:lstStyle/>
          <a:p>
            <a:pPr marL="108000" indent="-457200"/>
            <a:r>
              <a:rPr kumimoji="1" lang="ja-JP" altLang="en-US" sz="950" dirty="0" smtClean="0">
                <a:latin typeface="メイリオ" panose="020B0604030504040204" pitchFamily="50" charset="-128"/>
                <a:ea typeface="メイリオ" panose="020B0604030504040204" pitchFamily="50" charset="-128"/>
              </a:rPr>
              <a:t>①　フリーランスと発注者との契約のトラブル等について、総合労働相談コーナー及び関係省庁と連携した相談支援</a:t>
            </a:r>
            <a:endParaRPr kumimoji="1" lang="en-US" altLang="ja-JP" sz="950" dirty="0" smtClean="0">
              <a:latin typeface="メイリオ" panose="020B0604030504040204" pitchFamily="50" charset="-128"/>
              <a:ea typeface="メイリオ" panose="020B0604030504040204" pitchFamily="50" charset="-128"/>
            </a:endParaRPr>
          </a:p>
          <a:p>
            <a:pPr marL="108000" indent="-457200"/>
            <a:r>
              <a:rPr kumimoji="1" lang="ja-JP" altLang="en-US" sz="950" dirty="0" smtClean="0">
                <a:latin typeface="メイリオ" panose="020B0604030504040204" pitchFamily="50" charset="-128"/>
                <a:ea typeface="メイリオ" panose="020B0604030504040204" pitchFamily="50" charset="-128"/>
              </a:rPr>
              <a:t>　ア</a:t>
            </a:r>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フリーランサーから発注者等との契約等のト</a:t>
            </a:r>
            <a:endParaRPr kumimoji="1" lang="en-US" altLang="ja-JP" sz="950" dirty="0" smtClean="0">
              <a:latin typeface="メイリオ" panose="020B0604030504040204" pitchFamily="50" charset="-128"/>
              <a:ea typeface="メイリオ" panose="020B0604030504040204" pitchFamily="50" charset="-128"/>
            </a:endParaRPr>
          </a:p>
          <a:p>
            <a:pPr marL="108000" indent="-457200"/>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　ラブルについて相談があった際には、当該ガイ</a:t>
            </a:r>
            <a:endParaRPr kumimoji="1" lang="en-US" altLang="ja-JP" sz="950" dirty="0" smtClean="0">
              <a:latin typeface="メイリオ" panose="020B0604030504040204" pitchFamily="50" charset="-128"/>
              <a:ea typeface="メイリオ" panose="020B0604030504040204" pitchFamily="50" charset="-128"/>
            </a:endParaRPr>
          </a:p>
          <a:p>
            <a:pPr marL="108000" indent="-457200"/>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　ドラインを踏まえ、「フリーランス・トラブル</a:t>
            </a:r>
            <a:endParaRPr kumimoji="1" lang="en-US" altLang="ja-JP" sz="950" dirty="0" smtClean="0">
              <a:latin typeface="メイリオ" panose="020B0604030504040204" pitchFamily="50" charset="-128"/>
              <a:ea typeface="メイリオ" panose="020B0604030504040204" pitchFamily="50" charset="-128"/>
            </a:endParaRPr>
          </a:p>
          <a:p>
            <a:pPr marL="108000" indent="-457200"/>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　</a:t>
            </a:r>
            <a:r>
              <a:rPr kumimoji="1" lang="en-US" altLang="ja-JP" sz="950" dirty="0" smtClean="0">
                <a:latin typeface="メイリオ" panose="020B0604030504040204" pitchFamily="50" charset="-128"/>
                <a:ea typeface="メイリオ" panose="020B0604030504040204" pitchFamily="50" charset="-128"/>
              </a:rPr>
              <a:t>110</a:t>
            </a:r>
            <a:r>
              <a:rPr kumimoji="1" lang="ja-JP" altLang="en-US" sz="950" dirty="0" smtClean="0">
                <a:latin typeface="メイリオ" panose="020B0604030504040204" pitchFamily="50" charset="-128"/>
                <a:ea typeface="メイリオ" panose="020B0604030504040204" pitchFamily="50" charset="-128"/>
              </a:rPr>
              <a:t>番」を紹介するなど適切に対応する。</a:t>
            </a:r>
            <a:endParaRPr kumimoji="1" lang="en-US" altLang="ja-JP" sz="950" dirty="0" smtClean="0">
              <a:latin typeface="メイリオ" panose="020B0604030504040204" pitchFamily="50" charset="-128"/>
              <a:ea typeface="メイリオ" panose="020B0604030504040204" pitchFamily="50" charset="-128"/>
            </a:endParaRPr>
          </a:p>
          <a:p>
            <a:pPr marL="108000" indent="-457200"/>
            <a:r>
              <a:rPr kumimoji="1" lang="ja-JP" altLang="en-US" sz="950" dirty="0" smtClean="0">
                <a:latin typeface="メイリオ" panose="020B0604030504040204" pitchFamily="50" charset="-128"/>
                <a:ea typeface="メイリオ" panose="020B0604030504040204" pitchFamily="50" charset="-128"/>
              </a:rPr>
              <a:t>　イ　フリーランサーからの相談においても、労働</a:t>
            </a:r>
            <a:endParaRPr kumimoji="1" lang="en-US" altLang="ja-JP" sz="950" dirty="0" smtClean="0">
              <a:latin typeface="メイリオ" panose="020B0604030504040204" pitchFamily="50" charset="-128"/>
              <a:ea typeface="メイリオ" panose="020B0604030504040204" pitchFamily="50" charset="-128"/>
            </a:endParaRPr>
          </a:p>
          <a:p>
            <a:pPr marL="108000" indent="-457200"/>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　基準法等における労働者に該当するかどうか</a:t>
            </a:r>
            <a:r>
              <a:rPr kumimoji="1" lang="ja-JP" altLang="en-US" sz="950" dirty="0" err="1" smtClean="0">
                <a:latin typeface="メイリオ" panose="020B0604030504040204" pitchFamily="50" charset="-128"/>
                <a:ea typeface="メイリオ" panose="020B0604030504040204" pitchFamily="50" charset="-128"/>
              </a:rPr>
              <a:t>な</a:t>
            </a:r>
            <a:endParaRPr kumimoji="1" lang="en-US" altLang="ja-JP" sz="950" dirty="0" smtClean="0">
              <a:latin typeface="メイリオ" panose="020B0604030504040204" pitchFamily="50" charset="-128"/>
              <a:ea typeface="メイリオ" panose="020B0604030504040204" pitchFamily="50" charset="-128"/>
            </a:endParaRPr>
          </a:p>
          <a:p>
            <a:pPr marL="108000" indent="-457200"/>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　</a:t>
            </a:r>
            <a:r>
              <a:rPr kumimoji="1" lang="ja-JP" altLang="en-US" sz="950" dirty="0" err="1" smtClean="0">
                <a:latin typeface="メイリオ" panose="020B0604030504040204" pitchFamily="50" charset="-128"/>
                <a:ea typeface="メイリオ" panose="020B0604030504040204" pitchFamily="50" charset="-128"/>
              </a:rPr>
              <a:t>ど</a:t>
            </a:r>
            <a:r>
              <a:rPr kumimoji="1" lang="ja-JP" altLang="en-US" sz="950" dirty="0" smtClean="0">
                <a:latin typeface="メイリオ" panose="020B0604030504040204" pitchFamily="50" charset="-128"/>
                <a:ea typeface="メイリオ" panose="020B0604030504040204" pitchFamily="50" charset="-128"/>
              </a:rPr>
              <a:t>実態を踏まえて個別に判断した上で、引き続</a:t>
            </a:r>
            <a:endParaRPr kumimoji="1" lang="en-US" altLang="ja-JP" sz="950" dirty="0" smtClean="0">
              <a:latin typeface="メイリオ" panose="020B0604030504040204" pitchFamily="50" charset="-128"/>
              <a:ea typeface="メイリオ" panose="020B0604030504040204" pitchFamily="50" charset="-128"/>
            </a:endParaRPr>
          </a:p>
          <a:p>
            <a:pPr marL="108000" indent="-457200"/>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　</a:t>
            </a:r>
            <a:r>
              <a:rPr kumimoji="1" lang="ja-JP" altLang="en-US" sz="950" dirty="0" err="1" smtClean="0">
                <a:latin typeface="メイリオ" panose="020B0604030504040204" pitchFamily="50" charset="-128"/>
                <a:ea typeface="メイリオ" panose="020B0604030504040204" pitchFamily="50" charset="-128"/>
              </a:rPr>
              <a:t>き</a:t>
            </a:r>
            <a:r>
              <a:rPr kumimoji="1" lang="ja-JP" altLang="en-US" sz="950" dirty="0" smtClean="0">
                <a:latin typeface="メイリオ" panose="020B0604030504040204" pitchFamily="50" charset="-128"/>
                <a:ea typeface="メイリオ" panose="020B0604030504040204" pitchFamily="50" charset="-128"/>
              </a:rPr>
              <a:t>必要な保護を図る。</a:t>
            </a:r>
            <a:endParaRPr kumimoji="1" lang="en-US" altLang="ja-JP" sz="950" dirty="0" smtClean="0">
              <a:latin typeface="メイリオ" panose="020B0604030504040204" pitchFamily="50" charset="-128"/>
              <a:ea typeface="メイリオ" panose="020B0604030504040204" pitchFamily="50" charset="-128"/>
            </a:endParaRPr>
          </a:p>
          <a:p>
            <a:pPr marL="108000" indent="-457200"/>
            <a:r>
              <a:rPr kumimoji="1" lang="ja-JP" altLang="en-US" sz="950" dirty="0" smtClean="0">
                <a:latin typeface="メイリオ" panose="020B0604030504040204" pitchFamily="50" charset="-128"/>
                <a:ea typeface="メイリオ" panose="020B0604030504040204" pitchFamily="50" charset="-128"/>
              </a:rPr>
              <a:t>②　副業・兼業を行える環境整備の支援等</a:t>
            </a:r>
            <a:endParaRPr kumimoji="1" lang="en-US" altLang="ja-JP" sz="950" dirty="0" smtClean="0">
              <a:latin typeface="メイリオ" panose="020B0604030504040204" pitchFamily="50" charset="-128"/>
              <a:ea typeface="メイリオ" panose="020B0604030504040204" pitchFamily="50" charset="-128"/>
            </a:endParaRPr>
          </a:p>
          <a:p>
            <a:pPr marL="108000" indent="-457200"/>
            <a:r>
              <a:rPr kumimoji="1" lang="ja-JP" altLang="en-US" sz="950" dirty="0" smtClean="0">
                <a:latin typeface="メイリオ" panose="020B0604030504040204" pitchFamily="50" charset="-128"/>
                <a:ea typeface="メイリオ" panose="020B0604030504040204" pitchFamily="50" charset="-128"/>
              </a:rPr>
              <a:t>　</a:t>
            </a:r>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自身の能力を一企業にとらわれずに幅広く発揮したいなどの希望を持つ労働者が、希望に応じて幅広く副業・兼業を行える環境整備に向けて、副業・兼業に係る相談等があった際には</a:t>
            </a:r>
            <a:r>
              <a:rPr kumimoji="1" lang="ja-JP" altLang="en-US" sz="950" dirty="0">
                <a:latin typeface="メイリオ" panose="020B0604030504040204" pitchFamily="50" charset="-128"/>
                <a:ea typeface="メイリオ" panose="020B0604030504040204" pitchFamily="50" charset="-128"/>
              </a:rPr>
              <a:t>、</a:t>
            </a:r>
            <a:r>
              <a:rPr kumimoji="1" lang="ja-JP" altLang="en-US" sz="950" dirty="0" smtClean="0">
                <a:latin typeface="メイリオ" panose="020B0604030504040204" pitchFamily="50" charset="-128"/>
                <a:ea typeface="メイリオ" panose="020B0604030504040204" pitchFamily="50" charset="-128"/>
              </a:rPr>
              <a:t>当該ガイドライン等について</a:t>
            </a:r>
            <a:r>
              <a:rPr kumimoji="1" lang="ja-JP" altLang="en-US" sz="950" spc="-300" dirty="0" smtClean="0">
                <a:latin typeface="メイリオ" panose="020B0604030504040204" pitchFamily="50" charset="-128"/>
                <a:ea typeface="メイリオ" panose="020B0604030504040204" pitchFamily="50" charset="-128"/>
              </a:rPr>
              <a:t>、</a:t>
            </a:r>
            <a:r>
              <a:rPr kumimoji="1" lang="ja-JP" altLang="en-US" sz="950" dirty="0" smtClean="0">
                <a:latin typeface="メイリオ" panose="020B0604030504040204" pitchFamily="50" charset="-128"/>
                <a:ea typeface="メイリオ" panose="020B0604030504040204" pitchFamily="50" charset="-128"/>
              </a:rPr>
              <a:t>わかりやすい解説</a:t>
            </a:r>
            <a:r>
              <a:rPr kumimoji="1" lang="ja-JP" altLang="en-US" sz="950" spc="-150" dirty="0" smtClean="0">
                <a:latin typeface="メイリオ" panose="020B0604030504040204" pitchFamily="50" charset="-128"/>
                <a:ea typeface="メイリオ" panose="020B0604030504040204" pitchFamily="50" charset="-128"/>
              </a:rPr>
              <a:t>パンフレット</a:t>
            </a:r>
            <a:r>
              <a:rPr kumimoji="1" lang="ja-JP" altLang="en-US" sz="950" dirty="0" smtClean="0">
                <a:latin typeface="メイリオ" panose="020B0604030504040204" pitchFamily="50" charset="-128"/>
                <a:ea typeface="メイリオ" panose="020B0604030504040204" pitchFamily="50" charset="-128"/>
              </a:rPr>
              <a:t>を活用した周知等を行う。</a:t>
            </a:r>
            <a:endParaRPr kumimoji="1" lang="en-US" altLang="ja-JP" sz="950" dirty="0">
              <a:latin typeface="メイリオ" panose="020B0604030504040204" pitchFamily="50" charset="-128"/>
              <a:ea typeface="メイリオ" panose="020B0604030504040204" pitchFamily="50" charset="-128"/>
            </a:endParaRPr>
          </a:p>
        </p:txBody>
      </p:sp>
      <p:pic>
        <p:nvPicPr>
          <p:cNvPr id="17" name="図 16"/>
          <p:cNvPicPr>
            <a:picLocks noChangeAspect="1"/>
          </p:cNvPicPr>
          <p:nvPr/>
        </p:nvPicPr>
        <p:blipFill>
          <a:blip r:embed="rId2"/>
          <a:stretch>
            <a:fillRect/>
          </a:stretch>
        </p:blipFill>
        <p:spPr>
          <a:xfrm>
            <a:off x="3814505" y="2689057"/>
            <a:ext cx="1480002" cy="2063488"/>
          </a:xfrm>
          <a:prstGeom prst="rect">
            <a:avLst/>
          </a:prstGeom>
          <a:ln>
            <a:solidFill>
              <a:schemeClr val="bg1">
                <a:lumMod val="50000"/>
              </a:schemeClr>
            </a:solidFill>
          </a:ln>
        </p:spPr>
      </p:pic>
      <p:pic>
        <p:nvPicPr>
          <p:cNvPr id="18" name="図 17"/>
          <p:cNvPicPr>
            <a:picLocks noChangeAspect="1"/>
          </p:cNvPicPr>
          <p:nvPr/>
        </p:nvPicPr>
        <p:blipFill>
          <a:blip r:embed="rId3"/>
          <a:stretch>
            <a:fillRect/>
          </a:stretch>
        </p:blipFill>
        <p:spPr>
          <a:xfrm>
            <a:off x="5355839" y="2695544"/>
            <a:ext cx="1446791" cy="2057001"/>
          </a:xfrm>
          <a:prstGeom prst="rect">
            <a:avLst/>
          </a:prstGeom>
          <a:ln>
            <a:solidFill>
              <a:schemeClr val="bg1">
                <a:lumMod val="50000"/>
              </a:schemeClr>
            </a:solidFill>
          </a:ln>
        </p:spPr>
      </p:pic>
      <p:sp>
        <p:nvSpPr>
          <p:cNvPr id="31" name="スライド番号プレースホルダー 1"/>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15</a:t>
            </a:fld>
            <a:endParaRPr kumimoji="1" lang="ja-JP" altLang="en-US" dirty="0"/>
          </a:p>
        </p:txBody>
      </p:sp>
      <p:sp>
        <p:nvSpPr>
          <p:cNvPr id="45" name="テキスト ボックス 44"/>
          <p:cNvSpPr txBox="1"/>
          <p:nvPr/>
        </p:nvSpPr>
        <p:spPr>
          <a:xfrm>
            <a:off x="628650" y="5457341"/>
            <a:ext cx="6235898" cy="646331"/>
          </a:xfrm>
          <a:prstGeom prst="rect">
            <a:avLst/>
          </a:prstGeom>
          <a:noFill/>
          <a:ln>
            <a:solidFill>
              <a:schemeClr val="bg1">
                <a:lumMod val="75000"/>
              </a:schemeClr>
            </a:solidFill>
          </a:ln>
        </p:spPr>
        <p:txBody>
          <a:bodyPr wrap="square" rtlCol="0">
            <a:spAutoFit/>
          </a:bodyPr>
          <a:lstStyle/>
          <a:p>
            <a:endParaRPr lang="en-US" altLang="ja-JP" sz="1200" dirty="0" smtClean="0">
              <a:latin typeface="メイリオ" panose="020B0604030504040204" pitchFamily="50" charset="-128"/>
              <a:ea typeface="メイリオ" panose="020B0604030504040204" pitchFamily="50" charset="-128"/>
            </a:endParaRPr>
          </a:p>
          <a:p>
            <a:r>
              <a:rPr lang="ja-JP" altLang="en-US" sz="1200" b="1" dirty="0" smtClean="0">
                <a:latin typeface="メイリオ" panose="020B0604030504040204" pitchFamily="50" charset="-128"/>
                <a:ea typeface="メイリオ" panose="020B0604030504040204" pitchFamily="50" charset="-128"/>
              </a:rPr>
              <a:t>２</a:t>
            </a:r>
            <a:r>
              <a:rPr lang="en-US" altLang="ja-JP" sz="1200" b="1" dirty="0" smtClean="0">
                <a:latin typeface="メイリオ" panose="020B0604030504040204" pitchFamily="50" charset="-128"/>
                <a:ea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rPr>
              <a:t>安全で健康に働くことができる環境づくり</a:t>
            </a:r>
            <a:endParaRPr lang="en-US" altLang="ja-JP" sz="1200" b="1"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（１）職場における感染防止対策等の</a:t>
            </a:r>
            <a:r>
              <a:rPr lang="ja-JP" altLang="en-US" sz="1200" dirty="0" smtClean="0">
                <a:latin typeface="メイリオ" panose="020B0604030504040204" pitchFamily="50" charset="-128"/>
                <a:ea typeface="メイリオ" panose="020B0604030504040204" pitchFamily="50" charset="-128"/>
              </a:rPr>
              <a:t>推進</a:t>
            </a:r>
            <a:endParaRPr lang="ja-JP" altLang="en-US" sz="1200" dirty="0">
              <a:latin typeface="メイリオ" panose="020B0604030504040204" pitchFamily="50" charset="-128"/>
              <a:ea typeface="メイリオ" panose="020B0604030504040204" pitchFamily="50" charset="-128"/>
            </a:endParaRPr>
          </a:p>
        </p:txBody>
      </p:sp>
      <p:sp>
        <p:nvSpPr>
          <p:cNvPr id="47" name="正方形/長方形 46"/>
          <p:cNvSpPr/>
          <p:nvPr/>
        </p:nvSpPr>
        <p:spPr>
          <a:xfrm>
            <a:off x="641214" y="7099816"/>
            <a:ext cx="6223334" cy="924842"/>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649771" y="6277215"/>
            <a:ext cx="6214777" cy="573219"/>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653342" y="6420463"/>
            <a:ext cx="6233105" cy="429971"/>
          </a:xfrm>
          <a:prstGeom prst="rect">
            <a:avLst/>
          </a:prstGeom>
          <a:noFill/>
        </p:spPr>
        <p:txBody>
          <a:bodyPr wrap="square" rtlCol="0">
            <a:noAutofit/>
          </a:bodyPr>
          <a:lstStyle/>
          <a:p>
            <a:r>
              <a:rPr lang="ja-JP" altLang="en-US" sz="950" dirty="0" smtClean="0">
                <a:latin typeface="メイリオ" panose="020B0604030504040204" pitchFamily="50" charset="-128"/>
                <a:ea typeface="メイリオ" panose="020B0604030504040204" pitchFamily="50" charset="-128"/>
              </a:rPr>
              <a:t>　</a:t>
            </a:r>
            <a:r>
              <a:rPr lang="ja-JP" altLang="ja-JP" sz="950" dirty="0" smtClean="0">
                <a:latin typeface="メイリオ" panose="020B0604030504040204" pitchFamily="50" charset="-128"/>
                <a:ea typeface="メイリオ" panose="020B0604030504040204" pitchFamily="50" charset="-128"/>
              </a:rPr>
              <a:t>新型コロナ</a:t>
            </a:r>
            <a:r>
              <a:rPr lang="ja-JP" altLang="en-US" sz="950" dirty="0" smtClean="0">
                <a:latin typeface="メイリオ" panose="020B0604030504040204" pitchFamily="50" charset="-128"/>
                <a:ea typeface="メイリオ" panose="020B0604030504040204" pitchFamily="50" charset="-128"/>
              </a:rPr>
              <a:t>ウイルス</a:t>
            </a:r>
            <a:r>
              <a:rPr lang="ja-JP" altLang="ja-JP" sz="950" dirty="0" smtClean="0">
                <a:latin typeface="メイリオ" panose="020B0604030504040204" pitchFamily="50" charset="-128"/>
                <a:ea typeface="メイリオ" panose="020B0604030504040204" pitchFamily="50" charset="-128"/>
              </a:rPr>
              <a:t>感染症</a:t>
            </a:r>
            <a:r>
              <a:rPr lang="ja-JP" altLang="en-US" sz="950" dirty="0" smtClean="0">
                <a:latin typeface="メイリオ" panose="020B0604030504040204" pitchFamily="50" charset="-128"/>
                <a:ea typeface="メイリオ" panose="020B0604030504040204" pitchFamily="50" charset="-128"/>
              </a:rPr>
              <a:t>は、県内においても感染拡大の波が繰り返し発生しており、中には事業場におけるクラスターも発生していることから、引き続き、職場</a:t>
            </a:r>
            <a:r>
              <a:rPr lang="ja-JP" altLang="en-US" sz="950" dirty="0">
                <a:latin typeface="メイリオ" panose="020B0604030504040204" pitchFamily="50" charset="-128"/>
                <a:ea typeface="メイリオ" panose="020B0604030504040204" pitchFamily="50" charset="-128"/>
              </a:rPr>
              <a:t>に</a:t>
            </a:r>
            <a:r>
              <a:rPr lang="ja-JP" altLang="en-US" sz="950" dirty="0" smtClean="0">
                <a:latin typeface="メイリオ" panose="020B0604030504040204" pitchFamily="50" charset="-128"/>
                <a:ea typeface="メイリオ" panose="020B0604030504040204" pitchFamily="50" charset="-128"/>
              </a:rPr>
              <a:t>おける</a:t>
            </a:r>
            <a:r>
              <a:rPr lang="ja-JP" altLang="ja-JP" sz="950" dirty="0" smtClean="0">
                <a:latin typeface="メイリオ" panose="020B0604030504040204" pitchFamily="50" charset="-128"/>
                <a:ea typeface="メイリオ" panose="020B0604030504040204" pitchFamily="50" charset="-128"/>
              </a:rPr>
              <a:t>感染</a:t>
            </a:r>
            <a:r>
              <a:rPr lang="ja-JP" altLang="ja-JP" sz="950" dirty="0">
                <a:latin typeface="メイリオ" panose="020B0604030504040204" pitchFamily="50" charset="-128"/>
                <a:ea typeface="メイリオ" panose="020B0604030504040204" pitchFamily="50" charset="-128"/>
              </a:rPr>
              <a:t>防止対策に取り組む必要がある</a:t>
            </a:r>
            <a:r>
              <a:rPr lang="ja-JP" altLang="ja-JP" sz="950" dirty="0" smtClean="0">
                <a:latin typeface="メイリオ" panose="020B0604030504040204" pitchFamily="50" charset="-128"/>
                <a:ea typeface="メイリオ" panose="020B0604030504040204" pitchFamily="50" charset="-128"/>
              </a:rPr>
              <a:t>。</a:t>
            </a:r>
            <a:endParaRPr lang="ja-JP" altLang="ja-JP" sz="950" dirty="0">
              <a:latin typeface="メイリオ" panose="020B0604030504040204" pitchFamily="50" charset="-128"/>
              <a:ea typeface="メイリオ" panose="020B0604030504040204" pitchFamily="50" charset="-128"/>
            </a:endParaRPr>
          </a:p>
        </p:txBody>
      </p:sp>
      <p:grpSp>
        <p:nvGrpSpPr>
          <p:cNvPr id="50" name="グループ化 49"/>
          <p:cNvGrpSpPr/>
          <p:nvPr/>
        </p:nvGrpSpPr>
        <p:grpSpPr>
          <a:xfrm>
            <a:off x="644389" y="6158854"/>
            <a:ext cx="1281733" cy="279601"/>
            <a:chOff x="644389" y="1193430"/>
            <a:chExt cx="1281733" cy="279601"/>
          </a:xfrm>
        </p:grpSpPr>
        <p:sp>
          <p:nvSpPr>
            <p:cNvPr id="51" name="正方形/長方形 50"/>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2" name="テキスト ボックス 51"/>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grpSp>
        <p:nvGrpSpPr>
          <p:cNvPr id="53" name="グループ化 52"/>
          <p:cNvGrpSpPr/>
          <p:nvPr/>
        </p:nvGrpSpPr>
        <p:grpSpPr>
          <a:xfrm>
            <a:off x="641214" y="6932765"/>
            <a:ext cx="1225438" cy="278368"/>
            <a:chOff x="641214" y="2330077"/>
            <a:chExt cx="1225438" cy="278368"/>
          </a:xfrm>
        </p:grpSpPr>
        <p:sp>
          <p:nvSpPr>
            <p:cNvPr id="54" name="正方形/長方形 53"/>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55" name="テキスト ボックス 54"/>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56" name="テキスト ボックス 55"/>
          <p:cNvSpPr txBox="1"/>
          <p:nvPr/>
        </p:nvSpPr>
        <p:spPr>
          <a:xfrm>
            <a:off x="583096" y="7205326"/>
            <a:ext cx="6379992" cy="897186"/>
          </a:xfrm>
          <a:prstGeom prst="rect">
            <a:avLst/>
          </a:prstGeom>
          <a:noFill/>
        </p:spPr>
        <p:txBody>
          <a:bodyPr wrap="square" rtlCol="0">
            <a:noAutofit/>
          </a:bodyPr>
          <a:lstStyle/>
          <a:p>
            <a:pPr marL="108000" indent="-720000"/>
            <a:r>
              <a:rPr lang="ja-JP" altLang="en-US" sz="950" dirty="0" smtClean="0">
                <a:latin typeface="メイリオ" panose="020B0604030504040204" pitchFamily="50" charset="-128"/>
                <a:ea typeface="メイリオ" panose="020B0604030504040204" pitchFamily="50" charset="-128"/>
              </a:rPr>
              <a:t>①　労働局</a:t>
            </a:r>
            <a:r>
              <a:rPr lang="ja-JP" altLang="ja-JP" sz="950" dirty="0" smtClean="0">
                <a:latin typeface="メイリオ" panose="020B0604030504040204" pitchFamily="50" charset="-128"/>
                <a:ea typeface="メイリオ" panose="020B0604030504040204" pitchFamily="50" charset="-128"/>
              </a:rPr>
              <a:t>に</a:t>
            </a:r>
            <a:r>
              <a:rPr lang="ja-JP" altLang="ja-JP" sz="950" dirty="0">
                <a:latin typeface="メイリオ" panose="020B0604030504040204" pitchFamily="50" charset="-128"/>
                <a:ea typeface="メイリオ" panose="020B0604030504040204" pitchFamily="50" charset="-128"/>
              </a:rPr>
              <a:t>設置した「職場における新型</a:t>
            </a:r>
            <a:r>
              <a:rPr lang="ja-JP" altLang="ja-JP" sz="950" dirty="0" smtClean="0">
                <a:latin typeface="メイリオ" panose="020B0604030504040204" pitchFamily="50" charset="-128"/>
                <a:ea typeface="メイリオ" panose="020B0604030504040204" pitchFamily="50" charset="-128"/>
              </a:rPr>
              <a:t>コロナ</a:t>
            </a:r>
            <a:r>
              <a:rPr lang="ja-JP" altLang="en-US" sz="950" dirty="0" smtClean="0">
                <a:latin typeface="メイリオ" panose="020B0604030504040204" pitchFamily="50" charset="-128"/>
                <a:ea typeface="メイリオ" panose="020B0604030504040204" pitchFamily="50" charset="-128"/>
              </a:rPr>
              <a:t>ウイルス</a:t>
            </a:r>
            <a:r>
              <a:rPr lang="ja-JP" altLang="ja-JP" sz="950" dirty="0" smtClean="0">
                <a:latin typeface="メイリオ" panose="020B0604030504040204" pitchFamily="50" charset="-128"/>
                <a:ea typeface="メイリオ" panose="020B0604030504040204" pitchFamily="50" charset="-128"/>
              </a:rPr>
              <a:t>感染</a:t>
            </a:r>
            <a:r>
              <a:rPr lang="ja-JP" altLang="ja-JP" sz="950" dirty="0">
                <a:latin typeface="メイリオ" panose="020B0604030504040204" pitchFamily="50" charset="-128"/>
                <a:ea typeface="メイリオ" panose="020B0604030504040204" pitchFamily="50" charset="-128"/>
              </a:rPr>
              <a:t>拡大防止対策相談コーナー」</a:t>
            </a:r>
            <a:r>
              <a:rPr lang="ja-JP" altLang="ja-JP" sz="950" dirty="0" smtClean="0">
                <a:latin typeface="メイリオ" panose="020B0604030504040204" pitchFamily="50" charset="-128"/>
                <a:ea typeface="メイリオ" panose="020B0604030504040204" pitchFamily="50" charset="-128"/>
              </a:rPr>
              <a:t>に</a:t>
            </a:r>
            <a:r>
              <a:rPr lang="ja-JP" altLang="en-US" sz="950" dirty="0" smtClean="0">
                <a:latin typeface="メイリオ" panose="020B0604030504040204" pitchFamily="50" charset="-128"/>
                <a:ea typeface="メイリオ" panose="020B0604030504040204" pitchFamily="50" charset="-128"/>
              </a:rPr>
              <a:t>寄せられる</a:t>
            </a:r>
            <a:r>
              <a:rPr lang="ja-JP" altLang="ja-JP" sz="950" dirty="0" smtClean="0">
                <a:latin typeface="メイリオ" panose="020B0604030504040204" pitchFamily="50" charset="-128"/>
                <a:ea typeface="メイリオ" panose="020B0604030504040204" pitchFamily="50" charset="-128"/>
              </a:rPr>
              <a:t>相談</a:t>
            </a:r>
            <a:r>
              <a:rPr lang="ja-JP" altLang="en-US" sz="950" dirty="0" smtClean="0">
                <a:latin typeface="メイリオ" panose="020B0604030504040204" pitchFamily="50" charset="-128"/>
                <a:ea typeface="メイリオ" panose="020B0604030504040204" pitchFamily="50" charset="-128"/>
              </a:rPr>
              <a:t>等</a:t>
            </a:r>
            <a:r>
              <a:rPr lang="ja-JP" altLang="ja-JP" sz="950" dirty="0" smtClean="0">
                <a:latin typeface="メイリオ" panose="020B0604030504040204" pitchFamily="50" charset="-128"/>
                <a:ea typeface="メイリオ" panose="020B0604030504040204" pitchFamily="50" charset="-128"/>
              </a:rPr>
              <a:t>に丁寧</a:t>
            </a:r>
            <a:r>
              <a:rPr lang="ja-JP" altLang="en-US" sz="950" dirty="0" smtClean="0">
                <a:latin typeface="メイリオ" panose="020B0604030504040204" pitchFamily="50" charset="-128"/>
                <a:ea typeface="メイリオ" panose="020B0604030504040204" pitchFamily="50" charset="-128"/>
              </a:rPr>
              <a:t>に</a:t>
            </a:r>
            <a:r>
              <a:rPr lang="ja-JP" altLang="ja-JP" sz="950" dirty="0" smtClean="0">
                <a:latin typeface="メイリオ" panose="020B0604030504040204" pitchFamily="50" charset="-128"/>
                <a:ea typeface="メイリオ" panose="020B0604030504040204" pitchFamily="50" charset="-128"/>
              </a:rPr>
              <a:t>対応</a:t>
            </a:r>
            <a:r>
              <a:rPr lang="ja-JP" altLang="en-US" sz="950" dirty="0" smtClean="0">
                <a:latin typeface="メイリオ" panose="020B0604030504040204" pitchFamily="50" charset="-128"/>
                <a:ea typeface="メイリオ" panose="020B0604030504040204" pitchFamily="50" charset="-128"/>
              </a:rPr>
              <a:t>する</a:t>
            </a:r>
            <a:r>
              <a:rPr lang="ja-JP" altLang="ja-JP" sz="950" dirty="0" smtClean="0">
                <a:latin typeface="メイリオ" panose="020B0604030504040204" pitchFamily="50" charset="-128"/>
                <a:ea typeface="メイリオ" panose="020B0604030504040204" pitchFamily="50" charset="-128"/>
              </a:rPr>
              <a:t>と</a:t>
            </a:r>
            <a:r>
              <a:rPr lang="ja-JP" altLang="ja-JP" sz="950" dirty="0">
                <a:latin typeface="メイリオ" panose="020B0604030504040204" pitchFamily="50" charset="-128"/>
                <a:ea typeface="メイリオ" panose="020B0604030504040204" pitchFamily="50" charset="-128"/>
              </a:rPr>
              <a:t>ともに</a:t>
            </a:r>
            <a:r>
              <a:rPr lang="ja-JP" altLang="ja-JP" sz="950" dirty="0" smtClean="0">
                <a:latin typeface="メイリオ" panose="020B0604030504040204" pitchFamily="50" charset="-128"/>
                <a:ea typeface="メイリオ" panose="020B0604030504040204" pitchFamily="50" charset="-128"/>
              </a:rPr>
              <a:t>、</a:t>
            </a:r>
            <a:r>
              <a:rPr lang="ja-JP" altLang="en-US" sz="950" dirty="0" smtClean="0">
                <a:latin typeface="メイリオ" panose="020B0604030504040204" pitchFamily="50" charset="-128"/>
                <a:ea typeface="メイリオ" panose="020B0604030504040204" pitchFamily="50" charset="-128"/>
              </a:rPr>
              <a:t>労働局や労働基準監督署の窓口等において</a:t>
            </a:r>
            <a:r>
              <a:rPr lang="ja-JP" altLang="ja-JP" sz="950" dirty="0" smtClean="0">
                <a:latin typeface="メイリオ" panose="020B0604030504040204" pitchFamily="50" charset="-128"/>
                <a:ea typeface="メイリオ" panose="020B0604030504040204" pitchFamily="50" charset="-128"/>
              </a:rPr>
              <a:t>「</a:t>
            </a:r>
            <a:r>
              <a:rPr lang="ja-JP" altLang="ja-JP" sz="950" dirty="0">
                <a:latin typeface="メイリオ" panose="020B0604030504040204" pitchFamily="50" charset="-128"/>
                <a:ea typeface="メイリオ" panose="020B0604030504040204" pitchFamily="50" charset="-128"/>
              </a:rPr>
              <a:t>取組の５つのポイント」や「職場における新型</a:t>
            </a:r>
            <a:r>
              <a:rPr lang="ja-JP" altLang="ja-JP" sz="950" dirty="0" smtClean="0">
                <a:latin typeface="メイリオ" panose="020B0604030504040204" pitchFamily="50" charset="-128"/>
                <a:ea typeface="メイリオ" panose="020B0604030504040204" pitchFamily="50" charset="-128"/>
              </a:rPr>
              <a:t>コロナ</a:t>
            </a:r>
            <a:r>
              <a:rPr lang="ja-JP" altLang="en-US" sz="950" dirty="0" smtClean="0">
                <a:latin typeface="メイリオ" panose="020B0604030504040204" pitchFamily="50" charset="-128"/>
                <a:ea typeface="メイリオ" panose="020B0604030504040204" pitchFamily="50" charset="-128"/>
              </a:rPr>
              <a:t>ウイルス</a:t>
            </a:r>
            <a:r>
              <a:rPr lang="ja-JP" altLang="ja-JP" sz="950" dirty="0" smtClean="0">
                <a:latin typeface="メイリオ" panose="020B0604030504040204" pitchFamily="50" charset="-128"/>
                <a:ea typeface="メイリオ" panose="020B0604030504040204" pitchFamily="50" charset="-128"/>
              </a:rPr>
              <a:t>感染症</a:t>
            </a:r>
            <a:r>
              <a:rPr lang="ja-JP" altLang="ja-JP" sz="950" dirty="0">
                <a:latin typeface="メイリオ" panose="020B0604030504040204" pitchFamily="50" charset="-128"/>
                <a:ea typeface="メイリオ" panose="020B0604030504040204" pitchFamily="50" charset="-128"/>
              </a:rPr>
              <a:t>の拡大を防止するためのチェックリスト」等を活用</a:t>
            </a:r>
            <a:r>
              <a:rPr lang="ja-JP" altLang="ja-JP" sz="950" dirty="0" smtClean="0">
                <a:latin typeface="メイリオ" panose="020B0604030504040204" pitchFamily="50" charset="-128"/>
                <a:ea typeface="メイリオ" panose="020B0604030504040204" pitchFamily="50" charset="-128"/>
              </a:rPr>
              <a:t>した</a:t>
            </a:r>
            <a:r>
              <a:rPr lang="ja-JP" altLang="en-US" sz="950" dirty="0" smtClean="0">
                <a:latin typeface="メイリオ" panose="020B0604030504040204" pitchFamily="50" charset="-128"/>
                <a:ea typeface="メイリオ" panose="020B0604030504040204" pitchFamily="50" charset="-128"/>
              </a:rPr>
              <a:t>指導等</a:t>
            </a:r>
            <a:r>
              <a:rPr lang="ja-JP" altLang="ja-JP" sz="950" dirty="0" smtClean="0">
                <a:latin typeface="メイリオ" panose="020B0604030504040204" pitchFamily="50" charset="-128"/>
                <a:ea typeface="メイリオ" panose="020B0604030504040204" pitchFamily="50" charset="-128"/>
              </a:rPr>
              <a:t>を</a:t>
            </a:r>
            <a:r>
              <a:rPr lang="ja-JP" altLang="ja-JP" sz="950" dirty="0">
                <a:latin typeface="メイリオ" panose="020B0604030504040204" pitchFamily="50" charset="-128"/>
                <a:ea typeface="メイリオ" panose="020B0604030504040204" pitchFamily="50" charset="-128"/>
              </a:rPr>
              <a:t>推進する</a:t>
            </a:r>
            <a:r>
              <a:rPr lang="ja-JP" altLang="ja-JP" sz="950" dirty="0" smtClean="0">
                <a:latin typeface="メイリオ" panose="020B0604030504040204" pitchFamily="50" charset="-128"/>
                <a:ea typeface="メイリオ" panose="020B0604030504040204" pitchFamily="50" charset="-128"/>
              </a:rPr>
              <a:t>。</a:t>
            </a:r>
            <a:endParaRPr lang="en-US" altLang="ja-JP" sz="950" dirty="0" smtClean="0">
              <a:latin typeface="メイリオ" panose="020B0604030504040204" pitchFamily="50" charset="-128"/>
              <a:ea typeface="メイリオ" panose="020B0604030504040204" pitchFamily="50" charset="-128"/>
            </a:endParaRPr>
          </a:p>
          <a:p>
            <a:pPr marL="108000" indent="-720000"/>
            <a:r>
              <a:rPr lang="ja-JP" altLang="en-US" sz="950" dirty="0" smtClean="0">
                <a:latin typeface="メイリオ" panose="020B0604030504040204" pitchFamily="50" charset="-128"/>
                <a:ea typeface="メイリオ" panose="020B0604030504040204" pitchFamily="50" charset="-128"/>
              </a:rPr>
              <a:t>②　</a:t>
            </a:r>
            <a:r>
              <a:rPr lang="ja-JP" altLang="ja-JP" sz="950" dirty="0" smtClean="0">
                <a:latin typeface="メイリオ" panose="020B0604030504040204" pitchFamily="50" charset="-128"/>
                <a:ea typeface="メイリオ" panose="020B0604030504040204" pitchFamily="50" charset="-128"/>
              </a:rPr>
              <a:t>高年齢</a:t>
            </a:r>
            <a:r>
              <a:rPr lang="ja-JP" altLang="ja-JP" sz="950" dirty="0">
                <a:latin typeface="メイリオ" panose="020B0604030504040204" pitchFamily="50" charset="-128"/>
                <a:ea typeface="メイリオ" panose="020B0604030504040204" pitchFamily="50" charset="-128"/>
              </a:rPr>
              <a:t>労働者の感染防止対策等を推進するため、社会福祉施設など利用者等と密に接する業務を簡素化するための設備的対策に要する経費の補助金（エイジフレンドリー補助金）を周知する</a:t>
            </a:r>
            <a:r>
              <a:rPr lang="ja-JP" altLang="ja-JP" sz="950" dirty="0" smtClean="0">
                <a:latin typeface="メイリオ" panose="020B0604030504040204" pitchFamily="50" charset="-128"/>
                <a:ea typeface="メイリオ" panose="020B0604030504040204" pitchFamily="50" charset="-128"/>
              </a:rPr>
              <a:t>。</a:t>
            </a:r>
            <a:endParaRPr lang="ja-JP" altLang="ja-JP" sz="950" dirty="0">
              <a:latin typeface="メイリオ" panose="020B0604030504040204" pitchFamily="50" charset="-128"/>
              <a:ea typeface="メイリオ" panose="020B0604030504040204" pitchFamily="50" charset="-128"/>
            </a:endParaRPr>
          </a:p>
        </p:txBody>
      </p:sp>
      <p:sp>
        <p:nvSpPr>
          <p:cNvPr id="57" name="正方形/長方形 56"/>
          <p:cNvSpPr/>
          <p:nvPr/>
        </p:nvSpPr>
        <p:spPr>
          <a:xfrm>
            <a:off x="3451340" y="9983835"/>
            <a:ext cx="3578423" cy="28407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tIns="0" bIns="0" rtlCol="0" anchor="ctr"/>
          <a:lstStyle/>
          <a:p>
            <a:pPr algn="r"/>
            <a:r>
              <a:rPr kumimoji="1" lang="ja-JP" altLang="en-US" sz="800" dirty="0" smtClean="0">
                <a:latin typeface="メイリオ" panose="020B0604030504040204" pitchFamily="50" charset="-128"/>
                <a:ea typeface="メイリオ" panose="020B0604030504040204" pitchFamily="50" charset="-128"/>
              </a:rPr>
              <a:t>資料出所：「労働者死傷病報告」による。令和３年分は速報値。</a:t>
            </a:r>
            <a:endParaRPr kumimoji="1" lang="ja-JP" altLang="en-US" sz="800" dirty="0">
              <a:latin typeface="メイリオ" panose="020B0604030504040204" pitchFamily="50" charset="-128"/>
              <a:ea typeface="メイリオ" panose="020B0604030504040204" pitchFamily="50" charset="-128"/>
            </a:endParaRPr>
          </a:p>
        </p:txBody>
      </p:sp>
      <p:graphicFrame>
        <p:nvGraphicFramePr>
          <p:cNvPr id="58" name="グラフ 57"/>
          <p:cNvGraphicFramePr>
            <a:graphicFrameLocks/>
          </p:cNvGraphicFramePr>
          <p:nvPr>
            <p:extLst>
              <p:ext uri="{D42A27DB-BD31-4B8C-83A1-F6EECF244321}">
                <p14:modId xmlns:p14="http://schemas.microsoft.com/office/powerpoint/2010/main" val="2146111054"/>
              </p:ext>
            </p:extLst>
          </p:nvPr>
        </p:nvGraphicFramePr>
        <p:xfrm>
          <a:off x="628650" y="8074043"/>
          <a:ext cx="6235898" cy="19353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980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スライド番号プレースホルダー 1"/>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16</a:t>
            </a:fld>
            <a:endParaRPr kumimoji="1" lang="ja-JP" altLang="en-US"/>
          </a:p>
        </p:txBody>
      </p:sp>
      <p:sp>
        <p:nvSpPr>
          <p:cNvPr id="22" name="テキスト ボックス 21"/>
          <p:cNvSpPr txBox="1"/>
          <p:nvPr/>
        </p:nvSpPr>
        <p:spPr>
          <a:xfrm>
            <a:off x="628650" y="453185"/>
            <a:ext cx="6235898" cy="646331"/>
          </a:xfrm>
          <a:prstGeom prst="rect">
            <a:avLst/>
          </a:prstGeom>
          <a:noFill/>
          <a:ln>
            <a:solidFill>
              <a:schemeClr val="bg1">
                <a:lumMod val="75000"/>
              </a:schemeClr>
            </a:solidFill>
          </a:ln>
        </p:spPr>
        <p:txBody>
          <a:bodyPr wrap="square" rtlCol="0">
            <a:spAutoFit/>
          </a:bodyPr>
          <a:lstStyle/>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（２</a:t>
            </a:r>
            <a:r>
              <a:rPr lang="en-US" altLang="ja-JP"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a:t>
            </a:r>
            <a:r>
              <a:rPr lang="ja-JP" altLang="en-US" sz="1200" dirty="0" smtClean="0">
                <a:latin typeface="メイリオ" panose="020B0604030504040204" pitchFamily="50" charset="-128"/>
                <a:ea typeface="メイリオ" panose="020B0604030504040204" pitchFamily="50" charset="-128"/>
              </a:rPr>
              <a:t>　長時間</a:t>
            </a:r>
            <a:r>
              <a:rPr lang="ja-JP" altLang="en-US" sz="1200" dirty="0">
                <a:latin typeface="メイリオ" panose="020B0604030504040204" pitchFamily="50" charset="-128"/>
                <a:ea typeface="メイリオ" panose="020B0604030504040204" pitchFamily="50" charset="-128"/>
              </a:rPr>
              <a:t>労働</a:t>
            </a:r>
            <a:r>
              <a:rPr lang="ja-JP" altLang="en-US" sz="1200" dirty="0" smtClean="0">
                <a:latin typeface="メイリオ" panose="020B0604030504040204" pitchFamily="50" charset="-128"/>
                <a:ea typeface="メイリオ" panose="020B0604030504040204" pitchFamily="50" charset="-128"/>
              </a:rPr>
              <a:t>の抑制（過重労働の防止）</a:t>
            </a:r>
            <a:endParaRPr lang="ja-JP" altLang="en-US" sz="1200" dirty="0">
              <a:latin typeface="メイリオ" panose="020B0604030504040204" pitchFamily="50" charset="-128"/>
              <a:ea typeface="メイリオ" panose="020B0604030504040204" pitchFamily="50" charset="-128"/>
            </a:endParaRPr>
          </a:p>
        </p:txBody>
      </p:sp>
      <p:sp>
        <p:nvSpPr>
          <p:cNvPr id="23" name="正方形/長方形 22"/>
          <p:cNvSpPr/>
          <p:nvPr/>
        </p:nvSpPr>
        <p:spPr>
          <a:xfrm>
            <a:off x="649771" y="1184970"/>
            <a:ext cx="6214777" cy="999812"/>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53342" y="1375843"/>
            <a:ext cx="6233105" cy="856563"/>
          </a:xfrm>
          <a:prstGeom prst="rect">
            <a:avLst/>
          </a:prstGeom>
          <a:noFill/>
        </p:spPr>
        <p:txBody>
          <a:bodyPr wrap="square" rtlCol="0">
            <a:noAutofit/>
          </a:bodyPr>
          <a:lstStyle/>
          <a:p>
            <a:r>
              <a:rPr kumimoji="1" lang="ja-JP" altLang="en-US" sz="950" dirty="0" smtClean="0">
                <a:latin typeface="メイリオ" panose="020B0604030504040204" pitchFamily="50" charset="-128"/>
                <a:ea typeface="メイリオ" panose="020B0604030504040204" pitchFamily="50" charset="-128"/>
              </a:rPr>
              <a:t>　長時間労働は労働者の健康に悪影響を与え過労死等につながるだけでなく、仕事と家庭生活の両立を困難にしている原因となっている。長時間労働が疑われる事業場に対する監督指導結果でも、違法な時間外労働が認められた事業場のうち約５割で時間外労働の実績が８０時間を超え、過重労働による健康障害を引き起こしかねない実態が認められる。このため、改正労働基準法などの着実な履行確保を図ることが必要である。さらに自動車運転者、建設業等の時間外労働の上限規制の適用が迫るなか、円滑な履行確保に向けた支援が重要である。</a:t>
            </a:r>
            <a:endParaRPr kumimoji="1" lang="en-US" altLang="ja-JP" sz="950" dirty="0" smtClean="0">
              <a:latin typeface="メイリオ" panose="020B0604030504040204" pitchFamily="50" charset="-128"/>
              <a:ea typeface="メイリオ" panose="020B0604030504040204" pitchFamily="50" charset="-128"/>
            </a:endParaRPr>
          </a:p>
        </p:txBody>
      </p:sp>
      <p:sp>
        <p:nvSpPr>
          <p:cNvPr id="31" name="角丸四角形 30"/>
          <p:cNvSpPr/>
          <p:nvPr/>
        </p:nvSpPr>
        <p:spPr bwMode="auto">
          <a:xfrm>
            <a:off x="621196" y="6079982"/>
            <a:ext cx="6234976" cy="2587274"/>
          </a:xfrm>
          <a:prstGeom prst="roundRect">
            <a:avLst>
              <a:gd name="adj" fmla="val 3369"/>
            </a:avLst>
          </a:prstGeom>
          <a:solidFill>
            <a:srgbClr val="D0DCF0"/>
          </a:solidFill>
          <a:ln w="6350" cap="flat" cmpd="sng" algn="ctr">
            <a:noFill/>
            <a:prstDash val="solid"/>
            <a:round/>
            <a:headEnd type="none" w="med" len="med"/>
            <a:tailEnd type="none" w="med" len="med"/>
          </a:ln>
          <a:effectLst/>
        </p:spPr>
        <p:txBody>
          <a:bodyPr wrap="square" lIns="13956"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839"/>
          </a:p>
        </p:txBody>
      </p:sp>
      <p:grpSp>
        <p:nvGrpSpPr>
          <p:cNvPr id="33" name="グループ化 32"/>
          <p:cNvGrpSpPr/>
          <p:nvPr/>
        </p:nvGrpSpPr>
        <p:grpSpPr>
          <a:xfrm>
            <a:off x="621196" y="6110344"/>
            <a:ext cx="5871364" cy="2630753"/>
            <a:chOff x="1215655" y="3885219"/>
            <a:chExt cx="7693681" cy="3447270"/>
          </a:xfrm>
        </p:grpSpPr>
        <p:graphicFrame>
          <p:nvGraphicFramePr>
            <p:cNvPr id="34" name="グラフ 33"/>
            <p:cNvGraphicFramePr>
              <a:graphicFrameLocks/>
            </p:cNvGraphicFramePr>
            <p:nvPr/>
          </p:nvGraphicFramePr>
          <p:xfrm>
            <a:off x="4462224" y="4559337"/>
            <a:ext cx="4447112" cy="2773152"/>
          </p:xfrm>
          <a:graphic>
            <a:graphicData uri="http://schemas.openxmlformats.org/drawingml/2006/chart">
              <c:chart xmlns:c="http://schemas.openxmlformats.org/drawingml/2006/chart" xmlns:r="http://schemas.openxmlformats.org/officeDocument/2006/relationships" r:id="rId2"/>
            </a:graphicData>
          </a:graphic>
        </p:graphicFrame>
        <p:sp>
          <p:nvSpPr>
            <p:cNvPr id="36" name="正方形/長方形 35"/>
            <p:cNvSpPr/>
            <p:nvPr/>
          </p:nvSpPr>
          <p:spPr>
            <a:xfrm>
              <a:off x="1215655" y="3885219"/>
              <a:ext cx="3982260" cy="725945"/>
            </a:xfrm>
            <a:prstGeom prst="rect">
              <a:avLst/>
            </a:prstGeom>
          </p:spPr>
          <p:txBody>
            <a:bodyPr wrap="square">
              <a:spAutoFit/>
            </a:bodyPr>
            <a:lstStyle/>
            <a:p>
              <a:pPr>
                <a:defRPr sz="1050" b="1" i="0" u="none" strike="noStrike" kern="1200" spc="0" baseline="0">
                  <a:solidFill>
                    <a:prstClr val="black"/>
                  </a:solidFill>
                  <a:latin typeface="メイリオ" panose="020B0604030504040204" pitchFamily="50" charset="-128"/>
                  <a:ea typeface="メイリオ" panose="020B0604030504040204" pitchFamily="50" charset="-128"/>
                  <a:cs typeface="+mn-cs"/>
                </a:defRPr>
              </a:pPr>
              <a:r>
                <a:rPr lang="ja-JP" altLang="en-US" sz="1000" b="1" dirty="0">
                  <a:latin typeface="メイリオ" panose="020B0604030504040204" pitchFamily="50" charset="-128"/>
                  <a:ea typeface="メイリオ" panose="020B0604030504040204" pitchFamily="50" charset="-128"/>
                </a:rPr>
                <a:t>違法な時間外労働が認められた事業場において最も時間外労働の実績が長い労働者の実績の状況　　　　　　　　　　　　　　　　　　　　　　　　　　　　　　</a:t>
              </a:r>
              <a:endParaRPr lang="en-US" altLang="ja-JP" sz="1000" b="1" dirty="0">
                <a:latin typeface="メイリオ" panose="020B0604030504040204" pitchFamily="50" charset="-128"/>
                <a:ea typeface="メイリオ" panose="020B0604030504040204" pitchFamily="50" charset="-128"/>
              </a:endParaRPr>
            </a:p>
            <a:p>
              <a:pPr>
                <a:defRPr sz="1050" b="1" i="0" u="none" strike="noStrike" kern="1200" spc="0" baseline="0">
                  <a:solidFill>
                    <a:prstClr val="black"/>
                  </a:solidFill>
                  <a:latin typeface="メイリオ" panose="020B0604030504040204" pitchFamily="50" charset="-128"/>
                  <a:ea typeface="メイリオ" panose="020B0604030504040204" pitchFamily="50" charset="-128"/>
                  <a:cs typeface="+mn-cs"/>
                </a:defRPr>
              </a:pPr>
              <a:r>
                <a:rPr lang="ja-JP" altLang="en-US" sz="1000" b="1" dirty="0">
                  <a:latin typeface="メイリオ" panose="020B0604030504040204" pitchFamily="50" charset="-128"/>
                  <a:ea typeface="メイリオ" panose="020B0604030504040204" pitchFamily="50" charset="-128"/>
                </a:rPr>
                <a:t>　</a:t>
              </a:r>
              <a:r>
                <a:rPr lang="ja-JP" altLang="en-US" sz="1000" b="1" dirty="0" smtClean="0">
                  <a:latin typeface="メイリオ" panose="020B0604030504040204" pitchFamily="50" charset="-128"/>
                  <a:ea typeface="メイリオ" panose="020B0604030504040204" pitchFamily="50" charset="-128"/>
                </a:rPr>
                <a:t>　（令和３年の監督実績による：</a:t>
              </a:r>
              <a:r>
                <a:rPr lang="en-US" altLang="ja-JP" sz="1000" b="1" dirty="0" smtClean="0">
                  <a:latin typeface="メイリオ" panose="020B0604030504040204" pitchFamily="50" charset="-128"/>
                  <a:ea typeface="メイリオ" panose="020B0604030504040204" pitchFamily="50" charset="-128"/>
                </a:rPr>
                <a:t>181</a:t>
              </a:r>
              <a:r>
                <a:rPr lang="ja-JP" altLang="en-US" sz="1000" b="1" dirty="0" smtClean="0">
                  <a:latin typeface="メイリオ" panose="020B0604030504040204" pitchFamily="50" charset="-128"/>
                  <a:ea typeface="メイリオ" panose="020B0604030504040204" pitchFamily="50" charset="-128"/>
                </a:rPr>
                <a:t>事業場</a:t>
              </a:r>
              <a:r>
                <a:rPr lang="ja-JP" altLang="en-US" sz="1000" b="1" dirty="0">
                  <a:latin typeface="メイリオ" panose="020B0604030504040204" pitchFamily="50" charset="-128"/>
                  <a:ea typeface="メイリオ" panose="020B0604030504040204" pitchFamily="50" charset="-128"/>
                </a:rPr>
                <a:t>）</a:t>
              </a:r>
            </a:p>
          </p:txBody>
        </p:sp>
      </p:grpSp>
      <p:graphicFrame>
        <p:nvGraphicFramePr>
          <p:cNvPr id="40" name="グラフ 39"/>
          <p:cNvGraphicFramePr/>
          <p:nvPr>
            <p:extLst/>
          </p:nvPr>
        </p:nvGraphicFramePr>
        <p:xfrm>
          <a:off x="628650" y="6624791"/>
          <a:ext cx="3308265" cy="1994840"/>
        </p:xfrm>
        <a:graphic>
          <a:graphicData uri="http://schemas.openxmlformats.org/drawingml/2006/chart">
            <c:chart xmlns:c="http://schemas.openxmlformats.org/drawingml/2006/chart" xmlns:r="http://schemas.openxmlformats.org/officeDocument/2006/relationships" r:id="rId3"/>
          </a:graphicData>
        </a:graphic>
      </p:graphicFrame>
      <p:sp>
        <p:nvSpPr>
          <p:cNvPr id="42" name="額縁 41"/>
          <p:cNvSpPr/>
          <p:nvPr/>
        </p:nvSpPr>
        <p:spPr>
          <a:xfrm>
            <a:off x="3929461" y="6126954"/>
            <a:ext cx="2810871" cy="2492677"/>
          </a:xfrm>
          <a:prstGeom prst="bevel">
            <a:avLst>
              <a:gd name="adj" fmla="val 29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200" dirty="0" smtClean="0">
                <a:solidFill>
                  <a:schemeClr val="tx1"/>
                </a:solidFill>
              </a:rPr>
              <a:t>令和</a:t>
            </a:r>
            <a:r>
              <a:rPr kumimoji="1" lang="ja-JP" altLang="en-US" sz="1200" dirty="0">
                <a:solidFill>
                  <a:schemeClr val="tx1"/>
                </a:solidFill>
              </a:rPr>
              <a:t>３年（</a:t>
            </a:r>
            <a:r>
              <a:rPr kumimoji="1" lang="ja-JP" altLang="en-US" sz="1200" dirty="0" smtClean="0">
                <a:solidFill>
                  <a:schemeClr val="tx1"/>
                </a:solidFill>
              </a:rPr>
              <a:t>令和３年</a:t>
            </a:r>
            <a:r>
              <a:rPr kumimoji="1" lang="ja-JP" altLang="en-US" sz="1200" dirty="0">
                <a:solidFill>
                  <a:schemeClr val="tx1"/>
                </a:solidFill>
              </a:rPr>
              <a:t>１月～令和</a:t>
            </a:r>
            <a:r>
              <a:rPr kumimoji="1" lang="ja-JP" altLang="en-US" sz="1200" dirty="0" smtClean="0">
                <a:solidFill>
                  <a:schemeClr val="tx1"/>
                </a:solidFill>
              </a:rPr>
              <a:t>３年１</a:t>
            </a:r>
            <a:r>
              <a:rPr kumimoji="1" lang="ja-JP" altLang="en-US" sz="1200" dirty="0">
                <a:solidFill>
                  <a:schemeClr val="tx1"/>
                </a:solidFill>
              </a:rPr>
              <a:t>２</a:t>
            </a:r>
            <a:r>
              <a:rPr kumimoji="1" lang="ja-JP" altLang="en-US" sz="1200" dirty="0" smtClean="0">
                <a:solidFill>
                  <a:schemeClr val="tx1"/>
                </a:solidFill>
              </a:rPr>
              <a:t>月</a:t>
            </a:r>
            <a:r>
              <a:rPr kumimoji="1" lang="ja-JP" altLang="en-US" sz="1200" dirty="0">
                <a:solidFill>
                  <a:schemeClr val="tx1"/>
                </a:solidFill>
              </a:rPr>
              <a:t>）</a:t>
            </a:r>
            <a:r>
              <a:rPr kumimoji="1" lang="ja-JP" altLang="en-US" sz="1200" dirty="0" smtClean="0">
                <a:solidFill>
                  <a:schemeClr val="tx1"/>
                </a:solidFill>
              </a:rPr>
              <a:t>において</a:t>
            </a:r>
            <a:r>
              <a:rPr kumimoji="1" lang="ja-JP" altLang="en-US" sz="1200" dirty="0">
                <a:solidFill>
                  <a:schemeClr val="tx1"/>
                </a:solidFill>
              </a:rPr>
              <a:t>、長時間労働が疑われる</a:t>
            </a:r>
            <a:r>
              <a:rPr kumimoji="1" lang="en-US" altLang="ja-JP" sz="1200" dirty="0">
                <a:solidFill>
                  <a:schemeClr val="tx1"/>
                </a:solidFill>
              </a:rPr>
              <a:t>380</a:t>
            </a:r>
            <a:r>
              <a:rPr kumimoji="1" lang="ja-JP" altLang="en-US" sz="1200" dirty="0">
                <a:solidFill>
                  <a:schemeClr val="tx1"/>
                </a:solidFill>
              </a:rPr>
              <a:t>事業場に対して監督指導を実施した。</a:t>
            </a:r>
          </a:p>
          <a:p>
            <a:pPr marL="171450" indent="-171450">
              <a:buFont typeface="Wingdings" panose="05000000000000000000" pitchFamily="2" charset="2"/>
              <a:buChar char="Ø"/>
            </a:pPr>
            <a:r>
              <a:rPr kumimoji="1" lang="ja-JP" altLang="en-US" sz="1200" dirty="0">
                <a:solidFill>
                  <a:schemeClr val="tx1"/>
                </a:solidFill>
              </a:rPr>
              <a:t>この</a:t>
            </a:r>
            <a:r>
              <a:rPr kumimoji="1" lang="en-US" altLang="ja-JP" sz="1200" dirty="0">
                <a:solidFill>
                  <a:schemeClr val="tx1"/>
                </a:solidFill>
              </a:rPr>
              <a:t>380</a:t>
            </a:r>
            <a:r>
              <a:rPr kumimoji="1" lang="ja-JP" altLang="en-US" sz="1200" dirty="0">
                <a:solidFill>
                  <a:schemeClr val="tx1"/>
                </a:solidFill>
              </a:rPr>
              <a:t>事業場のうち、</a:t>
            </a:r>
            <a:r>
              <a:rPr kumimoji="1" lang="en-US" altLang="ja-JP" sz="1200" dirty="0">
                <a:solidFill>
                  <a:schemeClr val="tx1"/>
                </a:solidFill>
              </a:rPr>
              <a:t>181</a:t>
            </a:r>
            <a:r>
              <a:rPr kumimoji="1" lang="ja-JP" altLang="en-US" sz="1200" dirty="0">
                <a:solidFill>
                  <a:schemeClr val="tx1"/>
                </a:solidFill>
              </a:rPr>
              <a:t>事業場（約</a:t>
            </a:r>
            <a:r>
              <a:rPr kumimoji="1" lang="en-US" altLang="ja-JP" sz="1200" dirty="0">
                <a:solidFill>
                  <a:schemeClr val="tx1"/>
                </a:solidFill>
              </a:rPr>
              <a:t>48</a:t>
            </a:r>
            <a:r>
              <a:rPr kumimoji="1" lang="ja-JP" altLang="en-US" sz="1200" dirty="0">
                <a:solidFill>
                  <a:schemeClr val="tx1"/>
                </a:solidFill>
              </a:rPr>
              <a:t>％）において、違法な時間外労働が認められた。</a:t>
            </a:r>
          </a:p>
          <a:p>
            <a:pPr marL="171450" indent="-171450">
              <a:buFont typeface="Wingdings" panose="05000000000000000000" pitchFamily="2" charset="2"/>
              <a:buChar char="Ø"/>
            </a:pPr>
            <a:r>
              <a:rPr kumimoji="1" lang="ja-JP" altLang="en-US" sz="1200" dirty="0">
                <a:solidFill>
                  <a:schemeClr val="tx1"/>
                </a:solidFill>
              </a:rPr>
              <a:t>また、これら</a:t>
            </a:r>
            <a:r>
              <a:rPr kumimoji="1" lang="en-US" altLang="ja-JP" sz="1200" dirty="0">
                <a:solidFill>
                  <a:schemeClr val="tx1"/>
                </a:solidFill>
              </a:rPr>
              <a:t>181</a:t>
            </a:r>
            <a:r>
              <a:rPr kumimoji="1" lang="ja-JP" altLang="en-US" sz="1200" dirty="0">
                <a:solidFill>
                  <a:schemeClr val="tx1"/>
                </a:solidFill>
              </a:rPr>
              <a:t>事業場のうち、最も時間外労働の実績が長い労働者の実績が、</a:t>
            </a:r>
            <a:r>
              <a:rPr kumimoji="1" lang="en-US" altLang="ja-JP" sz="1200" dirty="0">
                <a:solidFill>
                  <a:schemeClr val="tx1"/>
                </a:solidFill>
              </a:rPr>
              <a:t>80</a:t>
            </a:r>
            <a:r>
              <a:rPr kumimoji="1" lang="ja-JP" altLang="en-US" sz="1200" dirty="0">
                <a:solidFill>
                  <a:schemeClr val="tx1"/>
                </a:solidFill>
              </a:rPr>
              <a:t>時間を超えていた事業場数は、</a:t>
            </a:r>
            <a:r>
              <a:rPr kumimoji="1" lang="en-US" altLang="ja-JP" sz="1200" dirty="0">
                <a:solidFill>
                  <a:schemeClr val="tx1"/>
                </a:solidFill>
              </a:rPr>
              <a:t>83</a:t>
            </a:r>
            <a:r>
              <a:rPr kumimoji="1" lang="ja-JP" altLang="en-US" sz="1200" dirty="0">
                <a:solidFill>
                  <a:schemeClr val="tx1"/>
                </a:solidFill>
              </a:rPr>
              <a:t>事業場（約</a:t>
            </a:r>
            <a:r>
              <a:rPr kumimoji="1" lang="en-US" altLang="ja-JP" sz="1200" dirty="0">
                <a:solidFill>
                  <a:schemeClr val="tx1"/>
                </a:solidFill>
              </a:rPr>
              <a:t>46</a:t>
            </a:r>
            <a:r>
              <a:rPr kumimoji="1" lang="ja-JP" altLang="en-US" sz="1200" dirty="0">
                <a:solidFill>
                  <a:schemeClr val="tx1"/>
                </a:solidFill>
              </a:rPr>
              <a:t>％）に及んだ</a:t>
            </a:r>
            <a:r>
              <a:rPr kumimoji="1" lang="ja-JP" altLang="en-US" sz="1200" dirty="0" smtClean="0">
                <a:solidFill>
                  <a:schemeClr val="tx1"/>
                </a:solidFill>
              </a:rPr>
              <a:t>。</a:t>
            </a:r>
            <a:endParaRPr kumimoji="1" lang="ja-JP" altLang="en-US" sz="1200" dirty="0">
              <a:solidFill>
                <a:schemeClr val="tx1"/>
              </a:solidFill>
            </a:endParaRPr>
          </a:p>
        </p:txBody>
      </p:sp>
      <p:sp>
        <p:nvSpPr>
          <p:cNvPr id="45" name="テキスト ボックス 44"/>
          <p:cNvSpPr txBox="1"/>
          <p:nvPr/>
        </p:nvSpPr>
        <p:spPr>
          <a:xfrm>
            <a:off x="644057" y="2511179"/>
            <a:ext cx="6119136" cy="3550405"/>
          </a:xfrm>
          <a:prstGeom prst="rect">
            <a:avLst/>
          </a:prstGeom>
          <a:noFill/>
        </p:spPr>
        <p:txBody>
          <a:bodyPr wrap="square" rtlCol="0">
            <a:noAutofit/>
          </a:bodyPr>
          <a:lstStyle/>
          <a:p>
            <a:pPr marL="108000" indent="-720000"/>
            <a:r>
              <a:rPr kumimoji="1" lang="ja-JP" altLang="en-US" sz="950" dirty="0" smtClean="0">
                <a:latin typeface="メイリオ" panose="020B0604030504040204" pitchFamily="50" charset="-128"/>
                <a:ea typeface="メイリオ" panose="020B0604030504040204" pitchFamily="50" charset="-128"/>
              </a:rPr>
              <a:t>①　長時間労働の抑制に向けた監督指導等</a:t>
            </a:r>
            <a:endParaRPr kumimoji="1" lang="en-US" altLang="ja-JP" sz="950" dirty="0" smtClean="0">
              <a:latin typeface="メイリオ" panose="020B0604030504040204" pitchFamily="50" charset="-128"/>
              <a:ea typeface="メイリオ" panose="020B0604030504040204" pitchFamily="50" charset="-128"/>
            </a:endParaRPr>
          </a:p>
          <a:p>
            <a:pPr marL="252000" indent="-720000"/>
            <a:r>
              <a:rPr kumimoji="1" lang="ja-JP" altLang="en-US" sz="950" dirty="0" smtClean="0">
                <a:latin typeface="メイリオ" panose="020B0604030504040204" pitchFamily="50" charset="-128"/>
                <a:ea typeface="メイリオ" panose="020B0604030504040204" pitchFamily="50" charset="-128"/>
              </a:rPr>
              <a:t>　ア　長時間労働の抑制及び過重労働による健康障害を防止するため、各種情報から時間外・休日労働時間数が１か月あたり８０時間を超えていると考えられる事業場及び長時間労働にわたる過重な労働による過労死等に係る労災請求が行われた事業場に対する監督指導を引き続き実施する。</a:t>
            </a:r>
            <a:endParaRPr kumimoji="1" lang="en-US" altLang="ja-JP" sz="950" dirty="0" smtClean="0">
              <a:latin typeface="メイリオ" panose="020B0604030504040204" pitchFamily="50" charset="-128"/>
              <a:ea typeface="メイリオ" panose="020B0604030504040204" pitchFamily="50" charset="-128"/>
            </a:endParaRPr>
          </a:p>
          <a:p>
            <a:pPr marL="252000" indent="-720000"/>
            <a:r>
              <a:rPr kumimoji="1" lang="ja-JP" altLang="en-US" sz="950" dirty="0" smtClean="0">
                <a:latin typeface="メイリオ" panose="020B0604030504040204" pitchFamily="50" charset="-128"/>
                <a:ea typeface="メイリオ" panose="020B0604030504040204" pitchFamily="50" charset="-128"/>
              </a:rPr>
              <a:t>　イ　過労死等防止対策推進法に基づく、</a:t>
            </a:r>
            <a:r>
              <a:rPr kumimoji="1" lang="en-US" altLang="ja-JP" sz="950" dirty="0" smtClean="0">
                <a:latin typeface="メイリオ" panose="020B0604030504040204" pitchFamily="50" charset="-128"/>
                <a:ea typeface="メイリオ" panose="020B0604030504040204" pitchFamily="50" charset="-128"/>
              </a:rPr>
              <a:t>11</a:t>
            </a:r>
            <a:r>
              <a:rPr kumimoji="1" lang="ja-JP" altLang="en-US" sz="950" dirty="0" smtClean="0">
                <a:latin typeface="メイリオ" panose="020B0604030504040204" pitchFamily="50" charset="-128"/>
                <a:ea typeface="メイリオ" panose="020B0604030504040204" pitchFamily="50" charset="-128"/>
              </a:rPr>
              <a:t>月の過労死等防止啓発月間において、各団体と連携し</a:t>
            </a:r>
            <a:r>
              <a:rPr kumimoji="1" lang="ja-JP" altLang="en-US" sz="950" spc="-300" dirty="0" smtClean="0">
                <a:latin typeface="メイリオ" panose="020B0604030504040204" pitchFamily="50" charset="-128"/>
                <a:ea typeface="メイリオ" panose="020B0604030504040204" pitchFamily="50" charset="-128"/>
              </a:rPr>
              <a:t>、</a:t>
            </a:r>
            <a:r>
              <a:rPr kumimoji="1" lang="ja-JP" altLang="en-US" sz="950" dirty="0" smtClean="0">
                <a:latin typeface="メイリオ" panose="020B0604030504040204" pitchFamily="50" charset="-128"/>
                <a:ea typeface="メイリオ" panose="020B0604030504040204" pitchFamily="50" charset="-128"/>
              </a:rPr>
              <a:t>「過労死等防止対策推進シンポジウム」を開催する等過労死等防止に向けた周知・啓発を図る。</a:t>
            </a:r>
            <a:r>
              <a:rPr kumimoji="1" lang="en-US" altLang="ja-JP" sz="950" dirty="0" smtClean="0">
                <a:latin typeface="メイリオ" panose="020B0604030504040204" pitchFamily="50" charset="-128"/>
                <a:ea typeface="メイリオ" panose="020B0604030504040204" pitchFamily="50" charset="-128"/>
              </a:rPr>
              <a:t/>
            </a:r>
            <a:br>
              <a:rPr kumimoji="1" lang="en-US" altLang="ja-JP" sz="950" dirty="0" smtClean="0">
                <a:latin typeface="メイリオ" panose="020B0604030504040204" pitchFamily="50" charset="-128"/>
                <a:ea typeface="メイリオ" panose="020B0604030504040204" pitchFamily="50" charset="-128"/>
              </a:rPr>
            </a:br>
            <a:r>
              <a:rPr kumimoji="1" lang="ja-JP" altLang="en-US" sz="950" dirty="0" smtClean="0">
                <a:latin typeface="メイリオ" panose="020B0604030504040204" pitchFamily="50" charset="-128"/>
                <a:ea typeface="メイリオ" panose="020B0604030504040204" pitchFamily="50" charset="-128"/>
              </a:rPr>
              <a:t>また、この際展開される「過重労働解消</a:t>
            </a:r>
            <a:r>
              <a:rPr kumimoji="1" lang="ja-JP" altLang="en-US" sz="950" spc="-150" dirty="0" smtClean="0">
                <a:latin typeface="メイリオ" panose="020B0604030504040204" pitchFamily="50" charset="-128"/>
                <a:ea typeface="メイリオ" panose="020B0604030504040204" pitchFamily="50" charset="-128"/>
              </a:rPr>
              <a:t>キャンペーン</a:t>
            </a:r>
            <a:r>
              <a:rPr kumimoji="1" lang="ja-JP" altLang="en-US" sz="950" dirty="0" smtClean="0">
                <a:latin typeface="メイリオ" panose="020B0604030504040204" pitchFamily="50" charset="-128"/>
                <a:ea typeface="メイリオ" panose="020B0604030504040204" pitchFamily="50" charset="-128"/>
              </a:rPr>
              <a:t>」の期間中、過重労働解消のための無料の電話相談、長時間労働等が疑われる事業場に対する重点的な監督指導を実施することに加え、長時間労働の解消など働き方改革に積極的に取り組む企業を局長がベストプラクティス企業として訪問し、地域に向けて広く発信し過労死等防止等について機運の醸成を図る。</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②　自動車</a:t>
            </a:r>
            <a:r>
              <a:rPr kumimoji="1" lang="ja-JP" altLang="en-US" sz="950" dirty="0">
                <a:latin typeface="メイリオ" panose="020B0604030504040204" pitchFamily="50" charset="-128"/>
                <a:ea typeface="メイリオ" panose="020B0604030504040204" pitchFamily="50" charset="-128"/>
              </a:rPr>
              <a:t>運送業、</a:t>
            </a:r>
            <a:r>
              <a:rPr kumimoji="1" lang="ja-JP" altLang="en-US" sz="950" dirty="0" smtClean="0">
                <a:latin typeface="メイリオ" panose="020B0604030504040204" pitchFamily="50" charset="-128"/>
                <a:ea typeface="メイリオ" panose="020B0604030504040204" pitchFamily="50" charset="-128"/>
              </a:rPr>
              <a:t>建設業、医師等に</a:t>
            </a:r>
            <a:r>
              <a:rPr kumimoji="1" lang="ja-JP" altLang="en-US" sz="950" dirty="0">
                <a:latin typeface="メイリオ" panose="020B0604030504040204" pitchFamily="50" charset="-128"/>
                <a:ea typeface="メイリオ" panose="020B0604030504040204" pitchFamily="50" charset="-128"/>
              </a:rPr>
              <a:t>おける勤務環境の改善</a:t>
            </a:r>
          </a:p>
          <a:p>
            <a:pPr marL="108000" indent="-720000"/>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　令和</a:t>
            </a:r>
            <a:r>
              <a:rPr kumimoji="1" lang="en-US" altLang="ja-JP" sz="950" dirty="0">
                <a:latin typeface="メイリオ" panose="020B0604030504040204" pitchFamily="50" charset="-128"/>
                <a:ea typeface="メイリオ" panose="020B0604030504040204" pitchFamily="50" charset="-128"/>
              </a:rPr>
              <a:t>6</a:t>
            </a:r>
            <a:r>
              <a:rPr kumimoji="1" lang="ja-JP" altLang="en-US" sz="950" dirty="0">
                <a:latin typeface="メイリオ" panose="020B0604030504040204" pitchFamily="50" charset="-128"/>
                <a:ea typeface="メイリオ" panose="020B0604030504040204" pitchFamily="50" charset="-128"/>
              </a:rPr>
              <a:t>年</a:t>
            </a:r>
            <a:r>
              <a:rPr kumimoji="1" lang="en-US" altLang="ja-JP" sz="950" dirty="0">
                <a:latin typeface="メイリオ" panose="020B0604030504040204" pitchFamily="50" charset="-128"/>
                <a:ea typeface="メイリオ" panose="020B0604030504040204" pitchFamily="50" charset="-128"/>
              </a:rPr>
              <a:t>4</a:t>
            </a:r>
            <a:r>
              <a:rPr kumimoji="1" lang="ja-JP" altLang="en-US" sz="950" dirty="0">
                <a:latin typeface="メイリオ" panose="020B0604030504040204" pitchFamily="50" charset="-128"/>
                <a:ea typeface="メイリオ" panose="020B0604030504040204" pitchFamily="50" charset="-128"/>
              </a:rPr>
              <a:t>月から時間外労働の上限規制が適用</a:t>
            </a:r>
            <a:r>
              <a:rPr kumimoji="1" lang="ja-JP" altLang="en-US" sz="950" dirty="0" smtClean="0">
                <a:latin typeface="メイリオ" panose="020B0604030504040204" pitchFamily="50" charset="-128"/>
                <a:ea typeface="メイリオ" panose="020B0604030504040204" pitchFamily="50" charset="-128"/>
              </a:rPr>
              <a:t>される自動車</a:t>
            </a:r>
            <a:r>
              <a:rPr kumimoji="1" lang="ja-JP" altLang="en-US" sz="950" dirty="0">
                <a:latin typeface="メイリオ" panose="020B0604030504040204" pitchFamily="50" charset="-128"/>
                <a:ea typeface="メイリオ" panose="020B0604030504040204" pitchFamily="50" charset="-128"/>
              </a:rPr>
              <a:t>運転者、</a:t>
            </a:r>
            <a:r>
              <a:rPr kumimoji="1" lang="ja-JP" altLang="en-US" sz="950" dirty="0" smtClean="0">
                <a:latin typeface="メイリオ" panose="020B0604030504040204" pitchFamily="50" charset="-128"/>
                <a:ea typeface="メイリオ" panose="020B0604030504040204" pitchFamily="50" charset="-128"/>
              </a:rPr>
              <a:t>建設業、医師等</a:t>
            </a:r>
            <a:r>
              <a:rPr kumimoji="1" lang="ja-JP" altLang="en-US" sz="950" dirty="0">
                <a:latin typeface="メイリオ" panose="020B0604030504040204" pitchFamily="50" charset="-128"/>
                <a:ea typeface="メイリオ" panose="020B0604030504040204" pitchFamily="50" charset="-128"/>
              </a:rPr>
              <a:t>に対して円滑な履行へ向けて、長時間労働の是正、人材の確保に向けた情報提供を行うととも</a:t>
            </a:r>
            <a:r>
              <a:rPr kumimoji="1" lang="ja-JP" altLang="en-US" sz="950" dirty="0" smtClean="0">
                <a:latin typeface="メイリオ" panose="020B0604030504040204" pitchFamily="50" charset="-128"/>
                <a:ea typeface="メイリオ" panose="020B0604030504040204" pitchFamily="50" charset="-128"/>
              </a:rPr>
              <a:t>に、労働</a:t>
            </a:r>
            <a:r>
              <a:rPr kumimoji="1" lang="ja-JP" altLang="en-US" sz="950" dirty="0">
                <a:latin typeface="メイリオ" panose="020B0604030504040204" pitchFamily="50" charset="-128"/>
                <a:ea typeface="メイリオ" panose="020B0604030504040204" pitchFamily="50" charset="-128"/>
              </a:rPr>
              <a:t>時間制度等に係る説明会を実施する。また、</a:t>
            </a:r>
            <a:r>
              <a:rPr kumimoji="1" lang="ja-JP" altLang="en-US" sz="950" dirty="0" smtClean="0">
                <a:latin typeface="メイリオ" panose="020B0604030504040204" pitchFamily="50" charset="-128"/>
                <a:ea typeface="メイリオ" panose="020B0604030504040204" pitchFamily="50" charset="-128"/>
              </a:rPr>
              <a:t>中小企業</a:t>
            </a:r>
            <a:r>
              <a:rPr kumimoji="1" lang="ja-JP" altLang="en-US" sz="950" dirty="0">
                <a:latin typeface="メイリオ" panose="020B0604030504040204" pitchFamily="50" charset="-128"/>
                <a:ea typeface="メイリオ" panose="020B0604030504040204" pitchFamily="50" charset="-128"/>
              </a:rPr>
              <a:t>に</a:t>
            </a:r>
            <a:r>
              <a:rPr kumimoji="1" lang="ja-JP" altLang="en-US" sz="950" dirty="0" smtClean="0">
                <a:latin typeface="メイリオ" panose="020B0604030504040204" pitchFamily="50" charset="-128"/>
                <a:ea typeface="メイリオ" panose="020B0604030504040204" pitchFamily="50" charset="-128"/>
              </a:rPr>
              <a:t>対し、監督</a:t>
            </a:r>
            <a:r>
              <a:rPr kumimoji="1" lang="ja-JP" altLang="en-US" sz="950" dirty="0">
                <a:latin typeface="メイリオ" panose="020B0604030504040204" pitchFamily="50" charset="-128"/>
                <a:ea typeface="メイリオ" panose="020B0604030504040204" pitchFamily="50" charset="-128"/>
              </a:rPr>
              <a:t>署の相談・支援班による訪問、説明会の開催により改正労働基準法の周知に</a:t>
            </a:r>
            <a:r>
              <a:rPr kumimoji="1" lang="ja-JP" altLang="en-US" sz="950" dirty="0" smtClean="0">
                <a:latin typeface="メイリオ" panose="020B0604030504040204" pitchFamily="50" charset="-128"/>
                <a:ea typeface="メイリオ" panose="020B0604030504040204" pitchFamily="50" charset="-128"/>
              </a:rPr>
              <a:t>関するきめ細かな支援</a:t>
            </a:r>
            <a:r>
              <a:rPr kumimoji="1" lang="ja-JP" altLang="en-US" sz="950" dirty="0">
                <a:latin typeface="メイリオ" panose="020B0604030504040204" pitchFamily="50" charset="-128"/>
                <a:ea typeface="メイリオ" panose="020B0604030504040204" pitchFamily="50" charset="-128"/>
              </a:rPr>
              <a:t>等を実施する。</a:t>
            </a:r>
          </a:p>
          <a:p>
            <a:pPr marL="108000" indent="-720000"/>
            <a:r>
              <a:rPr kumimoji="1" lang="ja-JP" altLang="en-US" sz="950" dirty="0" smtClean="0">
                <a:latin typeface="メイリオ" panose="020B0604030504040204" pitchFamily="50" charset="-128"/>
                <a:ea typeface="メイリオ" panose="020B0604030504040204" pitchFamily="50" charset="-128"/>
              </a:rPr>
              <a:t>③　長時間</a:t>
            </a:r>
            <a:r>
              <a:rPr kumimoji="1" lang="ja-JP" altLang="en-US" sz="950" dirty="0">
                <a:latin typeface="メイリオ" panose="020B0604030504040204" pitchFamily="50" charset="-128"/>
                <a:ea typeface="メイリオ" panose="020B0604030504040204" pitchFamily="50" charset="-128"/>
              </a:rPr>
              <a:t>労働につながる取引環境の見直し</a:t>
            </a:r>
          </a:p>
          <a:p>
            <a:pPr marL="108000" indent="-720000"/>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　</a:t>
            </a:r>
            <a:r>
              <a:rPr kumimoji="1" lang="en-US" altLang="ja-JP" sz="950" dirty="0" smtClean="0">
                <a:latin typeface="メイリオ" panose="020B0604030504040204" pitchFamily="50" charset="-128"/>
                <a:ea typeface="メイリオ" panose="020B0604030504040204" pitchFamily="50" charset="-128"/>
              </a:rPr>
              <a:t>11</a:t>
            </a:r>
            <a:r>
              <a:rPr kumimoji="1" lang="ja-JP" altLang="en-US" sz="950" dirty="0">
                <a:latin typeface="メイリオ" panose="020B0604030504040204" pitchFamily="50" charset="-128"/>
                <a:ea typeface="メイリオ" panose="020B0604030504040204" pitchFamily="50" charset="-128"/>
              </a:rPr>
              <a:t>月の「過労死等防止啓発月間」に併せて実施される「しわ寄せ防止キャンペーン月間」において</a:t>
            </a:r>
            <a:r>
              <a:rPr kumimoji="1" lang="ja-JP" altLang="en-US" sz="950" dirty="0" smtClean="0">
                <a:latin typeface="メイリオ" panose="020B0604030504040204" pitchFamily="50" charset="-128"/>
                <a:ea typeface="メイリオ" panose="020B0604030504040204" pitchFamily="50" charset="-128"/>
              </a:rPr>
              <a:t>、引き続き</a:t>
            </a:r>
            <a:r>
              <a:rPr kumimoji="1" lang="ja-JP" altLang="en-US" sz="950" dirty="0">
                <a:latin typeface="メイリオ" panose="020B0604030504040204" pitchFamily="50" charset="-128"/>
                <a:ea typeface="メイリオ" panose="020B0604030504040204" pitchFamily="50" charset="-128"/>
              </a:rPr>
              <a:t>「大企業・親事業者の働き方改革に伴う下請等中小事業者への</a:t>
            </a:r>
            <a:r>
              <a:rPr kumimoji="1" lang="en-US" altLang="ja-JP" sz="950" dirty="0">
                <a:latin typeface="メイリオ" panose="020B0604030504040204" pitchFamily="50" charset="-128"/>
                <a:ea typeface="メイリオ" panose="020B0604030504040204" pitchFamily="50" charset="-128"/>
              </a:rPr>
              <a:t>『</a:t>
            </a:r>
            <a:r>
              <a:rPr kumimoji="1" lang="ja-JP" altLang="en-US" sz="950" dirty="0">
                <a:latin typeface="メイリオ" panose="020B0604030504040204" pitchFamily="50" charset="-128"/>
                <a:ea typeface="メイリオ" panose="020B0604030504040204" pitchFamily="50" charset="-128"/>
              </a:rPr>
              <a:t>しわ寄せ</a:t>
            </a:r>
            <a:r>
              <a:rPr kumimoji="1" lang="en-US" altLang="ja-JP" sz="950" dirty="0">
                <a:latin typeface="メイリオ" panose="020B0604030504040204" pitchFamily="50" charset="-128"/>
                <a:ea typeface="メイリオ" panose="020B0604030504040204" pitchFamily="50" charset="-128"/>
              </a:rPr>
              <a:t>』</a:t>
            </a:r>
            <a:r>
              <a:rPr kumimoji="1" lang="ja-JP" altLang="en-US" sz="950" dirty="0">
                <a:latin typeface="メイリオ" panose="020B0604030504040204" pitchFamily="50" charset="-128"/>
                <a:ea typeface="メイリオ" panose="020B0604030504040204" pitchFamily="50" charset="-128"/>
              </a:rPr>
              <a:t>防止のための総合対策」に基づき、関係省庁と連携を図りつつ</a:t>
            </a:r>
            <a:r>
              <a:rPr kumimoji="1" lang="ja-JP" altLang="en-US" sz="950" dirty="0" smtClean="0">
                <a:latin typeface="メイリオ" panose="020B0604030504040204" pitchFamily="50" charset="-128"/>
                <a:ea typeface="メイリオ" panose="020B0604030504040204" pitchFamily="50" charset="-128"/>
              </a:rPr>
              <a:t>、「</a:t>
            </a:r>
            <a:r>
              <a:rPr kumimoji="1" lang="ja-JP" altLang="en-US" sz="950" dirty="0">
                <a:latin typeface="メイリオ" panose="020B0604030504040204" pitchFamily="50" charset="-128"/>
                <a:ea typeface="メイリオ" panose="020B0604030504040204" pitchFamily="50" charset="-128"/>
              </a:rPr>
              <a:t>過重労働解消キャンペーン」とともに使用者団体等に対して集中的な周知啓発を実施する。</a:t>
            </a:r>
            <a:br>
              <a:rPr kumimoji="1" lang="ja-JP" altLang="en-US" sz="950" dirty="0">
                <a:latin typeface="メイリオ" panose="020B0604030504040204" pitchFamily="50" charset="-128"/>
                <a:ea typeface="メイリオ" panose="020B0604030504040204" pitchFamily="50" charset="-128"/>
              </a:rPr>
            </a:br>
            <a:r>
              <a:rPr kumimoji="1" lang="ja-JP" altLang="en-US" sz="950" dirty="0" smtClean="0">
                <a:latin typeface="メイリオ" panose="020B0604030504040204" pitchFamily="50" charset="-128"/>
                <a:ea typeface="メイリオ" panose="020B0604030504040204" pitchFamily="50" charset="-128"/>
              </a:rPr>
              <a:t>　また</a:t>
            </a:r>
            <a:r>
              <a:rPr kumimoji="1" lang="ja-JP" altLang="en-US" sz="950" dirty="0">
                <a:latin typeface="メイリオ" panose="020B0604030504040204" pitchFamily="50" charset="-128"/>
                <a:ea typeface="メイリオ" panose="020B0604030504040204" pitchFamily="50" charset="-128"/>
              </a:rPr>
              <a:t>、働き方改革の推進に向けた中小企業における労働条件の確保・改善のため、監督指導の結果、下請中小企業等の労働基準関係</a:t>
            </a:r>
            <a:r>
              <a:rPr kumimoji="1" lang="ja-JP" altLang="en-US" sz="950" dirty="0" smtClean="0">
                <a:latin typeface="メイリオ" panose="020B0604030504040204" pitchFamily="50" charset="-128"/>
                <a:ea typeface="メイリオ" panose="020B0604030504040204" pitchFamily="50" charset="-128"/>
              </a:rPr>
              <a:t>法令等違反の</a:t>
            </a:r>
            <a:r>
              <a:rPr kumimoji="1" lang="ja-JP" altLang="en-US" sz="950" dirty="0">
                <a:latin typeface="メイリオ" panose="020B0604030504040204" pitchFamily="50" charset="-128"/>
                <a:ea typeface="メイリオ" panose="020B0604030504040204" pitchFamily="50" charset="-128"/>
              </a:rPr>
              <a:t>背景に、親事業者等の下請代金支払遅延等防止法等の違反が疑われる場合には、その通報趣旨を丁寧に説明の上、中小企業庁、公正取引委員会及び国土交通省に確実に通報する。</a:t>
            </a:r>
          </a:p>
          <a:p>
            <a:pPr marL="108000" indent="-720000"/>
            <a:endParaRPr kumimoji="1" lang="en-US" altLang="ja-JP" sz="950" dirty="0" smtClean="0">
              <a:latin typeface="メイリオ" panose="020B0604030504040204" pitchFamily="50" charset="-128"/>
              <a:ea typeface="メイリオ" panose="020B0604030504040204" pitchFamily="50" charset="-128"/>
            </a:endParaRPr>
          </a:p>
          <a:p>
            <a:pPr marL="108000" indent="-720000"/>
            <a:endParaRPr kumimoji="1" lang="en-US" altLang="ja-JP" sz="950" dirty="0">
              <a:latin typeface="メイリオ" panose="020B0604030504040204" pitchFamily="50" charset="-128"/>
              <a:ea typeface="メイリオ" panose="020B0604030504040204" pitchFamily="50" charset="-128"/>
            </a:endParaRPr>
          </a:p>
        </p:txBody>
      </p:sp>
      <p:sp>
        <p:nvSpPr>
          <p:cNvPr id="54" name="正方形/長方形 53"/>
          <p:cNvSpPr/>
          <p:nvPr/>
        </p:nvSpPr>
        <p:spPr>
          <a:xfrm>
            <a:off x="621196" y="2364950"/>
            <a:ext cx="6214777" cy="3667407"/>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8" name="グラフ 57"/>
          <p:cNvGraphicFramePr>
            <a:graphicFrameLocks/>
          </p:cNvGraphicFramePr>
          <p:nvPr>
            <p:extLst/>
          </p:nvPr>
        </p:nvGraphicFramePr>
        <p:xfrm>
          <a:off x="654094" y="8685653"/>
          <a:ext cx="6186202" cy="1552726"/>
        </p:xfrm>
        <a:graphic>
          <a:graphicData uri="http://schemas.openxmlformats.org/drawingml/2006/chart">
            <c:chart xmlns:c="http://schemas.openxmlformats.org/drawingml/2006/chart" xmlns:r="http://schemas.openxmlformats.org/officeDocument/2006/relationships" r:id="rId4"/>
          </a:graphicData>
        </a:graphic>
      </p:graphicFrame>
      <p:grpSp>
        <p:nvGrpSpPr>
          <p:cNvPr id="28" name="グループ化 27"/>
          <p:cNvGrpSpPr/>
          <p:nvPr/>
        </p:nvGrpSpPr>
        <p:grpSpPr>
          <a:xfrm>
            <a:off x="641214" y="2222306"/>
            <a:ext cx="1225438" cy="278368"/>
            <a:chOff x="641214" y="2330077"/>
            <a:chExt cx="1225438" cy="278368"/>
          </a:xfrm>
        </p:grpSpPr>
        <p:sp>
          <p:nvSpPr>
            <p:cNvPr id="29" name="正方形/長方形 28"/>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grpSp>
        <p:nvGrpSpPr>
          <p:cNvPr id="32" name="グループ化 31"/>
          <p:cNvGrpSpPr/>
          <p:nvPr/>
        </p:nvGrpSpPr>
        <p:grpSpPr>
          <a:xfrm>
            <a:off x="644389" y="1123759"/>
            <a:ext cx="1281733" cy="279601"/>
            <a:chOff x="644389" y="1193430"/>
            <a:chExt cx="1281733" cy="279601"/>
          </a:xfrm>
        </p:grpSpPr>
        <p:sp>
          <p:nvSpPr>
            <p:cNvPr id="35" name="正方形/長方形 34"/>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142790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28650" y="453185"/>
            <a:ext cx="6235898" cy="646331"/>
          </a:xfrm>
          <a:prstGeom prst="rect">
            <a:avLst/>
          </a:prstGeom>
          <a:noFill/>
          <a:ln>
            <a:solidFill>
              <a:schemeClr val="bg1">
                <a:lumMod val="75000"/>
              </a:schemeClr>
            </a:solidFill>
          </a:ln>
        </p:spPr>
        <p:txBody>
          <a:bodyPr wrap="square" rtlCol="0">
            <a:spAutoFit/>
          </a:bodyPr>
          <a:lstStyle/>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（２</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－２　長時間</a:t>
            </a:r>
            <a:r>
              <a:rPr lang="ja-JP" altLang="en-US" sz="1200" dirty="0">
                <a:latin typeface="メイリオ" panose="020B0604030504040204" pitchFamily="50" charset="-128"/>
                <a:ea typeface="メイリオ" panose="020B0604030504040204" pitchFamily="50" charset="-128"/>
              </a:rPr>
              <a:t>労働</a:t>
            </a:r>
            <a:r>
              <a:rPr lang="ja-JP" altLang="en-US" sz="1200" dirty="0" smtClean="0">
                <a:latin typeface="メイリオ" panose="020B0604030504040204" pitchFamily="50" charset="-128"/>
                <a:ea typeface="メイリオ" panose="020B0604030504040204" pitchFamily="50" charset="-128"/>
              </a:rPr>
              <a:t>の抑制（働き方・休み方改善支援）</a:t>
            </a:r>
            <a:endParaRPr lang="ja-JP" altLang="en-US" sz="1200" dirty="0">
              <a:latin typeface="メイリオ" panose="020B0604030504040204" pitchFamily="50" charset="-128"/>
              <a:ea typeface="メイリオ" panose="020B0604030504040204" pitchFamily="50" charset="-128"/>
            </a:endParaRPr>
          </a:p>
        </p:txBody>
      </p:sp>
      <p:sp>
        <p:nvSpPr>
          <p:cNvPr id="4" name="正方形/長方形 3"/>
          <p:cNvSpPr/>
          <p:nvPr/>
        </p:nvSpPr>
        <p:spPr>
          <a:xfrm>
            <a:off x="641214" y="2269422"/>
            <a:ext cx="3083062" cy="2848973"/>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49771" y="1204020"/>
            <a:ext cx="6214777" cy="97948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49771" y="1435151"/>
            <a:ext cx="6233105" cy="758707"/>
          </a:xfrm>
          <a:prstGeom prst="rect">
            <a:avLst/>
          </a:prstGeom>
          <a:noFill/>
        </p:spPr>
        <p:txBody>
          <a:bodyPr wrap="square" rtlCol="0">
            <a:noAutofit/>
          </a:bodyPr>
          <a:lstStyle/>
          <a:p>
            <a:r>
              <a:rPr kumimoji="1" lang="ja-JP" altLang="en-US" sz="950" dirty="0" smtClean="0">
                <a:latin typeface="メイリオ" panose="020B0604030504040204" pitchFamily="50" charset="-128"/>
                <a:ea typeface="メイリオ" panose="020B0604030504040204" pitchFamily="50" charset="-128"/>
              </a:rPr>
              <a:t>　中小企業・小規模事業者等が生産性を高めつつ労働時間の短縮等に向けた具体的な取組を行い、働き方改革を実現できるよう、中小企業・小規模事業者等に寄り添った相談・支援を行う必要がある。</a:t>
            </a:r>
            <a:endParaRPr kumimoji="1" lang="en-US" altLang="ja-JP" sz="950" dirty="0" smtClean="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また、多様な働き方が広がる中、ワーク・ライフ・バランスを推進するため、最低基準である労働基準法等の履行確保を図ることに加え、労使の自主的な取組を促進させる必要がある。</a:t>
            </a:r>
            <a:endParaRPr kumimoji="1" lang="en-US" altLang="ja-JP" sz="950" dirty="0" smtClean="0">
              <a:latin typeface="メイリオ" panose="020B0604030504040204" pitchFamily="50" charset="-128"/>
              <a:ea typeface="メイリオ" panose="020B0604030504040204" pitchFamily="50" charset="-128"/>
            </a:endParaRPr>
          </a:p>
        </p:txBody>
      </p:sp>
      <p:grpSp>
        <p:nvGrpSpPr>
          <p:cNvPr id="7" name="グループ化 6"/>
          <p:cNvGrpSpPr/>
          <p:nvPr/>
        </p:nvGrpSpPr>
        <p:grpSpPr>
          <a:xfrm>
            <a:off x="644389" y="1133284"/>
            <a:ext cx="1281733" cy="279601"/>
            <a:chOff x="644389" y="1193430"/>
            <a:chExt cx="1281733" cy="279601"/>
          </a:xfrm>
        </p:grpSpPr>
        <p:sp>
          <p:nvSpPr>
            <p:cNvPr id="8" name="正方形/長方形 7"/>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10" name="正方形/長方形 9"/>
          <p:cNvSpPr/>
          <p:nvPr/>
        </p:nvSpPr>
        <p:spPr>
          <a:xfrm>
            <a:off x="3854450" y="2269422"/>
            <a:ext cx="3010098" cy="284897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641214" y="2259771"/>
            <a:ext cx="1225438" cy="278368"/>
            <a:chOff x="641214" y="2330077"/>
            <a:chExt cx="1225438" cy="278368"/>
          </a:xfrm>
        </p:grpSpPr>
        <p:sp>
          <p:nvSpPr>
            <p:cNvPr id="12" name="正方形/長方形 11"/>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14" name="テキスト ボックス 13"/>
          <p:cNvSpPr txBox="1"/>
          <p:nvPr/>
        </p:nvSpPr>
        <p:spPr>
          <a:xfrm>
            <a:off x="640246" y="2681995"/>
            <a:ext cx="3074505" cy="2436400"/>
          </a:xfrm>
          <a:prstGeom prst="rect">
            <a:avLst/>
          </a:prstGeom>
          <a:noFill/>
        </p:spPr>
        <p:txBody>
          <a:bodyPr wrap="square" rtlCol="0">
            <a:noAutofit/>
          </a:bodyPr>
          <a:lstStyle/>
          <a:p>
            <a:pPr marL="108000" indent="-720000"/>
            <a:r>
              <a:rPr kumimoji="1" lang="ja-JP" altLang="en-US" sz="950" dirty="0" smtClean="0">
                <a:latin typeface="メイリオ" panose="020B0604030504040204" pitchFamily="50" charset="-128"/>
                <a:ea typeface="メイリオ" panose="020B0604030504040204" pitchFamily="50" charset="-128"/>
              </a:rPr>
              <a:t>①　中小企業・小規模事業者等の支援</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　　働き方改革推進支援助成金の活用、働き方・休み方改善コンサルタントによる専門的な助言・指導、「働き方改革推進支援センター」による窓口相談や個別訪問支援、セミナーの実施等きめ細かな支援を行う。</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②　勤務間インターバル制度の導入促進</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　導入マニュアルや働き方改革推進支援助成金を活用して、長時間労働が懸念される企業等への導入促進を図る。</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③　年次有給休暇取得促進</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　年次有給休暇の時季指定義務</a:t>
            </a:r>
            <a:r>
              <a:rPr kumimoji="1" lang="en-US" altLang="ja-JP" sz="950" dirty="0" smtClean="0">
                <a:latin typeface="メイリオ" panose="020B0604030504040204" pitchFamily="50" charset="-128"/>
                <a:ea typeface="メイリオ" panose="020B0604030504040204" pitchFamily="50" charset="-128"/>
              </a:rPr>
              <a:t>(</a:t>
            </a:r>
            <a:r>
              <a:rPr kumimoji="1" lang="ja-JP" altLang="en-US" sz="950" dirty="0" smtClean="0">
                <a:latin typeface="メイリオ" panose="020B0604030504040204" pitchFamily="50" charset="-128"/>
                <a:ea typeface="メイリオ" panose="020B0604030504040204" pitchFamily="50" charset="-128"/>
              </a:rPr>
              <a:t>５日間</a:t>
            </a:r>
            <a:r>
              <a:rPr kumimoji="1" lang="en-US" altLang="ja-JP" sz="950" dirty="0" smtClean="0">
                <a:latin typeface="メイリオ" panose="020B0604030504040204" pitchFamily="50" charset="-128"/>
                <a:ea typeface="メイリオ" panose="020B0604030504040204" pitchFamily="50" charset="-128"/>
              </a:rPr>
              <a:t>)</a:t>
            </a:r>
            <a:r>
              <a:rPr kumimoji="1" lang="ja-JP" altLang="en-US" sz="950" dirty="0" smtClean="0">
                <a:latin typeface="メイリオ" panose="020B0604030504040204" pitchFamily="50" charset="-128"/>
                <a:ea typeface="メイリオ" panose="020B0604030504040204" pitchFamily="50" charset="-128"/>
              </a:rPr>
              <a:t>の周知徹底や、時間単位年次有給休暇の導入促進を行うとともに、</a:t>
            </a:r>
            <a:r>
              <a:rPr kumimoji="1" lang="en-US" altLang="ja-JP" sz="950" dirty="0" smtClean="0">
                <a:latin typeface="メイリオ" panose="020B0604030504040204" pitchFamily="50" charset="-128"/>
                <a:ea typeface="メイリオ" panose="020B0604030504040204" pitchFamily="50" charset="-128"/>
              </a:rPr>
              <a:t>10</a:t>
            </a:r>
            <a:r>
              <a:rPr kumimoji="1" lang="ja-JP" altLang="en-US" sz="950" dirty="0" smtClean="0">
                <a:latin typeface="メイリオ" panose="020B0604030504040204" pitchFamily="50" charset="-128"/>
                <a:ea typeface="メイリオ" panose="020B0604030504040204" pitchFamily="50" charset="-128"/>
              </a:rPr>
              <a:t>月の「年次有給休暇取得促進期間」や、年次有給休暇を取得しやすい時季</a:t>
            </a:r>
            <a:r>
              <a:rPr kumimoji="1" lang="en-US" altLang="ja-JP" sz="950" dirty="0" smtClean="0">
                <a:latin typeface="メイリオ" panose="020B0604030504040204" pitchFamily="50" charset="-128"/>
                <a:ea typeface="メイリオ" panose="020B0604030504040204" pitchFamily="50" charset="-128"/>
              </a:rPr>
              <a:t>(GW</a:t>
            </a:r>
            <a:r>
              <a:rPr kumimoji="1" lang="ja-JP" altLang="en-US" sz="950" dirty="0" smtClean="0">
                <a:latin typeface="メイリオ" panose="020B0604030504040204" pitchFamily="50" charset="-128"/>
                <a:ea typeface="メイリオ" panose="020B0604030504040204" pitchFamily="50" charset="-128"/>
              </a:rPr>
              <a:t>・年末年始等</a:t>
            </a:r>
            <a:r>
              <a:rPr kumimoji="1" lang="en-US" altLang="ja-JP" sz="950" dirty="0" smtClean="0">
                <a:latin typeface="メイリオ" panose="020B0604030504040204" pitchFamily="50" charset="-128"/>
                <a:ea typeface="メイリオ" panose="020B0604030504040204" pitchFamily="50" charset="-128"/>
              </a:rPr>
              <a:t>)</a:t>
            </a:r>
            <a:r>
              <a:rPr kumimoji="1" lang="ja-JP" altLang="en-US" sz="950" dirty="0" smtClean="0">
                <a:solidFill>
                  <a:srgbClr val="FF0000"/>
                </a:solidFill>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に集中的な広報を行う。</a:t>
            </a:r>
            <a:endParaRPr kumimoji="1" lang="en-US" altLang="ja-JP" sz="950" dirty="0">
              <a:latin typeface="メイリオ" panose="020B0604030504040204" pitchFamily="50" charset="-128"/>
              <a:ea typeface="メイリオ" panose="020B0604030504040204" pitchFamily="50" charset="-128"/>
            </a:endParaRPr>
          </a:p>
          <a:p>
            <a:pPr marL="108000" indent="-720000"/>
            <a:endParaRPr kumimoji="1" lang="en-US" altLang="ja-JP" sz="950" dirty="0" smtClean="0">
              <a:latin typeface="メイリオ" panose="020B0604030504040204" pitchFamily="50" charset="-128"/>
              <a:ea typeface="メイリオ" panose="020B0604030504040204" pitchFamily="50" charset="-128"/>
            </a:endParaRPr>
          </a:p>
        </p:txBody>
      </p:sp>
      <p:graphicFrame>
        <p:nvGraphicFramePr>
          <p:cNvPr id="16" name="グラフ 15"/>
          <p:cNvGraphicFramePr>
            <a:graphicFrameLocks/>
          </p:cNvGraphicFramePr>
          <p:nvPr>
            <p:extLst/>
          </p:nvPr>
        </p:nvGraphicFramePr>
        <p:xfrm>
          <a:off x="3924300" y="2298105"/>
          <a:ext cx="2940248" cy="2422197"/>
        </p:xfrm>
        <a:graphic>
          <a:graphicData uri="http://schemas.openxmlformats.org/drawingml/2006/chart">
            <c:chart xmlns:c="http://schemas.openxmlformats.org/drawingml/2006/chart" xmlns:r="http://schemas.openxmlformats.org/officeDocument/2006/relationships" r:id="rId2"/>
          </a:graphicData>
        </a:graphic>
      </p:graphicFrame>
      <p:sp>
        <p:nvSpPr>
          <p:cNvPr id="17" name="テキスト ボックス 16"/>
          <p:cNvSpPr txBox="1"/>
          <p:nvPr/>
        </p:nvSpPr>
        <p:spPr>
          <a:xfrm>
            <a:off x="3895401" y="4820455"/>
            <a:ext cx="2978671" cy="338554"/>
          </a:xfrm>
          <a:prstGeom prst="rect">
            <a:avLst/>
          </a:prstGeom>
          <a:noFill/>
        </p:spPr>
        <p:txBody>
          <a:bodyPr wrap="square" rtlCol="0">
            <a:spAutoFit/>
          </a:bodyPr>
          <a:lstStyle/>
          <a:p>
            <a:r>
              <a:rPr kumimoji="1" lang="en-US" altLang="ja-JP" sz="800" dirty="0" smtClean="0">
                <a:latin typeface="メイリオ" panose="020B0604030504040204" pitchFamily="50" charset="-128"/>
                <a:ea typeface="メイリオ" panose="020B0604030504040204" pitchFamily="50" charset="-128"/>
              </a:rPr>
              <a:t>※</a:t>
            </a:r>
            <a:r>
              <a:rPr kumimoji="1" lang="ja-JP" altLang="en-US" sz="800" dirty="0" smtClean="0">
                <a:latin typeface="メイリオ" panose="020B0604030504040204" pitchFamily="50" charset="-128"/>
                <a:ea typeface="メイリオ" panose="020B0604030504040204" pitchFamily="50" charset="-128"/>
              </a:rPr>
              <a:t>就労</a:t>
            </a:r>
            <a:r>
              <a:rPr kumimoji="1" lang="ja-JP" altLang="en-US" sz="800" dirty="0">
                <a:latin typeface="メイリオ" panose="020B0604030504040204" pitchFamily="50" charset="-128"/>
                <a:ea typeface="メイリオ" panose="020B0604030504040204" pitchFamily="50" charset="-128"/>
              </a:rPr>
              <a:t>条件総合</a:t>
            </a:r>
            <a:r>
              <a:rPr kumimoji="1" lang="ja-JP" altLang="en-US" sz="800" dirty="0" smtClean="0">
                <a:latin typeface="メイリオ" panose="020B0604030504040204" pitchFamily="50" charset="-128"/>
                <a:ea typeface="メイリオ" panose="020B0604030504040204" pitchFamily="50" charset="-128"/>
              </a:rPr>
              <a:t>調査</a:t>
            </a:r>
            <a:r>
              <a:rPr kumimoji="1" lang="en-US" altLang="ja-JP" sz="800" dirty="0" smtClean="0">
                <a:latin typeface="メイリオ" panose="020B0604030504040204" pitchFamily="50" charset="-128"/>
                <a:ea typeface="メイリオ" panose="020B0604030504040204" pitchFamily="50" charset="-128"/>
              </a:rPr>
              <a:t>(</a:t>
            </a:r>
            <a:r>
              <a:rPr kumimoji="1" lang="ja-JP" altLang="en-US" sz="800" dirty="0" smtClean="0">
                <a:latin typeface="メイリオ" panose="020B0604030504040204" pitchFamily="50" charset="-128"/>
                <a:ea typeface="メイリオ" panose="020B0604030504040204" pitchFamily="50" charset="-128"/>
              </a:rPr>
              <a:t>特別集計</a:t>
            </a:r>
            <a:r>
              <a:rPr kumimoji="1" lang="en-US" altLang="ja-JP" sz="800" smtClean="0">
                <a:latin typeface="メイリオ" panose="020B0604030504040204" pitchFamily="50" charset="-128"/>
                <a:ea typeface="メイリオ" panose="020B0604030504040204" pitchFamily="50" charset="-128"/>
              </a:rPr>
              <a:t>)</a:t>
            </a:r>
            <a:r>
              <a:rPr kumimoji="1" lang="ja-JP" altLang="en-US" sz="800" dirty="0" smtClean="0">
                <a:latin typeface="メイリオ" panose="020B0604030504040204" pitchFamily="50" charset="-128"/>
                <a:ea typeface="メイリオ" panose="020B0604030504040204" pitchFamily="50" charset="-128"/>
              </a:rPr>
              <a:t>を</a:t>
            </a:r>
            <a:r>
              <a:rPr kumimoji="1" lang="ja-JP" altLang="en-US" sz="800" dirty="0">
                <a:latin typeface="メイリオ" panose="020B0604030504040204" pitchFamily="50" charset="-128"/>
                <a:ea typeface="メイリオ" panose="020B0604030504040204" pitchFamily="50" charset="-128"/>
              </a:rPr>
              <a:t>基に厚生労働省雇用環境・</a:t>
            </a:r>
            <a:r>
              <a:rPr kumimoji="1" lang="ja-JP" altLang="en-US" sz="800" dirty="0" smtClean="0">
                <a:latin typeface="メイリオ" panose="020B0604030504040204" pitchFamily="50" charset="-128"/>
                <a:ea typeface="メイリオ" panose="020B0604030504040204" pitchFamily="50" charset="-128"/>
              </a:rPr>
              <a:t>均等局職業</a:t>
            </a:r>
            <a:r>
              <a:rPr kumimoji="1" lang="ja-JP" altLang="en-US" sz="800" dirty="0">
                <a:latin typeface="メイリオ" panose="020B0604030504040204" pitchFamily="50" charset="-128"/>
                <a:ea typeface="メイリオ" panose="020B0604030504040204" pitchFamily="50" charset="-128"/>
              </a:rPr>
              <a:t>生活</a:t>
            </a:r>
            <a:r>
              <a:rPr kumimoji="1" lang="ja-JP" altLang="en-US" sz="800" dirty="0" smtClean="0">
                <a:latin typeface="メイリオ" panose="020B0604030504040204" pitchFamily="50" charset="-128"/>
                <a:ea typeface="メイリオ" panose="020B0604030504040204" pitchFamily="50" charset="-128"/>
              </a:rPr>
              <a:t>両立課等が</a:t>
            </a:r>
            <a:r>
              <a:rPr kumimoji="1" lang="ja-JP" altLang="en-US" sz="800" dirty="0">
                <a:latin typeface="メイリオ" panose="020B0604030504040204" pitchFamily="50" charset="-128"/>
                <a:ea typeface="メイリオ" panose="020B0604030504040204" pitchFamily="50" charset="-128"/>
              </a:rPr>
              <a:t>作成</a:t>
            </a:r>
          </a:p>
        </p:txBody>
      </p:sp>
      <p:sp>
        <p:nvSpPr>
          <p:cNvPr id="33" name="スライド番号プレースホルダー 1"/>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17</a:t>
            </a:fld>
            <a:endParaRPr kumimoji="1" lang="ja-JP" altLang="en-US"/>
          </a:p>
        </p:txBody>
      </p:sp>
      <p:sp>
        <p:nvSpPr>
          <p:cNvPr id="34" name="テキスト ボックス 33"/>
          <p:cNvSpPr txBox="1"/>
          <p:nvPr/>
        </p:nvSpPr>
        <p:spPr>
          <a:xfrm>
            <a:off x="628650" y="5452599"/>
            <a:ext cx="6235898" cy="646331"/>
          </a:xfrm>
          <a:prstGeom prst="rect">
            <a:avLst/>
          </a:prstGeom>
          <a:noFill/>
          <a:ln>
            <a:solidFill>
              <a:schemeClr val="bg1">
                <a:lumMod val="75000"/>
              </a:schemeClr>
            </a:solidFill>
          </a:ln>
        </p:spPr>
        <p:txBody>
          <a:bodyPr wrap="square" rtlCol="0">
            <a:spAutoFit/>
          </a:bodyPr>
          <a:lstStyle/>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３）労働条件の確保・改善</a:t>
            </a:r>
            <a:r>
              <a:rPr lang="ja-JP" altLang="en-US" sz="1200" dirty="0" smtClean="0">
                <a:latin typeface="メイリオ" panose="020B0604030504040204" pitchFamily="50" charset="-128"/>
                <a:ea typeface="メイリオ" panose="020B0604030504040204" pitchFamily="50" charset="-128"/>
              </a:rPr>
              <a:t>対策</a:t>
            </a:r>
            <a:endParaRPr lang="ja-JP" altLang="en-US" sz="1200" dirty="0">
              <a:latin typeface="メイリオ" panose="020B0604030504040204" pitchFamily="50" charset="-128"/>
              <a:ea typeface="メイリオ" panose="020B0604030504040204" pitchFamily="50" charset="-128"/>
            </a:endParaRPr>
          </a:p>
        </p:txBody>
      </p:sp>
      <p:sp>
        <p:nvSpPr>
          <p:cNvPr id="35" name="正方形/長方形 34"/>
          <p:cNvSpPr/>
          <p:nvPr/>
        </p:nvSpPr>
        <p:spPr>
          <a:xfrm>
            <a:off x="641214" y="7307845"/>
            <a:ext cx="3213236" cy="287001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649771" y="6233220"/>
            <a:ext cx="6214777" cy="953421"/>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653342" y="6366943"/>
            <a:ext cx="6233105" cy="856563"/>
          </a:xfrm>
          <a:prstGeom prst="rect">
            <a:avLst/>
          </a:prstGeom>
          <a:noFill/>
        </p:spPr>
        <p:txBody>
          <a:bodyPr wrap="square" rtlCol="0">
            <a:noAutofit/>
          </a:bodyPr>
          <a:lstStyle/>
          <a:p>
            <a:r>
              <a:rPr kumimoji="1" lang="ja-JP" altLang="en-US" sz="950" dirty="0" smtClean="0">
                <a:latin typeface="メイリオ" panose="020B0604030504040204" pitchFamily="50" charset="-128"/>
                <a:ea typeface="メイリオ" panose="020B0604030504040204" pitchFamily="50" charset="-128"/>
              </a:rPr>
              <a:t>　事業場における基本的な労働条件の枠組み及び管理体制の確立を図らせ、定着させることは働き方改革を推進するうえで不可欠である。特に、法令に関する知識や労務管理体制が必ずしも十分ではない中小企業に対しては、法令を理解してもらいその実情に応じ、自主的な改善を図らせることが必要となる。</a:t>
            </a:r>
            <a:endParaRPr kumimoji="1" lang="en-US" altLang="ja-JP" sz="950" dirty="0" smtClean="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また、新型</a:t>
            </a:r>
            <a:r>
              <a:rPr kumimoji="1" lang="ja-JP" altLang="en-US" sz="950" spc="-150" dirty="0" smtClean="0">
                <a:latin typeface="メイリオ" panose="020B0604030504040204" pitchFamily="50" charset="-128"/>
                <a:ea typeface="メイリオ" panose="020B0604030504040204" pitchFamily="50" charset="-128"/>
              </a:rPr>
              <a:t>コロナウイルス</a:t>
            </a:r>
            <a:r>
              <a:rPr kumimoji="1" lang="ja-JP" altLang="en-US" sz="950" dirty="0" smtClean="0">
                <a:latin typeface="メイリオ" panose="020B0604030504040204" pitchFamily="50" charset="-128"/>
                <a:ea typeface="メイリオ" panose="020B0604030504040204" pitchFamily="50" charset="-128"/>
              </a:rPr>
              <a:t>感染症の影響による事業縮小等により多くの労働者が法令に則していない解雇、賃金未払休業を余儀なくされることが懸念され、早期に情報を把握し適切な労務管理を行わせることが重要である。</a:t>
            </a:r>
            <a:endParaRPr kumimoji="1" lang="en-US" altLang="ja-JP" sz="950" dirty="0" smtClean="0">
              <a:latin typeface="メイリオ" panose="020B0604030504040204" pitchFamily="50" charset="-128"/>
              <a:ea typeface="メイリオ" panose="020B0604030504040204" pitchFamily="50" charset="-128"/>
            </a:endParaRPr>
          </a:p>
        </p:txBody>
      </p:sp>
      <p:grpSp>
        <p:nvGrpSpPr>
          <p:cNvPr id="38" name="グループ化 37"/>
          <p:cNvGrpSpPr/>
          <p:nvPr/>
        </p:nvGrpSpPr>
        <p:grpSpPr>
          <a:xfrm>
            <a:off x="644389" y="6114859"/>
            <a:ext cx="1281733" cy="279601"/>
            <a:chOff x="644389" y="1193430"/>
            <a:chExt cx="1281733" cy="279601"/>
          </a:xfrm>
        </p:grpSpPr>
        <p:sp>
          <p:nvSpPr>
            <p:cNvPr id="39" name="正方形/長方形 38"/>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0" name="テキスト ボックス 39"/>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41" name="正方形/長方形 40"/>
          <p:cNvSpPr/>
          <p:nvPr/>
        </p:nvSpPr>
        <p:spPr>
          <a:xfrm>
            <a:off x="3875975" y="7294116"/>
            <a:ext cx="2988573" cy="288810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p:cNvGrpSpPr/>
          <p:nvPr/>
        </p:nvGrpSpPr>
        <p:grpSpPr>
          <a:xfrm>
            <a:off x="641214" y="7137206"/>
            <a:ext cx="1225438" cy="278368"/>
            <a:chOff x="641214" y="2330077"/>
            <a:chExt cx="1225438" cy="278368"/>
          </a:xfrm>
        </p:grpSpPr>
        <p:sp>
          <p:nvSpPr>
            <p:cNvPr id="43" name="正方形/長方形 42"/>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44" name="テキスト ボックス 43"/>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45" name="テキスト ボックス 44"/>
          <p:cNvSpPr txBox="1"/>
          <p:nvPr/>
        </p:nvSpPr>
        <p:spPr>
          <a:xfrm>
            <a:off x="592621" y="7435605"/>
            <a:ext cx="3310154" cy="2864693"/>
          </a:xfrm>
          <a:prstGeom prst="rect">
            <a:avLst/>
          </a:prstGeom>
          <a:noFill/>
        </p:spPr>
        <p:txBody>
          <a:bodyPr wrap="square" rtlCol="0">
            <a:noAutofit/>
          </a:bodyPr>
          <a:lstStyle/>
          <a:p>
            <a:pPr marL="108000" indent="-720000"/>
            <a:r>
              <a:rPr kumimoji="1" lang="ja-JP" altLang="en-US" sz="950" dirty="0" smtClean="0">
                <a:latin typeface="メイリオ" panose="020B0604030504040204" pitchFamily="50" charset="-128"/>
                <a:ea typeface="メイリオ" panose="020B0604030504040204" pitchFamily="50" charset="-128"/>
              </a:rPr>
              <a:t>①　法定労働条件の確保等</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　　基本的労働条件の枠組み及び管理体制の確立を図らせるため、監督指導時や窓口への各種届出時等に丁寧な指導を継続するほか、解雇、賃金不払等に関し労働基準関係法令上問題のある申告事案については、その早期解決を図るとともに、重大悪質な事案に対しては司法処分も含め厳正に対処する。また、監督指導時に労働時間管理が適切に行われているか確認し、賃金不払残業が認められた際には、その是正を指導する。</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②　新型コロナウイルス感染症の影響を踏まえた企業に対する適切な労務管理に関する啓発指導等の実施</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　　新型コロナウイルス感染症の影響による大量整理解雇等に関する情報収集及び関係部局間での情報共有に努め、適切な労務管理がなされるよう啓発指導を実施する。また、新型コロナウイルス感染症の影響による企業倒産に伴い賃金の支払を受けられないまま退職した労働者の救済を図るため、未払賃金立替払制度を迅速かつ適正に運用する。</a:t>
            </a:r>
            <a:endParaRPr kumimoji="1" lang="en-US" altLang="ja-JP" sz="950" dirty="0">
              <a:latin typeface="メイリオ" panose="020B0604030504040204" pitchFamily="50" charset="-128"/>
              <a:ea typeface="メイリオ" panose="020B0604030504040204" pitchFamily="50" charset="-128"/>
            </a:endParaRPr>
          </a:p>
        </p:txBody>
      </p:sp>
      <p:graphicFrame>
        <p:nvGraphicFramePr>
          <p:cNvPr id="46" name="グラフ 45"/>
          <p:cNvGraphicFramePr>
            <a:graphicFrameLocks/>
          </p:cNvGraphicFramePr>
          <p:nvPr>
            <p:extLst/>
          </p:nvPr>
        </p:nvGraphicFramePr>
        <p:xfrm>
          <a:off x="3875976" y="7587563"/>
          <a:ext cx="3010098" cy="2405767"/>
        </p:xfrm>
        <a:graphic>
          <a:graphicData uri="http://schemas.openxmlformats.org/drawingml/2006/chart">
            <c:chart xmlns:c="http://schemas.openxmlformats.org/drawingml/2006/chart" xmlns:r="http://schemas.openxmlformats.org/officeDocument/2006/relationships" r:id="rId3"/>
          </a:graphicData>
        </a:graphic>
      </p:graphicFrame>
      <p:sp>
        <p:nvSpPr>
          <p:cNvPr id="47" name="正方形/長方形 46"/>
          <p:cNvSpPr/>
          <p:nvPr/>
        </p:nvSpPr>
        <p:spPr>
          <a:xfrm>
            <a:off x="4123884" y="7462944"/>
            <a:ext cx="2541081" cy="280205"/>
          </a:xfrm>
          <a:prstGeom prst="rect">
            <a:avLst/>
          </a:prstGeom>
        </p:spPr>
        <p:txBody>
          <a:bodyPr wrap="none">
            <a:spAutoFit/>
          </a:bodyPr>
          <a:lstStyle/>
          <a:p>
            <a:pPr algn="ctr">
              <a:defRPr sz="1600" b="1" i="0" u="none" strike="noStrike" kern="1200" baseline="0">
                <a:solidFill>
                  <a:prstClr val="black"/>
                </a:solidFill>
                <a:latin typeface="メイリオ" panose="020B0604030504040204" pitchFamily="50" charset="-128"/>
                <a:ea typeface="メイリオ" panose="020B0604030504040204" pitchFamily="50" charset="-128"/>
                <a:cs typeface="+mn-cs"/>
              </a:defRPr>
            </a:pPr>
            <a:r>
              <a:rPr lang="ja-JP" altLang="en-US" sz="1221" dirty="0" smtClean="0">
                <a:latin typeface="メイリオ" panose="020B0604030504040204" pitchFamily="50" charset="-128"/>
                <a:ea typeface="メイリオ" panose="020B0604030504040204" pitchFamily="50" charset="-128"/>
              </a:rPr>
              <a:t>定期</a:t>
            </a:r>
            <a:r>
              <a:rPr lang="ja-JP" altLang="en-US" sz="1221" dirty="0">
                <a:latin typeface="メイリオ" panose="020B0604030504040204" pitchFamily="50" charset="-128"/>
                <a:ea typeface="メイリオ" panose="020B0604030504040204" pitchFamily="50" charset="-128"/>
              </a:rPr>
              <a:t>監督実施状況</a:t>
            </a:r>
            <a:r>
              <a:rPr lang="ja-JP" altLang="en-US" sz="1221" dirty="0" smtClean="0">
                <a:latin typeface="メイリオ" panose="020B0604030504040204" pitchFamily="50" charset="-128"/>
                <a:ea typeface="メイリオ" panose="020B0604030504040204" pitchFamily="50" charset="-128"/>
              </a:rPr>
              <a:t>（厚生労働省）</a:t>
            </a:r>
            <a:endParaRPr lang="ja-JP" altLang="en-US" sz="1221"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3902775" y="9579114"/>
            <a:ext cx="553444" cy="153888"/>
          </a:xfrm>
          <a:prstGeom prst="rect">
            <a:avLst/>
          </a:prstGeom>
          <a:noFill/>
        </p:spPr>
        <p:txBody>
          <a:bodyPr wrap="square" lIns="0" tIns="0" rIns="0" bIns="0" rtlCol="0">
            <a:spAutoFit/>
          </a:bodyPr>
          <a:lstStyle/>
          <a:p>
            <a:r>
              <a:rPr kumimoji="1" lang="ja-JP" altLang="en-US" sz="1000" dirty="0">
                <a:latin typeface="メイリオ" panose="020B0604030504040204" pitchFamily="50" charset="-128"/>
                <a:ea typeface="メイリオ" panose="020B0604030504040204" pitchFamily="50" charset="-128"/>
              </a:rPr>
              <a:t>（</a:t>
            </a:r>
            <a:r>
              <a:rPr kumimoji="1" lang="ja-JP" altLang="en-US" sz="1000" dirty="0" smtClean="0">
                <a:latin typeface="メイリオ" panose="020B0604030504040204" pitchFamily="50" charset="-128"/>
                <a:ea typeface="メイリオ" panose="020B0604030504040204" pitchFamily="50" charset="-128"/>
              </a:rPr>
              <a:t>左軸）</a:t>
            </a:r>
            <a:endParaRPr kumimoji="1" lang="ja-JP" altLang="en-US" sz="1000" dirty="0">
              <a:latin typeface="メイリオ" panose="020B0604030504040204" pitchFamily="50" charset="-128"/>
              <a:ea typeface="メイリオ" panose="020B0604030504040204" pitchFamily="50" charset="-128"/>
            </a:endParaRPr>
          </a:p>
        </p:txBody>
      </p:sp>
      <p:sp>
        <p:nvSpPr>
          <p:cNvPr id="48" name="テキスト ボックス 47"/>
          <p:cNvSpPr txBox="1"/>
          <p:nvPr/>
        </p:nvSpPr>
        <p:spPr>
          <a:xfrm>
            <a:off x="6397166" y="9579114"/>
            <a:ext cx="553444" cy="153888"/>
          </a:xfrm>
          <a:prstGeom prst="rect">
            <a:avLst/>
          </a:prstGeom>
          <a:noFill/>
        </p:spPr>
        <p:txBody>
          <a:bodyPr wrap="square" lIns="0" tIns="0" rIns="0" bIns="0" rtlCol="0">
            <a:spAutoFit/>
          </a:bodyPr>
          <a:lstStyle/>
          <a:p>
            <a:r>
              <a:rPr kumimoji="1" lang="ja-JP" altLang="en-US" sz="1000" dirty="0" smtClean="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右</a:t>
            </a:r>
            <a:r>
              <a:rPr kumimoji="1" lang="ja-JP" altLang="en-US" sz="1000" dirty="0" smtClean="0">
                <a:latin typeface="メイリオ" panose="020B0604030504040204" pitchFamily="50" charset="-128"/>
                <a:ea typeface="メイリオ" panose="020B0604030504040204" pitchFamily="50" charset="-128"/>
              </a:rPr>
              <a:t>軸）</a:t>
            </a:r>
            <a:endParaRPr kumimoji="1" lang="ja-JP" altLang="en-US"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76716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a:xfrm>
            <a:off x="641214" y="435817"/>
            <a:ext cx="6234976" cy="3485508"/>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592621" y="668864"/>
            <a:ext cx="6417779" cy="3169675"/>
          </a:xfrm>
          <a:prstGeom prst="rect">
            <a:avLst/>
          </a:prstGeom>
          <a:noFill/>
        </p:spPr>
        <p:txBody>
          <a:bodyPr wrap="square" rtlCol="0">
            <a:noAutofit/>
          </a:bodyPr>
          <a:lstStyle/>
          <a:p>
            <a:pPr marL="108000" indent="-720000"/>
            <a:r>
              <a:rPr kumimoji="1" lang="ja-JP" altLang="en-US" sz="950" dirty="0" smtClean="0">
                <a:latin typeface="メイリオ" panose="020B0604030504040204" pitchFamily="50" charset="-128"/>
                <a:ea typeface="メイリオ" panose="020B0604030504040204" pitchFamily="50" charset="-128"/>
              </a:rPr>
              <a:t>③　特定分野における労働条件確保改善対策</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　　外国人労働者、自動車運転者、障害者である労働者及び介護労働者の法定労働条件の履行確保に当たっては、それぞれの関係団体や関係行政機関と連携の下労働基準関係法令の遵守の徹底を図る。特に、技能実習生について、労働基準関係法令違反の疑いがある事業場に対して確実に監督指導を実施し、重大・悪質な労働基準関係法令違反事案に対しては、司法処分を含め厳正に対処する。また、出入国在留管理機関及び外国人技能実習機構との相互通報制度を確実に運用する。そのなかでも、技能実習生等に係る強制労働等が疑われる事案については、人身取引の可能性が疑われることから、外国人技能実習機構との合同監督・調査や関係機関との連携を着実に実施し、悪質な労働基準関係法令違反が認められるもの等については司法処分を含め厳正に対処する。</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④　「労災かくし」の排除に係る対策の一層の推進</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　　「労災かくし」の排除に期すため、引き続き労災補償担当部署と監督・安全衛生部署間で連携を図りつつ、事案の把握及び調査を行い、「労災かくし」が明らかになった場合には司法処分を含め厳正に対処する。</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⑤　各種権限の公正かつ斉一的な行使及び丁寧な指導</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　　地方</a:t>
            </a:r>
            <a:r>
              <a:rPr kumimoji="1" lang="ja-JP" altLang="en-US" sz="950" dirty="0">
                <a:latin typeface="メイリオ" panose="020B0604030504040204" pitchFamily="50" charset="-128"/>
                <a:ea typeface="メイリオ" panose="020B0604030504040204" pitchFamily="50" charset="-128"/>
              </a:rPr>
              <a:t>労働基準監察監督官制度の的確な運用等により、行政指導の適正な実施とその水準の維持・向上を図るとともに、監督権限を始めとする各種権限の公正かつ斉一的な行使を確保する</a:t>
            </a:r>
            <a:r>
              <a:rPr kumimoji="1" lang="ja-JP" altLang="en-US" sz="950" dirty="0" smtClean="0">
                <a:latin typeface="メイリオ" panose="020B0604030504040204" pitchFamily="50" charset="-128"/>
                <a:ea typeface="メイリオ" panose="020B0604030504040204" pitchFamily="50" charset="-128"/>
              </a:rPr>
              <a:t>。</a:t>
            </a:r>
            <a:r>
              <a:rPr kumimoji="1" lang="en-US" altLang="ja-JP" sz="950" dirty="0" smtClean="0">
                <a:latin typeface="メイリオ" panose="020B0604030504040204" pitchFamily="50" charset="-128"/>
                <a:ea typeface="メイリオ" panose="020B0604030504040204" pitchFamily="50" charset="-128"/>
              </a:rPr>
              <a:t/>
            </a:r>
            <a:br>
              <a:rPr kumimoji="1" lang="en-US" altLang="ja-JP" sz="950" dirty="0" smtClean="0">
                <a:latin typeface="メイリオ" panose="020B0604030504040204" pitchFamily="50" charset="-128"/>
                <a:ea typeface="メイリオ" panose="020B0604030504040204" pitchFamily="50" charset="-128"/>
              </a:rPr>
            </a:br>
            <a:r>
              <a:rPr kumimoji="1" lang="ja-JP" altLang="en-US" sz="950" dirty="0" smtClean="0">
                <a:latin typeface="メイリオ" panose="020B0604030504040204" pitchFamily="50" charset="-128"/>
                <a:ea typeface="メイリオ" panose="020B0604030504040204" pitchFamily="50" charset="-128"/>
              </a:rPr>
              <a:t>　また</a:t>
            </a:r>
            <a:r>
              <a:rPr kumimoji="1" lang="ja-JP" altLang="en-US" sz="950" dirty="0">
                <a:latin typeface="メイリオ" panose="020B0604030504040204" pitchFamily="50" charset="-128"/>
                <a:ea typeface="メイリオ" panose="020B0604030504040204" pitchFamily="50" charset="-128"/>
              </a:rPr>
              <a:t>、監督指導において法違反が認められた場合には、事業主にその内容や是正の必要性を分かりやすく説明することにより、事業主による自主的な改善を促すとともに</a:t>
            </a:r>
            <a:r>
              <a:rPr kumimoji="1" lang="ja-JP" altLang="en-US" sz="950" dirty="0" smtClean="0">
                <a:latin typeface="メイリオ" panose="020B0604030504040204" pitchFamily="50" charset="-128"/>
                <a:ea typeface="メイリオ" panose="020B0604030504040204" pitchFamily="50" charset="-128"/>
              </a:rPr>
              <a:t>、きめ細かな情報</a:t>
            </a:r>
            <a:r>
              <a:rPr kumimoji="1" lang="ja-JP" altLang="en-US" sz="950" dirty="0">
                <a:latin typeface="メイリオ" panose="020B0604030504040204" pitchFamily="50" charset="-128"/>
                <a:ea typeface="メイリオ" panose="020B0604030504040204" pitchFamily="50" charset="-128"/>
              </a:rPr>
              <a:t>提供や具体的な是正・改善に向けた取組方法を助言するなど、丁寧かつ具体的に対応する。特に、</a:t>
            </a:r>
            <a:r>
              <a:rPr kumimoji="1" lang="ja-JP" altLang="en-US" sz="950" dirty="0" smtClean="0">
                <a:latin typeface="メイリオ" panose="020B0604030504040204" pitchFamily="50" charset="-128"/>
                <a:ea typeface="メイリオ" panose="020B0604030504040204" pitchFamily="50" charset="-128"/>
              </a:rPr>
              <a:t>中小企業</a:t>
            </a:r>
            <a:r>
              <a:rPr kumimoji="1" lang="ja-JP" altLang="en-US" sz="950" dirty="0">
                <a:latin typeface="メイリオ" panose="020B0604030504040204" pitchFamily="50" charset="-128"/>
                <a:ea typeface="メイリオ" panose="020B0604030504040204" pitchFamily="50" charset="-128"/>
              </a:rPr>
              <a:t>の事業場への監督指導に当たっては、中小企業における労働時間の動向、人材確保の状況、取引の実態その他の事情を十分に聴いた上で、その事情を踏まえて丁寧に対応する</a:t>
            </a:r>
            <a:r>
              <a:rPr kumimoji="1" lang="ja-JP" altLang="en-US" sz="950" dirty="0" smtClean="0">
                <a:latin typeface="メイリオ" panose="020B0604030504040204" pitchFamily="50" charset="-128"/>
                <a:ea typeface="メイリオ" panose="020B0604030504040204" pitchFamily="50" charset="-128"/>
              </a:rPr>
              <a:t>。</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⑥　</a:t>
            </a:r>
            <a:r>
              <a:rPr kumimoji="1" lang="ja-JP" altLang="en-US" sz="950" dirty="0">
                <a:latin typeface="メイリオ" panose="020B0604030504040204" pitchFamily="50" charset="-128"/>
                <a:ea typeface="メイリオ" panose="020B0604030504040204" pitchFamily="50" charset="-128"/>
              </a:rPr>
              <a:t>「パートナーシップによる</a:t>
            </a:r>
            <a:r>
              <a:rPr kumimoji="1" lang="ja-JP" altLang="en-US" sz="950" dirty="0" smtClean="0">
                <a:latin typeface="メイリオ" panose="020B0604030504040204" pitchFamily="50" charset="-128"/>
                <a:ea typeface="メイリオ" panose="020B0604030504040204" pitchFamily="50" charset="-128"/>
              </a:rPr>
              <a:t>価値創造の</a:t>
            </a:r>
            <a:r>
              <a:rPr kumimoji="1" lang="ja-JP" altLang="en-US" sz="950" dirty="0">
                <a:latin typeface="メイリオ" panose="020B0604030504040204" pitchFamily="50" charset="-128"/>
                <a:ea typeface="メイリオ" panose="020B0604030504040204" pitchFamily="50" charset="-128"/>
              </a:rPr>
              <a:t>ための転嫁円滑化施策パッケージ」に基づき、適切に対処する</a:t>
            </a:r>
            <a:r>
              <a:rPr kumimoji="1" lang="ja-JP" altLang="en-US" sz="950" dirty="0" smtClean="0">
                <a:latin typeface="メイリオ" panose="020B0604030504040204" pitchFamily="50" charset="-128"/>
                <a:ea typeface="メイリオ" panose="020B0604030504040204" pitchFamily="50" charset="-128"/>
              </a:rPr>
              <a:t>。</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⑦　また</a:t>
            </a:r>
            <a:r>
              <a:rPr kumimoji="1" lang="ja-JP" altLang="en-US" sz="950" dirty="0">
                <a:latin typeface="メイリオ" panose="020B0604030504040204" pitchFamily="50" charset="-128"/>
                <a:ea typeface="メイリオ" panose="020B0604030504040204" pitchFamily="50" charset="-128"/>
              </a:rPr>
              <a:t>、業務に起因して新型コロナウイルス感染症に感染したものであると認められる場合には、労災保険給付の対象となること等について積極的に周知を行う。</a:t>
            </a:r>
          </a:p>
          <a:p>
            <a:pPr marL="108000" indent="-720000"/>
            <a:endParaRPr kumimoji="1" lang="ja-JP" altLang="en-US" sz="950" dirty="0">
              <a:latin typeface="メイリオ" panose="020B0604030504040204" pitchFamily="50" charset="-128"/>
              <a:ea typeface="メイリオ" panose="020B0604030504040204" pitchFamily="50" charset="-128"/>
            </a:endParaRPr>
          </a:p>
          <a:p>
            <a:pPr marL="108000" indent="-720000"/>
            <a:endParaRPr kumimoji="1" lang="en-US" altLang="ja-JP" sz="950" dirty="0">
              <a:latin typeface="メイリオ" panose="020B0604030504040204" pitchFamily="50" charset="-128"/>
              <a:ea typeface="メイリオ" panose="020B0604030504040204" pitchFamily="50" charset="-128"/>
            </a:endParaRPr>
          </a:p>
        </p:txBody>
      </p:sp>
      <p:graphicFrame>
        <p:nvGraphicFramePr>
          <p:cNvPr id="52" name="グラフ 51"/>
          <p:cNvGraphicFramePr>
            <a:graphicFrameLocks/>
          </p:cNvGraphicFramePr>
          <p:nvPr>
            <p:extLst/>
          </p:nvPr>
        </p:nvGraphicFramePr>
        <p:xfrm>
          <a:off x="902528" y="4106299"/>
          <a:ext cx="2654435" cy="1486952"/>
        </p:xfrm>
        <a:graphic>
          <a:graphicData uri="http://schemas.openxmlformats.org/drawingml/2006/chart">
            <c:chart xmlns:c="http://schemas.openxmlformats.org/drawingml/2006/chart" xmlns:r="http://schemas.openxmlformats.org/officeDocument/2006/relationships" r:id="rId2"/>
          </a:graphicData>
        </a:graphic>
      </p:graphicFrame>
      <p:grpSp>
        <p:nvGrpSpPr>
          <p:cNvPr id="53" name="グループ化 52"/>
          <p:cNvGrpSpPr/>
          <p:nvPr/>
        </p:nvGrpSpPr>
        <p:grpSpPr>
          <a:xfrm>
            <a:off x="3861988" y="3923744"/>
            <a:ext cx="2871327" cy="1588601"/>
            <a:chOff x="4989426" y="1380119"/>
            <a:chExt cx="5324341" cy="2972041"/>
          </a:xfrm>
          <a:noFill/>
        </p:grpSpPr>
        <p:graphicFrame>
          <p:nvGraphicFramePr>
            <p:cNvPr id="54" name="グラフ 53"/>
            <p:cNvGraphicFramePr>
              <a:graphicFrameLocks/>
            </p:cNvGraphicFramePr>
            <p:nvPr>
              <p:extLst/>
            </p:nvPr>
          </p:nvGraphicFramePr>
          <p:xfrm>
            <a:off x="5305497" y="1585555"/>
            <a:ext cx="4744913" cy="2766605"/>
          </p:xfrm>
          <a:graphic>
            <a:graphicData uri="http://schemas.openxmlformats.org/drawingml/2006/chart">
              <c:chart xmlns:c="http://schemas.openxmlformats.org/drawingml/2006/chart" xmlns:r="http://schemas.openxmlformats.org/officeDocument/2006/relationships" r:id="rId3"/>
            </a:graphicData>
          </a:graphic>
        </p:graphicFrame>
        <p:sp>
          <p:nvSpPr>
            <p:cNvPr id="55" name="正方形/長方形 54"/>
            <p:cNvSpPr/>
            <p:nvPr/>
          </p:nvSpPr>
          <p:spPr>
            <a:xfrm>
              <a:off x="4989426" y="1380119"/>
              <a:ext cx="5324341" cy="431853"/>
            </a:xfrm>
            <a:prstGeom prst="rect">
              <a:avLst/>
            </a:prstGeom>
            <a:grpFill/>
          </p:spPr>
          <p:txBody>
            <a:bodyPr wrap="square">
              <a:spAutoFit/>
            </a:bodyPr>
            <a:lstStyle/>
            <a:p>
              <a:pPr lvl="0" algn="ctr">
                <a:defRPr sz="1400" b="1" i="0" u="none" strike="noStrike" kern="1200" spc="0" baseline="0">
                  <a:solidFill>
                    <a:prstClr val="black"/>
                  </a:solidFill>
                  <a:latin typeface="+mn-lt"/>
                  <a:ea typeface="+mn-ea"/>
                  <a:cs typeface="+mn-cs"/>
                </a:defRPr>
              </a:pPr>
              <a:r>
                <a:rPr lang="ja-JP" altLang="en-US" sz="900" dirty="0" smtClean="0">
                  <a:latin typeface="ＭＳ ゴシック" panose="020B0609070205080204" pitchFamily="49" charset="-128"/>
                  <a:ea typeface="ＭＳ ゴシック" panose="020B0609070205080204" pitchFamily="49" charset="-128"/>
                </a:rPr>
                <a:t>送致</a:t>
              </a:r>
              <a:r>
                <a:rPr lang="ja-JP" altLang="en-US" sz="900" dirty="0">
                  <a:latin typeface="ＭＳ ゴシック" panose="020B0609070205080204" pitchFamily="49" charset="-128"/>
                  <a:ea typeface="ＭＳ ゴシック" panose="020B0609070205080204" pitchFamily="49" charset="-128"/>
                </a:rPr>
                <a:t>件数の</a:t>
              </a:r>
              <a:r>
                <a:rPr lang="ja-JP" altLang="en-US" sz="900" dirty="0" smtClean="0">
                  <a:latin typeface="ＭＳ ゴシック" panose="020B0609070205080204" pitchFamily="49" charset="-128"/>
                  <a:ea typeface="ＭＳ ゴシック" panose="020B0609070205080204" pitchFamily="49" charset="-128"/>
                </a:rPr>
                <a:t>推移（厚生労働省）</a:t>
              </a:r>
              <a:endParaRPr lang="ja-JP" altLang="ja-JP" sz="900" dirty="0">
                <a:latin typeface="ＭＳ ゴシック" panose="020B0609070205080204" pitchFamily="49" charset="-128"/>
                <a:ea typeface="ＭＳ ゴシック" panose="020B0609070205080204" pitchFamily="49" charset="-128"/>
              </a:endParaRPr>
            </a:p>
          </p:txBody>
        </p:sp>
      </p:grpSp>
      <p:sp>
        <p:nvSpPr>
          <p:cNvPr id="56" name="正方形/長方形 55"/>
          <p:cNvSpPr/>
          <p:nvPr/>
        </p:nvSpPr>
        <p:spPr>
          <a:xfrm>
            <a:off x="1436076" y="3930883"/>
            <a:ext cx="1685077" cy="230832"/>
          </a:xfrm>
          <a:prstGeom prst="rect">
            <a:avLst/>
          </a:prstGeom>
        </p:spPr>
        <p:txBody>
          <a:bodyPr wrap="none">
            <a:spAutoFit/>
          </a:bodyPr>
          <a:lstStyle/>
          <a:p>
            <a:pPr algn="ctr">
              <a:defRPr sz="1400" b="1" i="0" u="none" strike="noStrike" kern="1200" spc="0" baseline="0">
                <a:solidFill>
                  <a:prstClr val="black"/>
                </a:solidFill>
                <a:latin typeface="メイリオ" panose="020B0604030504040204" pitchFamily="50" charset="-128"/>
                <a:ea typeface="メイリオ" panose="020B0604030504040204" pitchFamily="50" charset="-128"/>
                <a:cs typeface="+mn-cs"/>
              </a:defRPr>
            </a:pPr>
            <a:r>
              <a:rPr lang="ja-JP" altLang="en-US" sz="900" b="1" dirty="0" smtClean="0">
                <a:latin typeface="ＭＳ ゴシック" panose="020B0609070205080204" pitchFamily="49" charset="-128"/>
                <a:ea typeface="ＭＳ ゴシック" panose="020B0609070205080204" pitchFamily="49" charset="-128"/>
              </a:rPr>
              <a:t>申告</a:t>
            </a:r>
            <a:r>
              <a:rPr lang="ja-JP" altLang="en-US" sz="900" b="1" dirty="0">
                <a:latin typeface="ＭＳ ゴシック" panose="020B0609070205080204" pitchFamily="49" charset="-128"/>
                <a:ea typeface="ＭＳ ゴシック" panose="020B0609070205080204" pitchFamily="49" charset="-128"/>
              </a:rPr>
              <a:t>処理状況</a:t>
            </a:r>
            <a:r>
              <a:rPr lang="ja-JP" altLang="ja-JP" sz="900" b="1" dirty="0" smtClean="0">
                <a:latin typeface="ＭＳ ゴシック" panose="020B0609070205080204" pitchFamily="49" charset="-128"/>
                <a:ea typeface="ＭＳ ゴシック" panose="020B0609070205080204" pitchFamily="49" charset="-128"/>
              </a:rPr>
              <a:t>（</a:t>
            </a:r>
            <a:r>
              <a:rPr lang="ja-JP" altLang="en-US" sz="900" b="1" dirty="0" smtClean="0">
                <a:latin typeface="ＭＳ ゴシック" panose="020B0609070205080204" pitchFamily="49" charset="-128"/>
                <a:ea typeface="ＭＳ ゴシック" panose="020B0609070205080204" pitchFamily="49" charset="-128"/>
              </a:rPr>
              <a:t>厚生労働省</a:t>
            </a:r>
            <a:r>
              <a:rPr lang="ja-JP" altLang="ja-JP" sz="900" b="1" dirty="0" smtClean="0">
                <a:latin typeface="ＭＳ ゴシック" panose="020B0609070205080204" pitchFamily="49" charset="-128"/>
                <a:ea typeface="ＭＳ ゴシック" panose="020B0609070205080204" pitchFamily="49" charset="-128"/>
              </a:rPr>
              <a:t>）</a:t>
            </a:r>
            <a:endParaRPr lang="ja-JP" altLang="en-US" sz="900" b="1" dirty="0">
              <a:latin typeface="ＭＳ ゴシック" panose="020B0609070205080204" pitchFamily="49" charset="-128"/>
              <a:ea typeface="ＭＳ ゴシック" panose="020B0609070205080204" pitchFamily="49" charset="-128"/>
            </a:endParaRPr>
          </a:p>
        </p:txBody>
      </p:sp>
      <p:grpSp>
        <p:nvGrpSpPr>
          <p:cNvPr id="58" name="グループ化 57"/>
          <p:cNvGrpSpPr/>
          <p:nvPr/>
        </p:nvGrpSpPr>
        <p:grpSpPr>
          <a:xfrm>
            <a:off x="641214" y="424082"/>
            <a:ext cx="1225438" cy="278368"/>
            <a:chOff x="641214" y="2330077"/>
            <a:chExt cx="1225438" cy="278368"/>
          </a:xfrm>
        </p:grpSpPr>
        <p:sp>
          <p:nvSpPr>
            <p:cNvPr id="59" name="正方形/長方形 58"/>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60" name="テキスト ボックス 59"/>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47" name="テキスト ボックス 46"/>
          <p:cNvSpPr txBox="1"/>
          <p:nvPr/>
        </p:nvSpPr>
        <p:spPr>
          <a:xfrm>
            <a:off x="3196808" y="5365495"/>
            <a:ext cx="553444" cy="153888"/>
          </a:xfrm>
          <a:prstGeom prst="rect">
            <a:avLst/>
          </a:prstGeom>
          <a:noFill/>
        </p:spPr>
        <p:txBody>
          <a:bodyPr wrap="square" lIns="0" tIns="0" rIns="0" bIns="0" rtlCol="0">
            <a:spAutoFit/>
          </a:bodyPr>
          <a:lstStyle/>
          <a:p>
            <a:r>
              <a:rPr kumimoji="1" lang="ja-JP" altLang="en-US" sz="1000" dirty="0" smtClean="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右</a:t>
            </a:r>
            <a:r>
              <a:rPr kumimoji="1" lang="ja-JP" altLang="en-US" sz="1000" dirty="0" smtClean="0">
                <a:latin typeface="メイリオ" panose="020B0604030504040204" pitchFamily="50" charset="-128"/>
                <a:ea typeface="メイリオ" panose="020B0604030504040204" pitchFamily="50" charset="-128"/>
              </a:rPr>
              <a:t>軸）</a:t>
            </a:r>
            <a:endParaRPr kumimoji="1" lang="ja-JP" altLang="en-US" sz="1000" dirty="0">
              <a:latin typeface="メイリオ" panose="020B0604030504040204" pitchFamily="50" charset="-128"/>
              <a:ea typeface="メイリオ" panose="020B0604030504040204" pitchFamily="50" charset="-128"/>
            </a:endParaRPr>
          </a:p>
        </p:txBody>
      </p:sp>
      <p:sp>
        <p:nvSpPr>
          <p:cNvPr id="48" name="テキスト ボックス 47"/>
          <p:cNvSpPr txBox="1"/>
          <p:nvPr/>
        </p:nvSpPr>
        <p:spPr>
          <a:xfrm>
            <a:off x="862053" y="5376781"/>
            <a:ext cx="553444" cy="153888"/>
          </a:xfrm>
          <a:prstGeom prst="rect">
            <a:avLst/>
          </a:prstGeom>
          <a:noFill/>
        </p:spPr>
        <p:txBody>
          <a:bodyPr wrap="square" lIns="0" tIns="0" rIns="0" bIns="0" rtlCol="0">
            <a:spAutoFit/>
          </a:bodyPr>
          <a:lstStyle/>
          <a:p>
            <a:r>
              <a:rPr kumimoji="1" lang="ja-JP" altLang="en-US" sz="1000" dirty="0" smtClean="0">
                <a:latin typeface="メイリオ" panose="020B0604030504040204" pitchFamily="50" charset="-128"/>
                <a:ea typeface="メイリオ" panose="020B0604030504040204" pitchFamily="50" charset="-128"/>
              </a:rPr>
              <a:t>（左軸）</a:t>
            </a:r>
            <a:endParaRPr kumimoji="1" lang="ja-JP" altLang="en-US" sz="1000" dirty="0">
              <a:latin typeface="メイリオ" panose="020B0604030504040204" pitchFamily="50" charset="-128"/>
              <a:ea typeface="メイリオ" panose="020B0604030504040204" pitchFamily="50" charset="-128"/>
            </a:endParaRPr>
          </a:p>
        </p:txBody>
      </p:sp>
      <p:sp>
        <p:nvSpPr>
          <p:cNvPr id="93" name="スライド番号プレースホルダー 1"/>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18</a:t>
            </a:fld>
            <a:endParaRPr kumimoji="1" lang="ja-JP" altLang="en-US"/>
          </a:p>
        </p:txBody>
      </p:sp>
      <p:pic>
        <p:nvPicPr>
          <p:cNvPr id="94" name="図 93"/>
          <p:cNvPicPr>
            <a:picLocks noChangeAspect="1"/>
          </p:cNvPicPr>
          <p:nvPr/>
        </p:nvPicPr>
        <p:blipFill>
          <a:blip r:embed="rId4"/>
          <a:stretch>
            <a:fillRect/>
          </a:stretch>
        </p:blipFill>
        <p:spPr>
          <a:xfrm>
            <a:off x="2365108" y="8269670"/>
            <a:ext cx="1517188" cy="935795"/>
          </a:xfrm>
          <a:prstGeom prst="rect">
            <a:avLst/>
          </a:prstGeom>
        </p:spPr>
      </p:pic>
      <p:sp>
        <p:nvSpPr>
          <p:cNvPr id="95" name="テキスト ボックス 94"/>
          <p:cNvSpPr txBox="1"/>
          <p:nvPr/>
        </p:nvSpPr>
        <p:spPr>
          <a:xfrm>
            <a:off x="676274" y="5599402"/>
            <a:ext cx="6147320" cy="461665"/>
          </a:xfrm>
          <a:prstGeom prst="rect">
            <a:avLst/>
          </a:prstGeom>
          <a:noFill/>
          <a:ln>
            <a:solidFill>
              <a:schemeClr val="bg1">
                <a:lumMod val="75000"/>
              </a:schemeClr>
            </a:solidFill>
          </a:ln>
        </p:spPr>
        <p:txBody>
          <a:bodyPr wrap="square" rtlCol="0">
            <a:spAutoFit/>
          </a:bodyPr>
          <a:lstStyle/>
          <a:p>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（４</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－１　労働者</a:t>
            </a:r>
            <a:r>
              <a:rPr lang="ja-JP" altLang="en-US" sz="1200" dirty="0">
                <a:latin typeface="メイリオ" panose="020B0604030504040204" pitchFamily="50" charset="-128"/>
                <a:ea typeface="メイリオ" panose="020B0604030504040204" pitchFamily="50" charset="-128"/>
              </a:rPr>
              <a:t>が安全で健康に働くことができる環境の</a:t>
            </a:r>
            <a:r>
              <a:rPr lang="ja-JP" altLang="en-US" sz="1200" dirty="0" smtClean="0">
                <a:latin typeface="メイリオ" panose="020B0604030504040204" pitchFamily="50" charset="-128"/>
                <a:ea typeface="メイリオ" panose="020B0604030504040204" pitchFamily="50" charset="-128"/>
              </a:rPr>
              <a:t>整備（</a:t>
            </a:r>
            <a:r>
              <a:rPr lang="en-US" altLang="ja-JP" sz="1200" dirty="0" smtClean="0">
                <a:latin typeface="メイリオ" panose="020B0604030504040204" pitchFamily="50" charset="-128"/>
                <a:ea typeface="メイリオ" panose="020B0604030504040204" pitchFamily="50" charset="-128"/>
              </a:rPr>
              <a:t>13</a:t>
            </a:r>
            <a:r>
              <a:rPr lang="ja-JP" altLang="en-US" sz="1200" dirty="0" smtClean="0">
                <a:latin typeface="メイリオ" panose="020B0604030504040204" pitchFamily="50" charset="-128"/>
                <a:ea typeface="メイリオ" panose="020B0604030504040204" pitchFamily="50" charset="-128"/>
              </a:rPr>
              <a:t>次防の推進等）</a:t>
            </a:r>
            <a:endParaRPr lang="ja-JP" altLang="en-US" sz="1200" dirty="0">
              <a:latin typeface="メイリオ" panose="020B0604030504040204" pitchFamily="50" charset="-128"/>
              <a:ea typeface="メイリオ" panose="020B0604030504040204" pitchFamily="50" charset="-128"/>
            </a:endParaRPr>
          </a:p>
        </p:txBody>
      </p:sp>
      <p:sp>
        <p:nvSpPr>
          <p:cNvPr id="96" name="正方形/長方形 95"/>
          <p:cNvSpPr/>
          <p:nvPr/>
        </p:nvSpPr>
        <p:spPr>
          <a:xfrm>
            <a:off x="688838" y="7317354"/>
            <a:ext cx="3213236" cy="287001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97395" y="6185579"/>
            <a:ext cx="6126199" cy="999812"/>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700967" y="6328827"/>
            <a:ext cx="6211206" cy="856563"/>
          </a:xfrm>
          <a:prstGeom prst="rect">
            <a:avLst/>
          </a:prstGeom>
          <a:noFill/>
        </p:spPr>
        <p:txBody>
          <a:bodyPr wrap="square" rtlCol="0">
            <a:noAutofit/>
          </a:bodyPr>
          <a:lstStyle/>
          <a:p>
            <a:r>
              <a:rPr lang="ja-JP" altLang="en-US" sz="950" dirty="0" smtClean="0">
                <a:latin typeface="メイリオ" panose="020B0604030504040204" pitchFamily="50" charset="-128"/>
                <a:ea typeface="メイリオ" panose="020B0604030504040204" pitchFamily="50" charset="-128"/>
              </a:rPr>
              <a:t>　</a:t>
            </a:r>
            <a:r>
              <a:rPr lang="ja-JP" altLang="ja-JP" sz="950" dirty="0" smtClean="0">
                <a:latin typeface="メイリオ" panose="020B0604030504040204" pitchFamily="50" charset="-128"/>
                <a:ea typeface="メイリオ" panose="020B0604030504040204" pitchFamily="50" charset="-128"/>
              </a:rPr>
              <a:t>第</a:t>
            </a:r>
            <a:r>
              <a:rPr lang="en-US" altLang="ja-JP" sz="950" dirty="0" smtClean="0">
                <a:latin typeface="メイリオ" panose="020B0604030504040204" pitchFamily="50" charset="-128"/>
                <a:ea typeface="メイリオ" panose="020B0604030504040204" pitchFamily="50" charset="-128"/>
              </a:rPr>
              <a:t>13</a:t>
            </a:r>
            <a:r>
              <a:rPr lang="ja-JP" altLang="ja-JP" sz="950" dirty="0">
                <a:latin typeface="メイリオ" panose="020B0604030504040204" pitchFamily="50" charset="-128"/>
                <a:ea typeface="メイリオ" panose="020B0604030504040204" pitchFamily="50" charset="-128"/>
              </a:rPr>
              <a:t>次労働災害</a:t>
            </a:r>
            <a:r>
              <a:rPr lang="ja-JP" altLang="ja-JP" sz="950" dirty="0" smtClean="0">
                <a:latin typeface="メイリオ" panose="020B0604030504040204" pitchFamily="50" charset="-128"/>
                <a:ea typeface="メイリオ" panose="020B0604030504040204" pitchFamily="50" charset="-128"/>
              </a:rPr>
              <a:t>防止</a:t>
            </a:r>
            <a:r>
              <a:rPr lang="ja-JP" altLang="en-US" sz="950" dirty="0" smtClean="0">
                <a:latin typeface="メイリオ" panose="020B0604030504040204" pitchFamily="50" charset="-128"/>
                <a:ea typeface="メイリオ" panose="020B0604030504040204" pitchFamily="50" charset="-128"/>
              </a:rPr>
              <a:t>推進</a:t>
            </a:r>
            <a:r>
              <a:rPr lang="ja-JP" altLang="ja-JP" sz="950" dirty="0" smtClean="0">
                <a:latin typeface="メイリオ" panose="020B0604030504040204" pitchFamily="50" charset="-128"/>
                <a:ea typeface="メイリオ" panose="020B0604030504040204" pitchFamily="50" charset="-128"/>
              </a:rPr>
              <a:t>計画</a:t>
            </a:r>
            <a:r>
              <a:rPr lang="ja-JP" altLang="en-US" sz="950" dirty="0" smtClean="0">
                <a:latin typeface="メイリオ" panose="020B0604030504040204" pitchFamily="50" charset="-128"/>
                <a:ea typeface="メイリオ" panose="020B0604030504040204" pitchFamily="50" charset="-128"/>
              </a:rPr>
              <a:t>（</a:t>
            </a:r>
            <a:r>
              <a:rPr lang="en-US" altLang="ja-JP" sz="950" dirty="0" smtClean="0">
                <a:latin typeface="メイリオ" panose="020B0604030504040204" pitchFamily="50" charset="-128"/>
                <a:ea typeface="メイリオ" panose="020B0604030504040204" pitchFamily="50" charset="-128"/>
              </a:rPr>
              <a:t>13</a:t>
            </a:r>
            <a:r>
              <a:rPr lang="ja-JP" altLang="en-US" sz="950" dirty="0" smtClean="0">
                <a:latin typeface="メイリオ" panose="020B0604030504040204" pitchFamily="50" charset="-128"/>
                <a:ea typeface="メイリオ" panose="020B0604030504040204" pitchFamily="50" charset="-128"/>
              </a:rPr>
              <a:t>次防）</a:t>
            </a:r>
            <a:r>
              <a:rPr lang="ja-JP" altLang="ja-JP" sz="950" dirty="0" smtClean="0">
                <a:latin typeface="メイリオ" panose="020B0604030504040204" pitchFamily="50" charset="-128"/>
                <a:ea typeface="メイリオ" panose="020B0604030504040204" pitchFamily="50" charset="-128"/>
              </a:rPr>
              <a:t>の目標達成</a:t>
            </a:r>
            <a:r>
              <a:rPr lang="ja-JP" altLang="ja-JP" sz="950" dirty="0">
                <a:latin typeface="メイリオ" panose="020B0604030504040204" pitchFamily="50" charset="-128"/>
                <a:ea typeface="メイリオ" panose="020B0604030504040204" pitchFamily="50" charset="-128"/>
              </a:rPr>
              <a:t>に向けて、重点業種を中心と</a:t>
            </a:r>
            <a:r>
              <a:rPr lang="ja-JP" altLang="ja-JP" sz="950" dirty="0" smtClean="0">
                <a:latin typeface="メイリオ" panose="020B0604030504040204" pitchFamily="50" charset="-128"/>
                <a:ea typeface="メイリオ" panose="020B0604030504040204" pitchFamily="50" charset="-128"/>
              </a:rPr>
              <a:t>し</a:t>
            </a:r>
            <a:r>
              <a:rPr lang="ja-JP" altLang="en-US" sz="950" dirty="0" smtClean="0">
                <a:latin typeface="メイリオ" panose="020B0604030504040204" pitchFamily="50" charset="-128"/>
                <a:ea typeface="メイリオ" panose="020B0604030504040204" pitchFamily="50" charset="-128"/>
              </a:rPr>
              <a:t>た</a:t>
            </a:r>
            <a:r>
              <a:rPr lang="ja-JP" altLang="ja-JP" sz="950" dirty="0" smtClean="0">
                <a:latin typeface="メイリオ" panose="020B0604030504040204" pitchFamily="50" charset="-128"/>
                <a:ea typeface="メイリオ" panose="020B0604030504040204" pitchFamily="50" charset="-128"/>
              </a:rPr>
              <a:t>労働</a:t>
            </a:r>
            <a:r>
              <a:rPr lang="ja-JP" altLang="ja-JP" sz="950" dirty="0">
                <a:latin typeface="メイリオ" panose="020B0604030504040204" pitchFamily="50" charset="-128"/>
                <a:ea typeface="メイリオ" panose="020B0604030504040204" pitchFamily="50" charset="-128"/>
              </a:rPr>
              <a:t>災害防止の取組を推進するとともに</a:t>
            </a:r>
            <a:r>
              <a:rPr lang="ja-JP" altLang="ja-JP" sz="950" dirty="0" smtClean="0">
                <a:latin typeface="メイリオ" panose="020B0604030504040204" pitchFamily="50" charset="-128"/>
                <a:ea typeface="メイリオ" panose="020B0604030504040204" pitchFamily="50" charset="-128"/>
              </a:rPr>
              <a:t>、高年齢労働者</a:t>
            </a:r>
            <a:r>
              <a:rPr lang="ja-JP" altLang="en-US" sz="950" dirty="0" smtClean="0">
                <a:latin typeface="メイリオ" panose="020B0604030504040204" pitchFamily="50" charset="-128"/>
                <a:ea typeface="メイリオ" panose="020B0604030504040204" pitchFamily="50" charset="-128"/>
              </a:rPr>
              <a:t>や外国人労働者の増加などの就業構造の変化及び</a:t>
            </a:r>
            <a:r>
              <a:rPr lang="ja-JP" altLang="ja-JP" sz="950" dirty="0" smtClean="0">
                <a:latin typeface="メイリオ" panose="020B0604030504040204" pitchFamily="50" charset="-128"/>
                <a:ea typeface="メイリオ" panose="020B0604030504040204" pitchFamily="50" charset="-128"/>
              </a:rPr>
              <a:t>転倒</a:t>
            </a:r>
            <a:r>
              <a:rPr lang="ja-JP" altLang="en-US" sz="950" dirty="0" smtClean="0">
                <a:latin typeface="メイリオ" panose="020B0604030504040204" pitchFamily="50" charset="-128"/>
                <a:ea typeface="メイリオ" panose="020B0604030504040204" pitchFamily="50" charset="-128"/>
              </a:rPr>
              <a:t>や</a:t>
            </a:r>
            <a:r>
              <a:rPr lang="ja-JP" altLang="ja-JP" sz="950" dirty="0" smtClean="0">
                <a:latin typeface="メイリオ" panose="020B0604030504040204" pitchFamily="50" charset="-128"/>
                <a:ea typeface="メイリオ" panose="020B0604030504040204" pitchFamily="50" charset="-128"/>
              </a:rPr>
              <a:t>腰痛</a:t>
            </a:r>
            <a:r>
              <a:rPr lang="ja-JP" altLang="en-US" sz="950" dirty="0" smtClean="0">
                <a:latin typeface="メイリオ" panose="020B0604030504040204" pitchFamily="50" charset="-128"/>
                <a:ea typeface="メイリオ" panose="020B0604030504040204" pitchFamily="50" charset="-128"/>
              </a:rPr>
              <a:t>など業種横断的に多発している労働災害の発生状況等を踏まえた</a:t>
            </a:r>
            <a:r>
              <a:rPr lang="ja-JP" altLang="ja-JP" sz="950" dirty="0" smtClean="0">
                <a:latin typeface="メイリオ" panose="020B0604030504040204" pitchFamily="50" charset="-128"/>
                <a:ea typeface="メイリオ" panose="020B0604030504040204" pitchFamily="50" charset="-128"/>
              </a:rPr>
              <a:t>対策</a:t>
            </a:r>
            <a:r>
              <a:rPr lang="ja-JP" altLang="ja-JP" sz="950" dirty="0">
                <a:latin typeface="メイリオ" panose="020B0604030504040204" pitchFamily="50" charset="-128"/>
                <a:ea typeface="メイリオ" panose="020B0604030504040204" pitchFamily="50" charset="-128"/>
              </a:rPr>
              <a:t>に取り組むことが重要である</a:t>
            </a:r>
            <a:r>
              <a:rPr lang="ja-JP" altLang="ja-JP" sz="950" dirty="0" smtClean="0">
                <a:latin typeface="メイリオ" panose="020B0604030504040204" pitchFamily="50" charset="-128"/>
                <a:ea typeface="メイリオ" panose="020B0604030504040204" pitchFamily="50" charset="-128"/>
              </a:rPr>
              <a:t>。</a:t>
            </a:r>
            <a:endParaRPr lang="en-US" altLang="ja-JP" sz="950" dirty="0" smtClean="0">
              <a:latin typeface="メイリオ" panose="020B0604030504040204" pitchFamily="50" charset="-128"/>
              <a:ea typeface="メイリオ" panose="020B0604030504040204" pitchFamily="50" charset="-128"/>
            </a:endParaRPr>
          </a:p>
          <a:p>
            <a:r>
              <a:rPr lang="ja-JP" altLang="en-US" sz="950" dirty="0" smtClean="0">
                <a:latin typeface="メイリオ" panose="020B0604030504040204" pitchFamily="50" charset="-128"/>
                <a:ea typeface="メイリオ" panose="020B0604030504040204" pitchFamily="50" charset="-128"/>
              </a:rPr>
              <a:t>　目標：</a:t>
            </a:r>
            <a:r>
              <a:rPr lang="en-US" altLang="ja-JP" sz="950" dirty="0" smtClean="0">
                <a:latin typeface="メイリオ" panose="020B0604030504040204" pitchFamily="50" charset="-128"/>
                <a:ea typeface="メイリオ" panose="020B0604030504040204" pitchFamily="50" charset="-128"/>
              </a:rPr>
              <a:t>2022</a:t>
            </a:r>
            <a:r>
              <a:rPr lang="ja-JP" altLang="ja-JP" sz="950" dirty="0">
                <a:latin typeface="メイリオ" panose="020B0604030504040204" pitchFamily="50" charset="-128"/>
                <a:ea typeface="メイリオ" panose="020B0604030504040204" pitchFamily="50" charset="-128"/>
              </a:rPr>
              <a:t>年までに</a:t>
            </a:r>
            <a:r>
              <a:rPr lang="ja-JP" altLang="ja-JP" sz="950" dirty="0" smtClean="0">
                <a:latin typeface="メイリオ" panose="020B0604030504040204" pitchFamily="50" charset="-128"/>
                <a:ea typeface="メイリオ" panose="020B0604030504040204" pitchFamily="50" charset="-128"/>
              </a:rPr>
              <a:t>、</a:t>
            </a:r>
            <a:r>
              <a:rPr lang="en-US" altLang="ja-JP" sz="950" dirty="0" smtClean="0">
                <a:latin typeface="メイリオ" panose="020B0604030504040204" pitchFamily="50" charset="-128"/>
                <a:ea typeface="メイリオ" panose="020B0604030504040204" pitchFamily="50" charset="-128"/>
              </a:rPr>
              <a:t>2017</a:t>
            </a:r>
            <a:r>
              <a:rPr lang="ja-JP" altLang="ja-JP" sz="950" dirty="0">
                <a:latin typeface="メイリオ" panose="020B0604030504040204" pitchFamily="50" charset="-128"/>
                <a:ea typeface="メイリオ" panose="020B0604030504040204" pitchFamily="50" charset="-128"/>
              </a:rPr>
              <a:t>年と比較</a:t>
            </a:r>
            <a:r>
              <a:rPr lang="ja-JP" altLang="ja-JP" sz="950" dirty="0" smtClean="0">
                <a:latin typeface="メイリオ" panose="020B0604030504040204" pitchFamily="50" charset="-128"/>
                <a:ea typeface="メイリオ" panose="020B0604030504040204" pitchFamily="50" charset="-128"/>
              </a:rPr>
              <a:t>し</a:t>
            </a:r>
            <a:r>
              <a:rPr lang="ja-JP" altLang="en-US" sz="950" dirty="0" smtClean="0">
                <a:latin typeface="メイリオ" panose="020B0604030504040204" pitchFamily="50" charset="-128"/>
                <a:ea typeface="メイリオ" panose="020B0604030504040204" pitchFamily="50" charset="-128"/>
              </a:rPr>
              <a:t>て、</a:t>
            </a:r>
            <a:r>
              <a:rPr lang="ja-JP" altLang="ja-JP" sz="950" dirty="0" smtClean="0">
                <a:latin typeface="メイリオ" panose="020B0604030504040204" pitchFamily="50" charset="-128"/>
                <a:ea typeface="メイリオ" panose="020B0604030504040204" pitchFamily="50" charset="-128"/>
              </a:rPr>
              <a:t>死亡</a:t>
            </a:r>
            <a:r>
              <a:rPr lang="ja-JP" altLang="ja-JP" sz="950" dirty="0">
                <a:latin typeface="メイリオ" panose="020B0604030504040204" pitchFamily="50" charset="-128"/>
                <a:ea typeface="メイリオ" panose="020B0604030504040204" pitchFamily="50" charset="-128"/>
              </a:rPr>
              <a:t>災害を</a:t>
            </a:r>
            <a:r>
              <a:rPr lang="en-US" altLang="ja-JP" sz="950" dirty="0">
                <a:latin typeface="メイリオ" panose="020B0604030504040204" pitchFamily="50" charset="-128"/>
                <a:ea typeface="メイリオ" panose="020B0604030504040204" pitchFamily="50" charset="-128"/>
              </a:rPr>
              <a:t>15</a:t>
            </a:r>
            <a:r>
              <a:rPr lang="ja-JP" altLang="ja-JP" sz="950" dirty="0">
                <a:latin typeface="メイリオ" panose="020B0604030504040204" pitchFamily="50" charset="-128"/>
                <a:ea typeface="メイリオ" panose="020B0604030504040204" pitchFamily="50" charset="-128"/>
              </a:rPr>
              <a:t>％以上減少、死傷災害を５％以上</a:t>
            </a:r>
            <a:r>
              <a:rPr lang="ja-JP" altLang="ja-JP" sz="950" dirty="0" smtClean="0">
                <a:latin typeface="メイリオ" panose="020B0604030504040204" pitchFamily="50" charset="-128"/>
                <a:ea typeface="メイリオ" panose="020B0604030504040204" pitchFamily="50" charset="-128"/>
              </a:rPr>
              <a:t>減少</a:t>
            </a:r>
            <a:endParaRPr lang="en-US" altLang="ja-JP" sz="950" dirty="0" smtClean="0">
              <a:latin typeface="メイリオ" panose="020B0604030504040204" pitchFamily="50" charset="-128"/>
              <a:ea typeface="メイリオ" panose="020B0604030504040204" pitchFamily="50" charset="-128"/>
            </a:endParaRPr>
          </a:p>
          <a:p>
            <a:r>
              <a:rPr lang="ja-JP" altLang="en-US" sz="950" dirty="0">
                <a:latin typeface="メイリオ" panose="020B0604030504040204" pitchFamily="50" charset="-128"/>
                <a:ea typeface="メイリオ" panose="020B0604030504040204" pitchFamily="50" charset="-128"/>
              </a:rPr>
              <a:t>　</a:t>
            </a:r>
            <a:r>
              <a:rPr lang="ja-JP" altLang="en-US" sz="950" dirty="0" smtClean="0">
                <a:latin typeface="メイリオ" panose="020B0604030504040204" pitchFamily="50" charset="-128"/>
                <a:ea typeface="メイリオ" panose="020B0604030504040204" pitchFamily="50" charset="-128"/>
              </a:rPr>
              <a:t>重点業種：製造業、建設業、陸上貨物運送事業、小売業、社会福祉施設</a:t>
            </a:r>
            <a:endParaRPr kumimoji="1" lang="en-US" altLang="ja-JP" sz="950" dirty="0" smtClean="0">
              <a:latin typeface="メイリオ" panose="020B0604030504040204" pitchFamily="50" charset="-128"/>
              <a:ea typeface="メイリオ" panose="020B0604030504040204" pitchFamily="50" charset="-128"/>
            </a:endParaRPr>
          </a:p>
        </p:txBody>
      </p:sp>
      <p:grpSp>
        <p:nvGrpSpPr>
          <p:cNvPr id="99" name="グループ化 98"/>
          <p:cNvGrpSpPr/>
          <p:nvPr/>
        </p:nvGrpSpPr>
        <p:grpSpPr>
          <a:xfrm>
            <a:off x="692013" y="6067218"/>
            <a:ext cx="1281733" cy="279601"/>
            <a:chOff x="644389" y="1193430"/>
            <a:chExt cx="1281733" cy="279601"/>
          </a:xfrm>
        </p:grpSpPr>
        <p:sp>
          <p:nvSpPr>
            <p:cNvPr id="100" name="正方形/長方形 99"/>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1" name="テキスト ボックス 100"/>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grpSp>
        <p:nvGrpSpPr>
          <p:cNvPr id="102" name="グループ化 101"/>
          <p:cNvGrpSpPr/>
          <p:nvPr/>
        </p:nvGrpSpPr>
        <p:grpSpPr>
          <a:xfrm>
            <a:off x="688838" y="7203865"/>
            <a:ext cx="1225438" cy="278368"/>
            <a:chOff x="641214" y="2330077"/>
            <a:chExt cx="1225438" cy="278368"/>
          </a:xfrm>
        </p:grpSpPr>
        <p:sp>
          <p:nvSpPr>
            <p:cNvPr id="103" name="正方形/長方形 102"/>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104" name="テキスト ボックス 103"/>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105" name="正方形/長方形 104"/>
          <p:cNvSpPr/>
          <p:nvPr/>
        </p:nvSpPr>
        <p:spPr>
          <a:xfrm>
            <a:off x="3971924" y="7317354"/>
            <a:ext cx="2904266" cy="287001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 name="テキスト ボックス 105"/>
          <p:cNvSpPr txBox="1"/>
          <p:nvPr/>
        </p:nvSpPr>
        <p:spPr>
          <a:xfrm>
            <a:off x="3983565" y="7335265"/>
            <a:ext cx="2838831" cy="2699645"/>
          </a:xfrm>
          <a:prstGeom prst="rect">
            <a:avLst/>
          </a:prstGeom>
          <a:solidFill>
            <a:schemeClr val="bg1"/>
          </a:solidFill>
        </p:spPr>
        <p:txBody>
          <a:bodyPr wrap="square" rtlCol="0">
            <a:noAutofit/>
          </a:bodyPr>
          <a:lstStyle/>
          <a:p>
            <a:endParaRPr kumimoji="1" lang="en-US" altLang="ja-JP" sz="950" dirty="0" smtClean="0">
              <a:latin typeface="メイリオ" panose="020B0604030504040204" pitchFamily="50" charset="-128"/>
              <a:ea typeface="メイリオ" panose="020B0604030504040204" pitchFamily="50" charset="-128"/>
            </a:endParaRPr>
          </a:p>
        </p:txBody>
      </p:sp>
      <p:sp>
        <p:nvSpPr>
          <p:cNvPr id="107" name="正方形/長方形 106"/>
          <p:cNvSpPr/>
          <p:nvPr/>
        </p:nvSpPr>
        <p:spPr>
          <a:xfrm>
            <a:off x="4514849" y="7345505"/>
            <a:ext cx="2019300" cy="242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50" dirty="0" smtClean="0">
                <a:solidFill>
                  <a:schemeClr val="tx1"/>
                </a:solidFill>
                <a:latin typeface="メイリオ" panose="020B0604030504040204" pitchFamily="50" charset="-128"/>
                <a:ea typeface="メイリオ" panose="020B0604030504040204" pitchFamily="50" charset="-128"/>
              </a:rPr>
              <a:t>県内の労働災害の推移</a:t>
            </a:r>
            <a:endParaRPr kumimoji="1" lang="ja-JP" altLang="en-US" sz="950" dirty="0">
              <a:solidFill>
                <a:schemeClr val="tx1"/>
              </a:solidFill>
              <a:latin typeface="メイリオ" panose="020B0604030504040204" pitchFamily="50" charset="-128"/>
              <a:ea typeface="メイリオ" panose="020B0604030504040204" pitchFamily="50" charset="-128"/>
            </a:endParaRPr>
          </a:p>
        </p:txBody>
      </p:sp>
      <p:sp>
        <p:nvSpPr>
          <p:cNvPr id="108" name="テキスト ボックス 107"/>
          <p:cNvSpPr txBox="1"/>
          <p:nvPr/>
        </p:nvSpPr>
        <p:spPr>
          <a:xfrm>
            <a:off x="3949305" y="10012669"/>
            <a:ext cx="2940248" cy="230832"/>
          </a:xfrm>
          <a:prstGeom prst="rect">
            <a:avLst/>
          </a:prstGeom>
          <a:noFill/>
          <a:ln>
            <a:noFill/>
          </a:ln>
        </p:spPr>
        <p:txBody>
          <a:bodyPr wrap="square" rtlCol="0">
            <a:spAutoFit/>
          </a:bodyPr>
          <a:lstStyle/>
          <a:p>
            <a:pPr algn="r"/>
            <a:r>
              <a:rPr kumimoji="1" lang="ja-JP" altLang="en-US" sz="900" dirty="0" smtClean="0">
                <a:latin typeface="メイリオ" panose="020B0604030504040204" pitchFamily="50" charset="-128"/>
                <a:ea typeface="メイリオ" panose="020B0604030504040204" pitchFamily="50" charset="-128"/>
              </a:rPr>
              <a:t>令和</a:t>
            </a:r>
            <a:r>
              <a:rPr kumimoji="1" lang="en-US" altLang="ja-JP" sz="900" dirty="0">
                <a:latin typeface="メイリオ" panose="020B0604030504040204" pitchFamily="50" charset="-128"/>
                <a:ea typeface="メイリオ" panose="020B0604030504040204" pitchFamily="50" charset="-128"/>
              </a:rPr>
              <a:t>3</a:t>
            </a:r>
            <a:r>
              <a:rPr kumimoji="1" lang="ja-JP" altLang="en-US" sz="900" dirty="0">
                <a:latin typeface="メイリオ" panose="020B0604030504040204" pitchFamily="50" charset="-128"/>
                <a:ea typeface="メイリオ" panose="020B0604030504040204" pitchFamily="50" charset="-128"/>
              </a:rPr>
              <a:t>年</a:t>
            </a:r>
            <a:r>
              <a:rPr kumimoji="1" lang="ja-JP" altLang="en-US" sz="900" dirty="0" smtClean="0">
                <a:latin typeface="メイリオ" panose="020B0604030504040204" pitchFamily="50" charset="-128"/>
                <a:ea typeface="メイリオ" panose="020B0604030504040204" pitchFamily="50" charset="-128"/>
              </a:rPr>
              <a:t>は速報値</a:t>
            </a:r>
            <a:endParaRPr kumimoji="1" lang="ja-JP" altLang="en-US" sz="900" dirty="0">
              <a:latin typeface="メイリオ" panose="020B0604030504040204" pitchFamily="50" charset="-128"/>
              <a:ea typeface="メイリオ" panose="020B0604030504040204" pitchFamily="50" charset="-128"/>
            </a:endParaRPr>
          </a:p>
        </p:txBody>
      </p:sp>
      <p:sp>
        <p:nvSpPr>
          <p:cNvPr id="109" name="テキスト ボックス 1"/>
          <p:cNvSpPr txBox="1"/>
          <p:nvPr/>
        </p:nvSpPr>
        <p:spPr>
          <a:xfrm>
            <a:off x="4079031" y="7573792"/>
            <a:ext cx="695839" cy="21470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smtClean="0"/>
              <a:t>（人）</a:t>
            </a:r>
            <a:endParaRPr lang="ja-JP" altLang="en-US" sz="900" dirty="0"/>
          </a:p>
        </p:txBody>
      </p:sp>
      <p:sp>
        <p:nvSpPr>
          <p:cNvPr id="110" name="テキスト ボックス 109"/>
          <p:cNvSpPr txBox="1"/>
          <p:nvPr/>
        </p:nvSpPr>
        <p:spPr>
          <a:xfrm>
            <a:off x="676274" y="7454820"/>
            <a:ext cx="3204679" cy="2688228"/>
          </a:xfrm>
          <a:prstGeom prst="rect">
            <a:avLst/>
          </a:prstGeom>
          <a:noFill/>
        </p:spPr>
        <p:txBody>
          <a:bodyPr wrap="square" rtlCol="0">
            <a:noAutofit/>
          </a:bodyPr>
          <a:lstStyle/>
          <a:p>
            <a:pPr marL="108000" indent="-720000"/>
            <a:r>
              <a:rPr lang="ja-JP" altLang="en-US" sz="950" dirty="0" smtClean="0">
                <a:latin typeface="メイリオ" panose="020B0604030504040204" pitchFamily="50" charset="-128"/>
                <a:ea typeface="メイリオ" panose="020B0604030504040204" pitchFamily="50" charset="-128"/>
              </a:rPr>
              <a:t>①　</a:t>
            </a:r>
            <a:r>
              <a:rPr lang="en-US" altLang="ja-JP" sz="950" dirty="0" smtClean="0">
                <a:latin typeface="メイリオ" panose="020B0604030504040204" pitchFamily="50" charset="-128"/>
                <a:ea typeface="メイリオ" panose="020B0604030504040204" pitchFamily="50" charset="-128"/>
              </a:rPr>
              <a:t>13</a:t>
            </a:r>
            <a:r>
              <a:rPr lang="ja-JP" altLang="ja-JP" sz="950" dirty="0" smtClean="0">
                <a:latin typeface="メイリオ" panose="020B0604030504040204" pitchFamily="50" charset="-128"/>
                <a:ea typeface="メイリオ" panose="020B0604030504040204" pitchFamily="50" charset="-128"/>
              </a:rPr>
              <a:t>次防重点</a:t>
            </a:r>
            <a:r>
              <a:rPr lang="ja-JP" altLang="ja-JP" sz="950" dirty="0">
                <a:latin typeface="メイリオ" panose="020B0604030504040204" pitchFamily="50" charset="-128"/>
                <a:ea typeface="メイリオ" panose="020B0604030504040204" pitchFamily="50" charset="-128"/>
              </a:rPr>
              <a:t>業種等の労働災害防止対策の推進</a:t>
            </a:r>
          </a:p>
          <a:p>
            <a:pPr marL="108000" indent="-720000" defTabSz="419100">
              <a:tabLst>
                <a:tab pos="2241550" algn="l"/>
              </a:tabLst>
            </a:pPr>
            <a:r>
              <a:rPr lang="ja-JP" altLang="en-US" sz="950" dirty="0" smtClean="0">
                <a:latin typeface="メイリオ" panose="020B0604030504040204" pitchFamily="50" charset="-128"/>
                <a:ea typeface="メイリオ" panose="020B0604030504040204" pitchFamily="50" charset="-128"/>
              </a:rPr>
              <a:t>　</a:t>
            </a:r>
            <a:r>
              <a:rPr lang="ja-JP" altLang="en-US" sz="950" dirty="0">
                <a:latin typeface="メイリオ" panose="020B0604030504040204" pitchFamily="50" charset="-128"/>
                <a:ea typeface="メイリオ" panose="020B0604030504040204" pitchFamily="50" charset="-128"/>
              </a:rPr>
              <a:t>　</a:t>
            </a:r>
            <a:r>
              <a:rPr lang="ja-JP" altLang="en-US" sz="950" dirty="0" smtClean="0">
                <a:latin typeface="メイリオ" panose="020B0604030504040204" pitchFamily="50" charset="-128"/>
                <a:ea typeface="メイリオ" panose="020B0604030504040204" pitchFamily="50" charset="-128"/>
              </a:rPr>
              <a:t>令和</a:t>
            </a:r>
            <a:r>
              <a:rPr lang="en-US" altLang="ja-JP" sz="950" dirty="0" smtClean="0">
                <a:latin typeface="メイリオ" panose="020B0604030504040204" pitchFamily="50" charset="-128"/>
                <a:ea typeface="メイリオ" panose="020B0604030504040204" pitchFamily="50" charset="-128"/>
              </a:rPr>
              <a:t>4</a:t>
            </a:r>
            <a:r>
              <a:rPr lang="ja-JP" altLang="en-US" sz="950" dirty="0" smtClean="0">
                <a:latin typeface="メイリオ" panose="020B0604030504040204" pitchFamily="50" charset="-128"/>
                <a:ea typeface="メイリオ" panose="020B0604030504040204" pitchFamily="50" charset="-128"/>
              </a:rPr>
              <a:t>年は</a:t>
            </a:r>
            <a:r>
              <a:rPr lang="en-US" altLang="ja-JP" sz="950" dirty="0" smtClean="0">
                <a:latin typeface="メイリオ" panose="020B0604030504040204" pitchFamily="50" charset="-128"/>
                <a:ea typeface="メイリオ" panose="020B0604030504040204" pitchFamily="50" charset="-128"/>
              </a:rPr>
              <a:t>13</a:t>
            </a:r>
            <a:r>
              <a:rPr lang="ja-JP" altLang="en-US" sz="950" dirty="0" smtClean="0">
                <a:latin typeface="メイリオ" panose="020B0604030504040204" pitchFamily="50" charset="-128"/>
                <a:ea typeface="メイリオ" panose="020B0604030504040204" pitchFamily="50" charset="-128"/>
              </a:rPr>
              <a:t>次防の最終年となることから、その目標達成に向けて、令和</a:t>
            </a:r>
            <a:r>
              <a:rPr lang="en-US" altLang="ja-JP" sz="950" dirty="0" smtClean="0">
                <a:latin typeface="メイリオ" panose="020B0604030504040204" pitchFamily="50" charset="-128"/>
                <a:ea typeface="メイリオ" panose="020B0604030504040204" pitchFamily="50" charset="-128"/>
              </a:rPr>
              <a:t>3</a:t>
            </a:r>
            <a:r>
              <a:rPr lang="ja-JP" altLang="en-US" sz="950" dirty="0" smtClean="0">
                <a:latin typeface="メイリオ" panose="020B0604030504040204" pitchFamily="50" charset="-128"/>
                <a:ea typeface="メイリオ" panose="020B0604030504040204" pitchFamily="50" charset="-128"/>
              </a:rPr>
              <a:t>年</a:t>
            </a:r>
            <a:r>
              <a:rPr lang="en-US" altLang="ja-JP" sz="950" dirty="0" smtClean="0">
                <a:latin typeface="メイリオ" panose="020B0604030504040204" pitchFamily="50" charset="-128"/>
                <a:ea typeface="メイリオ" panose="020B0604030504040204" pitchFamily="50" charset="-128"/>
              </a:rPr>
              <a:t>7</a:t>
            </a:r>
            <a:r>
              <a:rPr lang="ja-JP" altLang="en-US" sz="950" dirty="0" smtClean="0">
                <a:latin typeface="メイリオ" panose="020B0604030504040204" pitchFamily="50" charset="-128"/>
                <a:ea typeface="メイリオ" panose="020B0604030504040204" pitchFamily="50" charset="-128"/>
              </a:rPr>
              <a:t>月に対象を建設業から全業種に拡大した「</a:t>
            </a:r>
            <a:r>
              <a:rPr lang="en-US" altLang="ja-JP" sz="950" dirty="0" err="1" smtClean="0">
                <a:latin typeface="メイリオ" panose="020B0604030504040204" pitchFamily="50" charset="-128"/>
                <a:ea typeface="メイリオ" panose="020B0604030504040204" pitchFamily="50" charset="-128"/>
              </a:rPr>
              <a:t>SafeworK</a:t>
            </a:r>
            <a:r>
              <a:rPr lang="ja-JP" altLang="en-US" sz="950" dirty="0" smtClean="0">
                <a:latin typeface="メイリオ" panose="020B0604030504040204" pitchFamily="50" charset="-128"/>
                <a:ea typeface="メイリオ" panose="020B0604030504040204" pitchFamily="50" charset="-128"/>
              </a:rPr>
              <a:t>向上宣言」の登録を促進するなどして、事業場における自主的な安全衛生活動の充実・強化を推進するとともに、各労働災害防止団体等との連携を</a:t>
            </a:r>
            <a:r>
              <a:rPr lang="ja-JP" altLang="en-US" sz="950" dirty="0">
                <a:latin typeface="メイリオ" panose="020B0604030504040204" pitchFamily="50" charset="-128"/>
                <a:ea typeface="メイリオ" panose="020B0604030504040204" pitchFamily="50" charset="-128"/>
              </a:rPr>
              <a:t>図りながら</a:t>
            </a:r>
            <a:r>
              <a:rPr lang="ja-JP" altLang="en-US" sz="950" dirty="0" smtClean="0">
                <a:latin typeface="メイリオ" panose="020B0604030504040204" pitchFamily="50" charset="-128"/>
                <a:ea typeface="メイリオ" panose="020B0604030504040204" pitchFamily="50" charset="-128"/>
              </a:rPr>
              <a:t>、重点業種を中心に、</a:t>
            </a:r>
            <a:endParaRPr lang="en-US" altLang="ja-JP" sz="950" dirty="0" smtClean="0">
              <a:latin typeface="メイリオ" panose="020B0604030504040204" pitchFamily="50" charset="-128"/>
              <a:ea typeface="メイリオ" panose="020B0604030504040204" pitchFamily="50" charset="-128"/>
            </a:endParaRPr>
          </a:p>
          <a:p>
            <a:pPr marL="108000" indent="-720000" defTabSz="419100">
              <a:tabLst>
                <a:tab pos="2241550" algn="l"/>
              </a:tabLst>
            </a:pPr>
            <a:r>
              <a:rPr lang="ja-JP" altLang="en-US" sz="950" dirty="0">
                <a:latin typeface="メイリオ" panose="020B0604030504040204" pitchFamily="50" charset="-128"/>
                <a:ea typeface="メイリオ" panose="020B0604030504040204" pitchFamily="50" charset="-128"/>
              </a:rPr>
              <a:t>　</a:t>
            </a:r>
            <a:r>
              <a:rPr lang="ja-JP" altLang="en-US" sz="950" dirty="0" smtClean="0">
                <a:latin typeface="メイリオ" panose="020B0604030504040204" pitchFamily="50" charset="-128"/>
                <a:ea typeface="メイリオ" panose="020B0604030504040204" pitchFamily="50" charset="-128"/>
              </a:rPr>
              <a:t>その状況に応じて、リーデ</a:t>
            </a:r>
            <a:endParaRPr lang="en-US" altLang="ja-JP" sz="950" dirty="0" smtClean="0">
              <a:latin typeface="メイリオ" panose="020B0604030504040204" pitchFamily="50" charset="-128"/>
              <a:ea typeface="メイリオ" panose="020B0604030504040204" pitchFamily="50" charset="-128"/>
            </a:endParaRPr>
          </a:p>
          <a:p>
            <a:pPr marL="108000" indent="-720000" defTabSz="419100">
              <a:tabLst>
                <a:tab pos="2241550" algn="l"/>
              </a:tabLst>
            </a:pPr>
            <a:r>
              <a:rPr lang="ja-JP" altLang="en-US" sz="950" dirty="0">
                <a:latin typeface="メイリオ" panose="020B0604030504040204" pitchFamily="50" charset="-128"/>
                <a:ea typeface="メイリオ" panose="020B0604030504040204" pitchFamily="50" charset="-128"/>
              </a:rPr>
              <a:t>　</a:t>
            </a:r>
            <a:r>
              <a:rPr lang="ja-JP" altLang="en-US" sz="950" dirty="0" err="1" smtClean="0">
                <a:latin typeface="メイリオ" panose="020B0604030504040204" pitchFamily="50" charset="-128"/>
                <a:ea typeface="メイリオ" panose="020B0604030504040204" pitchFamily="50" charset="-128"/>
              </a:rPr>
              <a:t>ィ</a:t>
            </a:r>
            <a:r>
              <a:rPr lang="ja-JP" altLang="en-US" sz="950" dirty="0" smtClean="0">
                <a:latin typeface="メイリオ" panose="020B0604030504040204" pitchFamily="50" charset="-128"/>
                <a:ea typeface="メイリオ" panose="020B0604030504040204" pitchFamily="50" charset="-128"/>
              </a:rPr>
              <a:t>ングカンパニ</a:t>
            </a:r>
            <a:r>
              <a:rPr lang="en-US" altLang="ja-JP" sz="950" dirty="0" smtClean="0">
                <a:latin typeface="メイリオ" panose="020B0604030504040204" pitchFamily="50" charset="-128"/>
                <a:ea typeface="メイリオ" panose="020B0604030504040204" pitchFamily="50" charset="-128"/>
              </a:rPr>
              <a:t>―</a:t>
            </a:r>
            <a:r>
              <a:rPr lang="ja-JP" altLang="en-US" sz="950" dirty="0" smtClean="0">
                <a:latin typeface="メイリオ" panose="020B0604030504040204" pitchFamily="50" charset="-128"/>
                <a:ea typeface="メイリオ" panose="020B0604030504040204" pitchFamily="50" charset="-128"/>
              </a:rPr>
              <a:t>等を構成</a:t>
            </a:r>
            <a:endParaRPr lang="en-US" altLang="ja-JP" sz="950" dirty="0" smtClean="0">
              <a:latin typeface="メイリオ" panose="020B0604030504040204" pitchFamily="50" charset="-128"/>
              <a:ea typeface="メイリオ" panose="020B0604030504040204" pitchFamily="50" charset="-128"/>
            </a:endParaRPr>
          </a:p>
          <a:p>
            <a:pPr marL="108000" indent="-720000" defTabSz="419100">
              <a:tabLst>
                <a:tab pos="2241550" algn="l"/>
              </a:tabLst>
            </a:pPr>
            <a:r>
              <a:rPr lang="ja-JP" altLang="en-US" sz="950" dirty="0">
                <a:latin typeface="メイリオ" panose="020B0604030504040204" pitchFamily="50" charset="-128"/>
                <a:ea typeface="メイリオ" panose="020B0604030504040204" pitchFamily="50" charset="-128"/>
              </a:rPr>
              <a:t>　</a:t>
            </a:r>
            <a:r>
              <a:rPr lang="ja-JP" altLang="en-US" sz="950" dirty="0" smtClean="0">
                <a:latin typeface="メイリオ" panose="020B0604030504040204" pitchFamily="50" charset="-128"/>
                <a:ea typeface="メイリオ" panose="020B0604030504040204" pitchFamily="50" charset="-128"/>
              </a:rPr>
              <a:t>員とする協議会の設置など</a:t>
            </a:r>
            <a:endParaRPr lang="en-US" altLang="ja-JP" sz="950" dirty="0" smtClean="0">
              <a:latin typeface="メイリオ" panose="020B0604030504040204" pitchFamily="50" charset="-128"/>
              <a:ea typeface="メイリオ" panose="020B0604030504040204" pitchFamily="50" charset="-128"/>
            </a:endParaRPr>
          </a:p>
          <a:p>
            <a:pPr marL="108000" indent="-720000" defTabSz="419100">
              <a:tabLst>
                <a:tab pos="2241550" algn="l"/>
              </a:tabLst>
            </a:pPr>
            <a:r>
              <a:rPr lang="ja-JP" altLang="en-US" sz="950" dirty="0">
                <a:latin typeface="メイリオ" panose="020B0604030504040204" pitchFamily="50" charset="-128"/>
                <a:ea typeface="メイリオ" panose="020B0604030504040204" pitchFamily="50" charset="-128"/>
              </a:rPr>
              <a:t>　</a:t>
            </a:r>
            <a:r>
              <a:rPr lang="ja-JP" altLang="en-US" sz="950" dirty="0" smtClean="0">
                <a:latin typeface="メイリオ" panose="020B0604030504040204" pitchFamily="50" charset="-128"/>
                <a:ea typeface="メイリオ" panose="020B0604030504040204" pitchFamily="50" charset="-128"/>
              </a:rPr>
              <a:t>の新たな手法も交えながら、</a:t>
            </a:r>
            <a:endParaRPr lang="en-US" altLang="ja-JP" sz="950" dirty="0" smtClean="0">
              <a:latin typeface="メイリオ" panose="020B0604030504040204" pitchFamily="50" charset="-128"/>
              <a:ea typeface="メイリオ" panose="020B0604030504040204" pitchFamily="50" charset="-128"/>
            </a:endParaRPr>
          </a:p>
          <a:p>
            <a:pPr marL="108000" indent="-720000" defTabSz="419100">
              <a:tabLst>
                <a:tab pos="2241550" algn="l"/>
              </a:tabLst>
            </a:pPr>
            <a:r>
              <a:rPr lang="ja-JP" altLang="en-US" sz="950" dirty="0">
                <a:solidFill>
                  <a:srgbClr val="FF0000"/>
                </a:solidFill>
                <a:latin typeface="メイリオ" panose="020B0604030504040204" pitchFamily="50" charset="-128"/>
                <a:ea typeface="メイリオ" panose="020B0604030504040204" pitchFamily="50" charset="-128"/>
              </a:rPr>
              <a:t>　</a:t>
            </a:r>
            <a:r>
              <a:rPr lang="ja-JP" altLang="en-US" sz="950" dirty="0" smtClean="0">
                <a:latin typeface="メイリオ" panose="020B0604030504040204" pitchFamily="50" charset="-128"/>
                <a:ea typeface="メイリオ" panose="020B0604030504040204" pitchFamily="50" charset="-128"/>
              </a:rPr>
              <a:t>労働災害防止の取組の促進</a:t>
            </a:r>
            <a:endParaRPr lang="en-US" altLang="ja-JP" sz="950" dirty="0" smtClean="0">
              <a:latin typeface="メイリオ" panose="020B0604030504040204" pitchFamily="50" charset="-128"/>
              <a:ea typeface="メイリオ" panose="020B0604030504040204" pitchFamily="50" charset="-128"/>
            </a:endParaRPr>
          </a:p>
          <a:p>
            <a:pPr marL="108000" indent="-720000" defTabSz="419100">
              <a:tabLst>
                <a:tab pos="2241550" algn="l"/>
              </a:tabLst>
            </a:pPr>
            <a:r>
              <a:rPr lang="ja-JP" altLang="en-US" sz="950" dirty="0">
                <a:latin typeface="メイリオ" panose="020B0604030504040204" pitchFamily="50" charset="-128"/>
                <a:ea typeface="メイリオ" panose="020B0604030504040204" pitchFamily="50" charset="-128"/>
              </a:rPr>
              <a:t>　</a:t>
            </a:r>
            <a:r>
              <a:rPr lang="ja-JP" altLang="en-US" sz="950" dirty="0" smtClean="0">
                <a:latin typeface="メイリオ" panose="020B0604030504040204" pitchFamily="50" charset="-128"/>
                <a:ea typeface="メイリオ" panose="020B0604030504040204" pitchFamily="50" charset="-128"/>
              </a:rPr>
              <a:t>を図る。</a:t>
            </a:r>
            <a:endParaRPr lang="en-US" altLang="ja-JP" sz="950" dirty="0" smtClean="0">
              <a:latin typeface="メイリオ" panose="020B0604030504040204" pitchFamily="50" charset="-128"/>
              <a:ea typeface="メイリオ" panose="020B0604030504040204" pitchFamily="50" charset="-128"/>
            </a:endParaRPr>
          </a:p>
          <a:p>
            <a:pPr marL="108000" indent="-720000"/>
            <a:r>
              <a:rPr lang="ja-JP" altLang="en-US" sz="950" dirty="0" smtClean="0">
                <a:latin typeface="メイリオ" panose="020B0604030504040204" pitchFamily="50" charset="-128"/>
                <a:ea typeface="メイリオ" panose="020B0604030504040204" pitchFamily="50" charset="-128"/>
              </a:rPr>
              <a:t>②　</a:t>
            </a:r>
            <a:r>
              <a:rPr lang="ja-JP" altLang="ja-JP" sz="950" dirty="0" smtClean="0">
                <a:latin typeface="メイリオ" panose="020B0604030504040204" pitchFamily="50" charset="-128"/>
                <a:ea typeface="メイリオ" panose="020B0604030504040204" pitchFamily="50" charset="-128"/>
              </a:rPr>
              <a:t>高齢者</a:t>
            </a:r>
            <a:r>
              <a:rPr lang="ja-JP" altLang="ja-JP" sz="950" dirty="0">
                <a:latin typeface="メイリオ" panose="020B0604030504040204" pitchFamily="50" charset="-128"/>
                <a:ea typeface="メイリオ" panose="020B0604030504040204" pitchFamily="50" charset="-128"/>
              </a:rPr>
              <a:t>の特性に配慮した安全衛生対策を行う企業への支援</a:t>
            </a:r>
          </a:p>
          <a:p>
            <a:pPr marL="108000" indent="-720000"/>
            <a:r>
              <a:rPr lang="ja-JP" altLang="en-US" sz="950" dirty="0" smtClean="0">
                <a:latin typeface="メイリオ" panose="020B0604030504040204" pitchFamily="50" charset="-128"/>
                <a:ea typeface="メイリオ" panose="020B0604030504040204" pitchFamily="50" charset="-128"/>
              </a:rPr>
              <a:t>　　</a:t>
            </a:r>
            <a:r>
              <a:rPr lang="ja-JP" altLang="ja-JP" sz="950" dirty="0" smtClean="0">
                <a:latin typeface="メイリオ" panose="020B0604030504040204" pitchFamily="50" charset="-128"/>
                <a:ea typeface="メイリオ" panose="020B0604030504040204" pitchFamily="50" charset="-128"/>
              </a:rPr>
              <a:t>高年齢</a:t>
            </a:r>
            <a:r>
              <a:rPr lang="ja-JP" altLang="ja-JP" sz="950" dirty="0">
                <a:latin typeface="メイリオ" panose="020B0604030504040204" pitchFamily="50" charset="-128"/>
                <a:ea typeface="メイリオ" panose="020B0604030504040204" pitchFamily="50" charset="-128"/>
              </a:rPr>
              <a:t>労働者が安心して安全に働ける職場環境の実現に</a:t>
            </a:r>
            <a:r>
              <a:rPr lang="ja-JP" altLang="ja-JP" sz="950" dirty="0" smtClean="0">
                <a:latin typeface="メイリオ" panose="020B0604030504040204" pitchFamily="50" charset="-128"/>
                <a:ea typeface="メイリオ" panose="020B0604030504040204" pitchFamily="50" charset="-128"/>
              </a:rPr>
              <a:t>向け</a:t>
            </a:r>
            <a:r>
              <a:rPr lang="ja-JP" altLang="en-US" sz="950" dirty="0">
                <a:latin typeface="メイリオ" panose="020B0604030504040204" pitchFamily="50" charset="-128"/>
                <a:ea typeface="メイリオ" panose="020B0604030504040204" pitchFamily="50" charset="-128"/>
              </a:rPr>
              <a:t>た</a:t>
            </a:r>
            <a:r>
              <a:rPr lang="ja-JP" altLang="ja-JP" sz="950" dirty="0" smtClean="0">
                <a:latin typeface="メイリオ" panose="020B0604030504040204" pitchFamily="50" charset="-128"/>
                <a:ea typeface="メイリオ" panose="020B0604030504040204" pitchFamily="50" charset="-128"/>
              </a:rPr>
              <a:t>エイジフレンドリーガイドライン及びエイジフレンドリー</a:t>
            </a:r>
            <a:r>
              <a:rPr lang="ja-JP" altLang="ja-JP" sz="950" dirty="0">
                <a:latin typeface="メイリオ" panose="020B0604030504040204" pitchFamily="50" charset="-128"/>
                <a:ea typeface="メイリオ" panose="020B0604030504040204" pitchFamily="50" charset="-128"/>
              </a:rPr>
              <a:t>補助</a:t>
            </a:r>
            <a:r>
              <a:rPr lang="ja-JP" altLang="ja-JP" sz="950" dirty="0" smtClean="0">
                <a:latin typeface="メイリオ" panose="020B0604030504040204" pitchFamily="50" charset="-128"/>
                <a:ea typeface="メイリオ" panose="020B0604030504040204" pitchFamily="50" charset="-128"/>
              </a:rPr>
              <a:t>金の</a:t>
            </a:r>
            <a:r>
              <a:rPr lang="ja-JP" altLang="ja-JP" sz="950" dirty="0">
                <a:latin typeface="メイリオ" panose="020B0604030504040204" pitchFamily="50" charset="-128"/>
                <a:ea typeface="メイリオ" panose="020B0604030504040204" pitchFamily="50" charset="-128"/>
              </a:rPr>
              <a:t>周知を図る</a:t>
            </a:r>
            <a:r>
              <a:rPr lang="ja-JP" altLang="ja-JP" sz="950" dirty="0" smtClean="0">
                <a:latin typeface="メイリオ" panose="020B0604030504040204" pitchFamily="50" charset="-128"/>
                <a:ea typeface="メイリオ" panose="020B0604030504040204" pitchFamily="50" charset="-128"/>
              </a:rPr>
              <a:t>。</a:t>
            </a:r>
            <a:endParaRPr kumimoji="1" lang="en-US" altLang="ja-JP" sz="950" dirty="0">
              <a:latin typeface="メイリオ" panose="020B0604030504040204" pitchFamily="50" charset="-128"/>
              <a:ea typeface="メイリオ" panose="020B0604030504040204" pitchFamily="50" charset="-128"/>
            </a:endParaRPr>
          </a:p>
        </p:txBody>
      </p:sp>
      <p:grpSp>
        <p:nvGrpSpPr>
          <p:cNvPr id="112" name="グループ化 111"/>
          <p:cNvGrpSpPr/>
          <p:nvPr/>
        </p:nvGrpSpPr>
        <p:grpSpPr>
          <a:xfrm>
            <a:off x="4146626" y="7509550"/>
            <a:ext cx="2586404" cy="2425212"/>
            <a:chOff x="0" y="0"/>
            <a:chExt cx="7788518" cy="4516391"/>
          </a:xfrm>
        </p:grpSpPr>
        <p:grpSp>
          <p:nvGrpSpPr>
            <p:cNvPr id="113" name="グループ化 112"/>
            <p:cNvGrpSpPr/>
            <p:nvPr/>
          </p:nvGrpSpPr>
          <p:grpSpPr>
            <a:xfrm>
              <a:off x="0" y="0"/>
              <a:ext cx="7788518" cy="4516391"/>
              <a:chOff x="0" y="0"/>
              <a:chExt cx="7788518" cy="4516391"/>
            </a:xfrm>
          </p:grpSpPr>
          <p:graphicFrame>
            <p:nvGraphicFramePr>
              <p:cNvPr id="115" name="グラフ 114"/>
              <p:cNvGraphicFramePr>
                <a:graphicFrameLocks/>
              </p:cNvGraphicFramePr>
              <p:nvPr>
                <p:extLst>
                  <p:ext uri="{D42A27DB-BD31-4B8C-83A1-F6EECF244321}">
                    <p14:modId xmlns:p14="http://schemas.microsoft.com/office/powerpoint/2010/main" val="1344681177"/>
                  </p:ext>
                </p:extLst>
              </p:nvPr>
            </p:nvGraphicFramePr>
            <p:xfrm>
              <a:off x="0" y="2156391"/>
              <a:ext cx="7788518" cy="236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6" name="グラフ 115"/>
              <p:cNvGraphicFramePr>
                <a:graphicFrameLocks/>
              </p:cNvGraphicFramePr>
              <p:nvPr>
                <p:extLst>
                  <p:ext uri="{D42A27DB-BD31-4B8C-83A1-F6EECF244321}">
                    <p14:modId xmlns:p14="http://schemas.microsoft.com/office/powerpoint/2010/main" val="962090227"/>
                  </p:ext>
                </p:extLst>
              </p:nvPr>
            </p:nvGraphicFramePr>
            <p:xfrm>
              <a:off x="0" y="0"/>
              <a:ext cx="7781192" cy="2211924"/>
            </p:xfrm>
            <a:graphic>
              <a:graphicData uri="http://schemas.openxmlformats.org/drawingml/2006/chart">
                <c:chart xmlns:c="http://schemas.openxmlformats.org/drawingml/2006/chart" xmlns:r="http://schemas.openxmlformats.org/officeDocument/2006/relationships" r:id="rId6"/>
              </a:graphicData>
            </a:graphic>
          </p:graphicFrame>
        </p:grpSp>
        <p:sp>
          <p:nvSpPr>
            <p:cNvPr id="114" name="Rectangle 10">
              <a:extLst>
                <a:ext uri="{FF2B5EF4-FFF2-40B4-BE49-F238E27FC236}">
                  <a16:creationId xmlns:a16="http://schemas.microsoft.com/office/drawing/2014/main" id="{00000000-0008-0000-0200-00000A480000}"/>
                </a:ext>
              </a:extLst>
            </p:cNvPr>
            <p:cNvSpPr>
              <a:spLocks noChangeArrowheads="1"/>
            </p:cNvSpPr>
            <p:nvPr/>
          </p:nvSpPr>
          <p:spPr bwMode="auto">
            <a:xfrm>
              <a:off x="2691783" y="2121634"/>
              <a:ext cx="4501012" cy="388988"/>
            </a:xfrm>
            <a:prstGeom prst="rect">
              <a:avLst/>
            </a:prstGeom>
            <a:noFill/>
            <a:ln w="9525">
              <a:noFill/>
              <a:miter lim="800000"/>
              <a:headEnd/>
              <a:tailEnd/>
            </a:ln>
            <a:effectLst/>
          </p:spPr>
          <p:txBody>
            <a:bodyPr wrap="square" lIns="27432" tIns="1828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000"/>
              </a:pPr>
              <a:r>
                <a:rPr kumimoji="0" lang="en-US" altLang="ja-JP" sz="800" b="0" i="0" u="none" strike="noStrike" kern="0" cap="none" spc="0" normalizeH="0" baseline="0" noProof="0">
                  <a:ln>
                    <a:noFill/>
                  </a:ln>
                  <a:solidFill>
                    <a:schemeClr val="accent2"/>
                  </a:solidFill>
                  <a:effectLst/>
                  <a:uLnTx/>
                  <a:uFillTx/>
                  <a:latin typeface="ＭＳ Ｐゴシック"/>
                  <a:ea typeface="ＭＳ Ｐゴシック"/>
                </a:rPr>
                <a:t>※</a:t>
              </a:r>
              <a:r>
                <a:rPr kumimoji="0" lang="ja-JP" altLang="en-US" sz="800" b="0" i="0" u="none" strike="noStrike" kern="0" cap="none" spc="0" normalizeH="0" baseline="0" noProof="0">
                  <a:ln>
                    <a:noFill/>
                  </a:ln>
                  <a:solidFill>
                    <a:schemeClr val="accent2"/>
                  </a:solidFill>
                  <a:effectLst/>
                  <a:uLnTx/>
                  <a:uFillTx/>
                  <a:latin typeface="ＭＳ Ｐゴシック"/>
                  <a:ea typeface="ＭＳ Ｐゴシック"/>
                </a:rPr>
                <a:t>　点線は</a:t>
              </a:r>
              <a:r>
                <a:rPr kumimoji="0" lang="en-US" altLang="ja-JP" sz="800" b="0" i="0" u="none" strike="noStrike" kern="0" cap="none" spc="0" normalizeH="0" baseline="0" noProof="0">
                  <a:ln>
                    <a:noFill/>
                  </a:ln>
                  <a:solidFill>
                    <a:schemeClr val="accent2"/>
                  </a:solidFill>
                  <a:effectLst/>
                  <a:uLnTx/>
                  <a:uFillTx/>
                  <a:latin typeface="ＭＳ Ｐゴシック"/>
                  <a:ea typeface="ＭＳ Ｐゴシック"/>
                </a:rPr>
                <a:t>13</a:t>
              </a:r>
              <a:r>
                <a:rPr kumimoji="0" lang="ja-JP" altLang="en-US" sz="800" b="0" i="0" u="none" strike="noStrike" kern="0" cap="none" spc="0" normalizeH="0" baseline="0" noProof="0">
                  <a:ln>
                    <a:noFill/>
                  </a:ln>
                  <a:solidFill>
                    <a:schemeClr val="accent2"/>
                  </a:solidFill>
                  <a:effectLst/>
                  <a:uLnTx/>
                  <a:uFillTx/>
                  <a:latin typeface="ＭＳ Ｐゴシック"/>
                  <a:ea typeface="ＭＳ Ｐゴシック"/>
                </a:rPr>
                <a:t>次防目標</a:t>
              </a:r>
            </a:p>
          </p:txBody>
        </p:sp>
      </p:grpSp>
    </p:spTree>
    <p:extLst>
      <p:ext uri="{BB962C8B-B14F-4D97-AF65-F5344CB8AC3E}">
        <p14:creationId xmlns:p14="http://schemas.microsoft.com/office/powerpoint/2010/main" val="4059046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0443801-DC4B-4DBE-9EE5-62191D8FC68D}" type="slidenum">
              <a:rPr kumimoji="1" lang="ja-JP" altLang="en-US" smtClean="0"/>
              <a:pPr/>
              <a:t>1</a:t>
            </a:fld>
            <a:endParaRPr kumimoji="1" lang="ja-JP" altLang="en-US"/>
          </a:p>
        </p:txBody>
      </p:sp>
      <p:sp>
        <p:nvSpPr>
          <p:cNvPr id="3" name="テキスト ボックス 2"/>
          <p:cNvSpPr txBox="1"/>
          <p:nvPr/>
        </p:nvSpPr>
        <p:spPr>
          <a:xfrm>
            <a:off x="611584" y="1200150"/>
            <a:ext cx="6641306" cy="7991931"/>
          </a:xfrm>
          <a:prstGeom prst="rect">
            <a:avLst/>
          </a:prstGeom>
          <a:noFill/>
        </p:spPr>
        <p:txBody>
          <a:bodyPr wrap="square" rtlCol="0">
            <a:spAutoFit/>
          </a:bodyPr>
          <a:lstStyle/>
          <a:p>
            <a:pPr algn="ctr"/>
            <a:r>
              <a:rPr lang="ja-JP" altLang="ja-JP" sz="1400" b="1" dirty="0">
                <a:latin typeface="メイリオ" panose="020B0604030504040204" pitchFamily="50" charset="-128"/>
                <a:ea typeface="メイリオ" panose="020B0604030504040204" pitchFamily="50" charset="-128"/>
              </a:rPr>
              <a:t>令和４年度 宮城労働局 行政運営方針</a:t>
            </a:r>
            <a:endParaRPr lang="ja-JP" altLang="ja-JP" sz="1400"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 </a:t>
            </a:r>
            <a:endParaRPr lang="en-US" altLang="ja-JP" sz="1400" b="1" dirty="0" smtClean="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endParaRPr lang="ja-JP" altLang="ja-JP" sz="1200" dirty="0">
              <a:latin typeface="メイリオ" panose="020B0604030504040204" pitchFamily="50" charset="-128"/>
              <a:ea typeface="メイリオ" panose="020B0604030504040204" pitchFamily="50" charset="-128"/>
            </a:endParaRPr>
          </a:p>
          <a:p>
            <a:pPr>
              <a:lnSpc>
                <a:spcPts val="1900"/>
              </a:lnSpc>
            </a:pPr>
            <a:r>
              <a:rPr lang="ja-JP" altLang="ja-JP" sz="1400" b="1" dirty="0">
                <a:latin typeface="メイリオ" panose="020B0604030504040204" pitchFamily="50" charset="-128"/>
                <a:ea typeface="メイリオ" panose="020B0604030504040204" pitchFamily="50" charset="-128"/>
              </a:rPr>
              <a:t>第１　宮城労働局行政運営の基本方針</a:t>
            </a:r>
            <a:r>
              <a:rPr lang="ja-JP" altLang="ja-JP" sz="1200" dirty="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3</a:t>
            </a:r>
            <a:endParaRPr lang="ja-JP" altLang="ja-JP" sz="1200" dirty="0">
              <a:latin typeface="メイリオ" panose="020B0604030504040204" pitchFamily="50" charset="-128"/>
              <a:ea typeface="メイリオ" panose="020B0604030504040204" pitchFamily="50" charset="-128"/>
            </a:endParaRPr>
          </a:p>
          <a:p>
            <a:pPr>
              <a:lnSpc>
                <a:spcPts val="1900"/>
              </a:lnSpc>
            </a:pPr>
            <a:r>
              <a:rPr lang="en-US" altLang="ja-JP" sz="1400" b="1" dirty="0">
                <a:latin typeface="メイリオ" panose="020B0604030504040204" pitchFamily="50" charset="-128"/>
                <a:ea typeface="メイリオ" panose="020B0604030504040204" pitchFamily="50" charset="-128"/>
              </a:rPr>
              <a:t> </a:t>
            </a:r>
            <a:endParaRPr lang="ja-JP" altLang="ja-JP" sz="1400" dirty="0">
              <a:latin typeface="メイリオ" panose="020B0604030504040204" pitchFamily="50" charset="-128"/>
              <a:ea typeface="メイリオ" panose="020B0604030504040204" pitchFamily="50" charset="-128"/>
            </a:endParaRPr>
          </a:p>
          <a:p>
            <a:pPr>
              <a:lnSpc>
                <a:spcPts val="1900"/>
              </a:lnSpc>
            </a:pPr>
            <a:r>
              <a:rPr lang="ja-JP" altLang="ja-JP" sz="1400" b="1" dirty="0">
                <a:latin typeface="メイリオ" panose="020B0604030504040204" pitchFamily="50" charset="-128"/>
                <a:ea typeface="メイリオ" panose="020B0604030504040204" pitchFamily="50" charset="-128"/>
              </a:rPr>
              <a:t>第２　宮城労働局における重点</a:t>
            </a:r>
            <a:r>
              <a:rPr lang="ja-JP" altLang="ja-JP" sz="1400" b="1" dirty="0" smtClean="0">
                <a:latin typeface="メイリオ" panose="020B0604030504040204" pitchFamily="50" charset="-128"/>
                <a:ea typeface="メイリオ" panose="020B0604030504040204" pitchFamily="50" charset="-128"/>
              </a:rPr>
              <a:t>施策</a:t>
            </a:r>
            <a:r>
              <a:rPr lang="ja-JP" altLang="en-US"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5</a:t>
            </a:r>
          </a:p>
          <a:p>
            <a:pPr>
              <a:lnSpc>
                <a:spcPts val="1900"/>
              </a:lnSpc>
            </a:pPr>
            <a:endParaRPr lang="ja-JP" altLang="ja-JP" sz="1200" dirty="0">
              <a:latin typeface="メイリオ" panose="020B0604030504040204" pitchFamily="50" charset="-128"/>
              <a:ea typeface="メイリオ" panose="020B0604030504040204" pitchFamily="50" charset="-128"/>
            </a:endParaRPr>
          </a:p>
          <a:p>
            <a:pPr marL="72000">
              <a:lnSpc>
                <a:spcPts val="1900"/>
              </a:lnSpc>
            </a:pPr>
            <a:r>
              <a:rPr lang="ja-JP" altLang="ja-JP" sz="1200" b="1" dirty="0" smtClean="0">
                <a:latin typeface="メイリオ" panose="020B0604030504040204" pitchFamily="50" charset="-128"/>
                <a:ea typeface="メイリオ" panose="020B0604030504040204" pitchFamily="50" charset="-128"/>
              </a:rPr>
              <a:t>Ⅰ　雇用維持・労働移動等に向けた支援やデジタル化への対応</a:t>
            </a:r>
            <a:endParaRPr lang="ja-JP" altLang="ja-JP" sz="1200" dirty="0" smtClean="0">
              <a:latin typeface="メイリオ" panose="020B0604030504040204" pitchFamily="50" charset="-128"/>
              <a:ea typeface="メイリオ" panose="020B0604030504040204" pitchFamily="50" charset="-128"/>
            </a:endParaRPr>
          </a:p>
          <a:p>
            <a:pPr marL="144000">
              <a:lnSpc>
                <a:spcPts val="1900"/>
              </a:lnSpc>
            </a:pPr>
            <a:r>
              <a:rPr lang="ja-JP" altLang="ja-JP" sz="1200" b="1" dirty="0" smtClean="0">
                <a:latin typeface="メイリオ" panose="020B0604030504040204" pitchFamily="50" charset="-128"/>
                <a:ea typeface="メイリオ" panose="020B0604030504040204" pitchFamily="50" charset="-128"/>
              </a:rPr>
              <a:t>１　雇用の維持・在籍型出向の取組への支援</a:t>
            </a:r>
            <a:endParaRPr lang="ja-JP" altLang="ja-JP" sz="1200" dirty="0" smtClean="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１</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雇用</a:t>
            </a:r>
            <a:r>
              <a:rPr lang="ja-JP" altLang="ja-JP" sz="1200" dirty="0">
                <a:latin typeface="メイリオ" panose="020B0604030504040204" pitchFamily="50" charset="-128"/>
                <a:ea typeface="メイリオ" panose="020B0604030504040204" pitchFamily="50" charset="-128"/>
              </a:rPr>
              <a:t>調整助成金等による雇用維持の取組への支援・・・・</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5</a:t>
            </a:r>
            <a:endParaRPr lang="ja-JP" altLang="ja-JP" sz="1200" dirty="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２</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産業</a:t>
            </a:r>
            <a:r>
              <a:rPr lang="ja-JP" altLang="ja-JP" sz="1200" dirty="0">
                <a:latin typeface="メイリオ" panose="020B0604030504040204" pitchFamily="50" charset="-128"/>
                <a:ea typeface="メイリオ" panose="020B0604030504040204" pitchFamily="50" charset="-128"/>
              </a:rPr>
              <a:t>雇用安定助成金等による在籍型出向の取組への支援・・</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5</a:t>
            </a:r>
            <a:endParaRPr lang="ja-JP" altLang="ja-JP" sz="1200" dirty="0">
              <a:latin typeface="メイリオ" panose="020B0604030504040204" pitchFamily="50" charset="-128"/>
              <a:ea typeface="メイリオ" panose="020B0604030504040204" pitchFamily="50" charset="-128"/>
            </a:endParaRPr>
          </a:p>
          <a:p>
            <a:pPr marL="144000">
              <a:lnSpc>
                <a:spcPts val="1900"/>
              </a:lnSpc>
            </a:pPr>
            <a:r>
              <a:rPr lang="ja-JP" altLang="ja-JP" sz="1200" b="1" dirty="0">
                <a:latin typeface="メイリオ" panose="020B0604030504040204" pitchFamily="50" charset="-128"/>
                <a:ea typeface="メイリオ" panose="020B0604030504040204" pitchFamily="50" charset="-128"/>
              </a:rPr>
              <a:t>２　業種・地域・職種を越えた再就職等の促進</a:t>
            </a:r>
            <a:endParaRPr lang="ja-JP" altLang="ja-JP" sz="1200" dirty="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１</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デジタル化</a:t>
            </a:r>
            <a:r>
              <a:rPr lang="ja-JP" altLang="ja-JP" sz="1200" dirty="0">
                <a:latin typeface="メイリオ" panose="020B0604030504040204" pitchFamily="50" charset="-128"/>
                <a:ea typeface="メイリオ" panose="020B0604030504040204" pitchFamily="50" charset="-128"/>
              </a:rPr>
              <a:t>を踏まえたハローワークにおける職業紹介業務等の充実</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強化・・・</a:t>
            </a:r>
            <a:r>
              <a:rPr lang="en-US" altLang="ja-JP" sz="1200" dirty="0" smtClean="0">
                <a:latin typeface="メイリオ" panose="020B0604030504040204" pitchFamily="50" charset="-128"/>
                <a:ea typeface="メイリオ" panose="020B0604030504040204" pitchFamily="50" charset="-128"/>
              </a:rPr>
              <a:t>6</a:t>
            </a:r>
            <a:endParaRPr lang="ja-JP" altLang="ja-JP" sz="1200" dirty="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２</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人手</a:t>
            </a:r>
            <a:r>
              <a:rPr lang="ja-JP" altLang="ja-JP" sz="1200" dirty="0">
                <a:latin typeface="メイリオ" panose="020B0604030504040204" pitchFamily="50" charset="-128"/>
                <a:ea typeface="メイリオ" panose="020B0604030504040204" pitchFamily="50" charset="-128"/>
              </a:rPr>
              <a:t>不足分野における求人充足サービスの充実・・・・・・・・・・・</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6</a:t>
            </a:r>
            <a:endParaRPr lang="ja-JP" altLang="ja-JP" sz="1200" dirty="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３</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職業</a:t>
            </a:r>
            <a:r>
              <a:rPr lang="ja-JP" altLang="ja-JP" sz="1200" dirty="0">
                <a:latin typeface="メイリオ" panose="020B0604030504040204" pitchFamily="50" charset="-128"/>
                <a:ea typeface="メイリオ" panose="020B0604030504040204" pitchFamily="50" charset="-128"/>
              </a:rPr>
              <a:t>訓練を通じた職業スキルや知識の習得・・・・・・・・・・・・・</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7</a:t>
            </a:r>
            <a:endParaRPr lang="ja-JP" altLang="ja-JP" sz="1200" dirty="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４</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地方</a:t>
            </a:r>
            <a:r>
              <a:rPr lang="ja-JP" altLang="ja-JP" sz="1200" dirty="0">
                <a:latin typeface="メイリオ" panose="020B0604030504040204" pitchFamily="50" charset="-128"/>
                <a:ea typeface="メイリオ" panose="020B0604030504040204" pitchFamily="50" charset="-128"/>
              </a:rPr>
              <a:t>自治体との連携による再就職等を促進する取組</a:t>
            </a:r>
            <a:r>
              <a:rPr lang="ja-JP" altLang="ja-JP" sz="1200" dirty="0" smtClean="0">
                <a:latin typeface="メイリオ" panose="020B0604030504040204" pitchFamily="50" charset="-128"/>
                <a:ea typeface="メイリオ" panose="020B0604030504040204" pitchFamily="50" charset="-128"/>
              </a:rPr>
              <a:t>等</a:t>
            </a:r>
            <a:r>
              <a:rPr lang="ja-JP" altLang="en-US" sz="1200" dirty="0" smtClean="0">
                <a:latin typeface="メイリオ" panose="020B0604030504040204" pitchFamily="50" charset="-128"/>
                <a:ea typeface="メイリオ" panose="020B0604030504040204" pitchFamily="50" charset="-128"/>
              </a:rPr>
              <a:t>の</a:t>
            </a:r>
            <a:r>
              <a:rPr lang="ja-JP" altLang="ja-JP" sz="1200" dirty="0" smtClean="0">
                <a:latin typeface="メイリオ" panose="020B0604030504040204" pitchFamily="50" charset="-128"/>
                <a:ea typeface="メイリオ" panose="020B0604030504040204" pitchFamily="50" charset="-128"/>
              </a:rPr>
              <a:t>支援</a:t>
            </a:r>
            <a:r>
              <a:rPr lang="ja-JP" altLang="ja-JP" sz="1200" dirty="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7</a:t>
            </a:r>
            <a:endParaRPr lang="ja-JP" altLang="ja-JP" sz="1200" dirty="0">
              <a:latin typeface="メイリオ" panose="020B0604030504040204" pitchFamily="50" charset="-128"/>
              <a:ea typeface="メイリオ" panose="020B0604030504040204" pitchFamily="50" charset="-128"/>
            </a:endParaRPr>
          </a:p>
          <a:p>
            <a:pPr>
              <a:lnSpc>
                <a:spcPts val="1900"/>
              </a:lnSpc>
            </a:pPr>
            <a:r>
              <a:rPr lang="en-US" altLang="ja-JP" sz="1200" b="1" dirty="0">
                <a:latin typeface="メイリオ" panose="020B0604030504040204" pitchFamily="50" charset="-128"/>
                <a:ea typeface="メイリオ" panose="020B0604030504040204" pitchFamily="50" charset="-128"/>
              </a:rPr>
              <a:t> </a:t>
            </a:r>
            <a:endParaRPr lang="ja-JP" altLang="ja-JP" sz="1200" dirty="0">
              <a:latin typeface="メイリオ" panose="020B0604030504040204" pitchFamily="50" charset="-128"/>
              <a:ea typeface="メイリオ" panose="020B0604030504040204" pitchFamily="50" charset="-128"/>
            </a:endParaRPr>
          </a:p>
          <a:p>
            <a:pPr marL="72000">
              <a:lnSpc>
                <a:spcPts val="1900"/>
              </a:lnSpc>
            </a:pPr>
            <a:r>
              <a:rPr lang="ja-JP" altLang="ja-JP" sz="1200" b="1" dirty="0">
                <a:latin typeface="メイリオ" panose="020B0604030504040204" pitchFamily="50" charset="-128"/>
                <a:ea typeface="メイリオ" panose="020B0604030504040204" pitchFamily="50" charset="-128"/>
              </a:rPr>
              <a:t>Ⅱ　多様な人材の活躍促進</a:t>
            </a:r>
            <a:endParaRPr lang="ja-JP" altLang="ja-JP" sz="1200" dirty="0">
              <a:latin typeface="メイリオ" panose="020B0604030504040204" pitchFamily="50" charset="-128"/>
              <a:ea typeface="メイリオ" panose="020B0604030504040204" pitchFamily="50" charset="-128"/>
            </a:endParaRPr>
          </a:p>
          <a:p>
            <a:pPr marL="144000">
              <a:lnSpc>
                <a:spcPts val="1900"/>
              </a:lnSpc>
            </a:pPr>
            <a:r>
              <a:rPr lang="ja-JP" altLang="ja-JP" sz="1200" b="1" dirty="0">
                <a:latin typeface="メイリオ" panose="020B0604030504040204" pitchFamily="50" charset="-128"/>
                <a:ea typeface="メイリオ" panose="020B0604030504040204" pitchFamily="50" charset="-128"/>
              </a:rPr>
              <a:t>１　個々の態様に応じた就職支援等</a:t>
            </a:r>
            <a:endParaRPr lang="ja-JP" altLang="ja-JP" sz="1200" dirty="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１</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非正規</a:t>
            </a:r>
            <a:r>
              <a:rPr lang="ja-JP" altLang="ja-JP" sz="1200" dirty="0">
                <a:latin typeface="メイリオ" panose="020B0604030504040204" pitchFamily="50" charset="-128"/>
                <a:ea typeface="メイリオ" panose="020B0604030504040204" pitchFamily="50" charset="-128"/>
              </a:rPr>
              <a:t>雇用労働者</a:t>
            </a:r>
            <a:r>
              <a:rPr lang="ja-JP" altLang="ja-JP" sz="1200" dirty="0" smtClean="0">
                <a:latin typeface="メイリオ" panose="020B0604030504040204" pitchFamily="50" charset="-128"/>
                <a:ea typeface="メイリオ" panose="020B0604030504040204" pitchFamily="50" charset="-128"/>
              </a:rPr>
              <a:t>等、</a:t>
            </a:r>
            <a:r>
              <a:rPr lang="ja-JP" altLang="ja-JP" sz="1200" dirty="0">
                <a:latin typeface="メイリオ" panose="020B0604030504040204" pitchFamily="50" charset="-128"/>
                <a:ea typeface="メイリオ" panose="020B0604030504040204" pitchFamily="50" charset="-128"/>
              </a:rPr>
              <a:t>新規学卒者等</a:t>
            </a:r>
            <a:r>
              <a:rPr lang="ja-JP" altLang="ja-JP" sz="1200" dirty="0" smtClean="0">
                <a:latin typeface="メイリオ" panose="020B0604030504040204" pitchFamily="50" charset="-128"/>
                <a:ea typeface="メイリオ" panose="020B0604030504040204" pitchFamily="50" charset="-128"/>
              </a:rPr>
              <a:t>への</a:t>
            </a:r>
            <a:r>
              <a:rPr lang="ja-JP" altLang="ja-JP" sz="1200" dirty="0">
                <a:latin typeface="メイリオ" panose="020B0604030504040204" pitchFamily="50" charset="-128"/>
                <a:ea typeface="メイリオ" panose="020B0604030504040204" pitchFamily="50" charset="-128"/>
              </a:rPr>
              <a:t>就職支援・・・</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8</a:t>
            </a:r>
            <a:endParaRPr lang="ja-JP" altLang="ja-JP" sz="1200" dirty="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２</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就職</a:t>
            </a:r>
            <a:r>
              <a:rPr lang="ja-JP" altLang="ja-JP" sz="1200" dirty="0">
                <a:latin typeface="メイリオ" panose="020B0604030504040204" pitchFamily="50" charset="-128"/>
                <a:ea typeface="メイリオ" panose="020B0604030504040204" pitchFamily="50" charset="-128"/>
              </a:rPr>
              <a:t>氷河期世代の活躍支援・・・・・・・・・・・・・・・・・・・・</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8</a:t>
            </a:r>
            <a:endParaRPr lang="ja-JP" altLang="ja-JP" sz="1200" dirty="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３</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マザーズハローワーク</a:t>
            </a:r>
            <a:r>
              <a:rPr lang="ja-JP" altLang="ja-JP" sz="1200" dirty="0">
                <a:latin typeface="メイリオ" panose="020B0604030504040204" pitchFamily="50" charset="-128"/>
                <a:ea typeface="メイリオ" panose="020B0604030504040204" pitchFamily="50" charset="-128"/>
              </a:rPr>
              <a:t>等による子育て中の女性等に対する就職支援・・</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9</a:t>
            </a:r>
            <a:endParaRPr lang="ja-JP" altLang="ja-JP" sz="1200" dirty="0">
              <a:latin typeface="メイリオ" panose="020B0604030504040204" pitchFamily="50" charset="-128"/>
              <a:ea typeface="メイリオ" panose="020B0604030504040204" pitchFamily="50" charset="-128"/>
            </a:endParaRPr>
          </a:p>
          <a:p>
            <a:pPr marL="252000" lvl="0" eaLnBrk="0" hangingPunct="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４</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高齢者</a:t>
            </a:r>
            <a:r>
              <a:rPr lang="ja-JP" altLang="ja-JP" sz="1200" dirty="0">
                <a:latin typeface="メイリオ" panose="020B0604030504040204" pitchFamily="50" charset="-128"/>
                <a:ea typeface="メイリオ" panose="020B0604030504040204" pitchFamily="50" charset="-128"/>
              </a:rPr>
              <a:t>の就労・社会参加の促進・・・・・・・・・・・・・・・・・</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9</a:t>
            </a:r>
            <a:endParaRPr lang="ja-JP" altLang="ja-JP" sz="1200" dirty="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５</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障害者</a:t>
            </a:r>
            <a:r>
              <a:rPr lang="ja-JP" altLang="ja-JP" sz="1200" dirty="0">
                <a:latin typeface="メイリオ" panose="020B0604030504040204" pitchFamily="50" charset="-128"/>
                <a:ea typeface="メイリオ" panose="020B0604030504040204" pitchFamily="50" charset="-128"/>
              </a:rPr>
              <a:t>の就労促進・・・・・・・・・・・・・・・・・・・・・・・・</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10</a:t>
            </a:r>
            <a:endParaRPr lang="ja-JP" altLang="ja-JP" sz="1200" dirty="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６</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外国人</a:t>
            </a:r>
            <a:r>
              <a:rPr lang="ja-JP" altLang="en-US" sz="1200" dirty="0" smtClean="0">
                <a:latin typeface="メイリオ" panose="020B0604030504040204" pitchFamily="50" charset="-128"/>
                <a:ea typeface="メイリオ" panose="020B0604030504040204" pitchFamily="50" charset="-128"/>
              </a:rPr>
              <a:t>労働者等</a:t>
            </a:r>
            <a:r>
              <a:rPr lang="ja-JP" altLang="ja-JP" sz="1200" dirty="0" smtClean="0">
                <a:latin typeface="メイリオ" panose="020B0604030504040204" pitchFamily="50" charset="-128"/>
                <a:ea typeface="メイリオ" panose="020B0604030504040204" pitchFamily="50" charset="-128"/>
              </a:rPr>
              <a:t>に</a:t>
            </a:r>
            <a:r>
              <a:rPr lang="ja-JP" altLang="ja-JP" sz="1200" dirty="0">
                <a:latin typeface="メイリオ" panose="020B0604030504040204" pitchFamily="50" charset="-128"/>
                <a:ea typeface="メイリオ" panose="020B0604030504040204" pitchFamily="50" charset="-128"/>
              </a:rPr>
              <a:t>対する支援・・・・・・・</a:t>
            </a:r>
            <a:r>
              <a:rPr lang="ja-JP" altLang="ja-JP" sz="1200" dirty="0" smtClean="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10</a:t>
            </a:r>
            <a:endParaRPr lang="ja-JP" altLang="ja-JP" sz="1200" dirty="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７</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治療</a:t>
            </a:r>
            <a:r>
              <a:rPr lang="ja-JP" altLang="ja-JP" sz="1200" dirty="0">
                <a:latin typeface="メイリオ" panose="020B0604030504040204" pitchFamily="50" charset="-128"/>
                <a:ea typeface="メイリオ" panose="020B0604030504040204" pitchFamily="50" charset="-128"/>
              </a:rPr>
              <a:t>と仕事の両立支援に関する取組の促進・・・・・・・・・・・・</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11</a:t>
            </a:r>
            <a:endParaRPr lang="ja-JP" altLang="ja-JP" sz="1200" dirty="0">
              <a:latin typeface="メイリオ" panose="020B0604030504040204" pitchFamily="50" charset="-128"/>
              <a:ea typeface="メイリオ" panose="020B0604030504040204" pitchFamily="50" charset="-128"/>
            </a:endParaRPr>
          </a:p>
          <a:p>
            <a:pPr marL="144000">
              <a:lnSpc>
                <a:spcPts val="1900"/>
              </a:lnSpc>
            </a:pPr>
            <a:r>
              <a:rPr lang="ja-JP" altLang="ja-JP" sz="1200" b="1" dirty="0">
                <a:latin typeface="メイリオ" panose="020B0604030504040204" pitchFamily="50" charset="-128"/>
                <a:ea typeface="メイリオ" panose="020B0604030504040204" pitchFamily="50" charset="-128"/>
              </a:rPr>
              <a:t>２　民間等の労働力需給調整事業の適正な運営の促進</a:t>
            </a:r>
            <a:r>
              <a:rPr lang="ja-JP" altLang="ja-JP" sz="1200" b="1" dirty="0" smtClean="0">
                <a:latin typeface="メイリオ" panose="020B0604030504040204" pitchFamily="50" charset="-128"/>
                <a:ea typeface="メイリオ" panose="020B0604030504040204" pitchFamily="50" charset="-128"/>
              </a:rPr>
              <a:t>等</a:t>
            </a:r>
            <a:r>
              <a:rPr lang="en-US" altLang="ja-JP" sz="1200" b="1" dirty="0" smtClean="0">
                <a:latin typeface="メイリオ" panose="020B0604030504040204" pitchFamily="50" charset="-128"/>
                <a:ea typeface="メイリオ" panose="020B0604030504040204" pitchFamily="50" charset="-128"/>
              </a:rPr>
              <a:t>  </a:t>
            </a:r>
            <a:r>
              <a:rPr lang="ja-JP" altLang="ja-JP" sz="1200" dirty="0" smtClean="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11</a:t>
            </a:r>
          </a:p>
          <a:p>
            <a:pPr marL="144000">
              <a:lnSpc>
                <a:spcPts val="1900"/>
              </a:lnSpc>
            </a:pPr>
            <a:r>
              <a:rPr lang="ja-JP" altLang="ja-JP" sz="1200" b="1" dirty="0" smtClean="0">
                <a:latin typeface="メイリオ" panose="020B0604030504040204" pitchFamily="50" charset="-128"/>
                <a:ea typeface="メイリオ" panose="020B0604030504040204" pitchFamily="50" charset="-128"/>
              </a:rPr>
              <a:t>３　女性活躍・男性の育児休業取得の推進等</a:t>
            </a:r>
            <a:endParaRPr lang="ja-JP" altLang="ja-JP" sz="1200" dirty="0" smtClean="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１</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男性が育児休業を取得しやすい環境の整備に向けた企業の取組支援・・</a:t>
            </a:r>
            <a:r>
              <a:rPr lang="ja-JP" altLang="en-US" sz="1200"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12</a:t>
            </a:r>
            <a:endParaRPr lang="ja-JP" altLang="ja-JP" sz="1200" dirty="0" smtClean="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２</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女性活躍推進のための行動計画に基づく企業の取組支援・・・・・・・・</a:t>
            </a:r>
            <a:r>
              <a:rPr lang="ja-JP" altLang="en-US" sz="1200"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12</a:t>
            </a:r>
            <a:endParaRPr lang="ja-JP" altLang="ja-JP" sz="1200" dirty="0" smtClean="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３</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不妊治療と仕事の両立支援・・・・・・・・・・・・・・・・・・・・・</a:t>
            </a:r>
            <a:r>
              <a:rPr lang="ja-JP" altLang="en-US" sz="1200"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13</a:t>
            </a:r>
            <a:endParaRPr lang="ja-JP" altLang="ja-JP" sz="1200" dirty="0" smtClean="0">
              <a:latin typeface="メイリオ" panose="020B0604030504040204" pitchFamily="50" charset="-128"/>
              <a:ea typeface="メイリオ" panose="020B0604030504040204" pitchFamily="50" charset="-128"/>
            </a:endParaRPr>
          </a:p>
          <a:p>
            <a:pPr marL="252000">
              <a:lnSpc>
                <a:spcPct val="150000"/>
              </a:lnSpc>
            </a:pP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22448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0443801-DC4B-4DBE-9EE5-62191D8FC68D}" type="slidenum">
              <a:rPr kumimoji="1" lang="ja-JP" altLang="en-US" smtClean="0"/>
              <a:pPr/>
              <a:t>19</a:t>
            </a:fld>
            <a:endParaRPr kumimoji="1" lang="ja-JP" altLang="en-US"/>
          </a:p>
        </p:txBody>
      </p:sp>
      <p:sp>
        <p:nvSpPr>
          <p:cNvPr id="19" name="テキスト ボックス 18"/>
          <p:cNvSpPr txBox="1"/>
          <p:nvPr/>
        </p:nvSpPr>
        <p:spPr>
          <a:xfrm>
            <a:off x="625519" y="5379860"/>
            <a:ext cx="6235898" cy="646331"/>
          </a:xfrm>
          <a:prstGeom prst="rect">
            <a:avLst/>
          </a:prstGeom>
          <a:noFill/>
          <a:ln>
            <a:solidFill>
              <a:schemeClr val="bg1">
                <a:lumMod val="75000"/>
              </a:schemeClr>
            </a:solidFill>
          </a:ln>
        </p:spPr>
        <p:txBody>
          <a:bodyPr wrap="square" rtlCol="0">
            <a:spAutoFit/>
          </a:bodyPr>
          <a:lstStyle/>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（５</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　総合的なハラスメント対策の</a:t>
            </a:r>
            <a:r>
              <a:rPr lang="ja-JP" altLang="en-US" sz="1200" dirty="0" smtClean="0">
                <a:latin typeface="メイリオ" panose="020B0604030504040204" pitchFamily="50" charset="-128"/>
                <a:ea typeface="メイリオ" panose="020B0604030504040204" pitchFamily="50" charset="-128"/>
              </a:rPr>
              <a:t>推進（防止措置義務の履行確保）</a:t>
            </a:r>
            <a:endParaRPr lang="ja-JP" altLang="en-US" sz="1200" dirty="0">
              <a:latin typeface="メイリオ" panose="020B0604030504040204" pitchFamily="50" charset="-128"/>
              <a:ea typeface="メイリオ" panose="020B0604030504040204" pitchFamily="50" charset="-128"/>
            </a:endParaRPr>
          </a:p>
        </p:txBody>
      </p:sp>
      <p:sp>
        <p:nvSpPr>
          <p:cNvPr id="20" name="正方形/長方形 19"/>
          <p:cNvSpPr/>
          <p:nvPr/>
        </p:nvSpPr>
        <p:spPr>
          <a:xfrm>
            <a:off x="639489" y="7256604"/>
            <a:ext cx="2972200" cy="287001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p:cNvSpPr/>
          <p:nvPr/>
        </p:nvSpPr>
        <p:spPr>
          <a:xfrm>
            <a:off x="650376" y="6144916"/>
            <a:ext cx="6214777" cy="927271"/>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p:cNvSpPr txBox="1"/>
          <p:nvPr/>
        </p:nvSpPr>
        <p:spPr>
          <a:xfrm>
            <a:off x="682329" y="6276475"/>
            <a:ext cx="6233105" cy="793343"/>
          </a:xfrm>
          <a:prstGeom prst="rect">
            <a:avLst/>
          </a:prstGeom>
          <a:noFill/>
        </p:spPr>
        <p:txBody>
          <a:bodyPr wrap="square" rtlCol="0">
            <a:noAutofit/>
          </a:bodyPr>
          <a:lstStyle/>
          <a:p>
            <a:r>
              <a:rPr lang="ja-JP" altLang="en-US" sz="950" dirty="0" smtClean="0">
                <a:latin typeface="メイリオ" panose="020B0604030504040204" pitchFamily="50" charset="-128"/>
                <a:ea typeface="メイリオ" panose="020B0604030504040204" pitchFamily="50" charset="-128"/>
              </a:rPr>
              <a:t>　</a:t>
            </a:r>
            <a:r>
              <a:rPr lang="ja-JP" altLang="ja-JP" sz="950" dirty="0" smtClean="0">
                <a:latin typeface="メイリオ" panose="020B0604030504040204" pitchFamily="50" charset="-128"/>
                <a:ea typeface="メイリオ" panose="020B0604030504040204" pitchFamily="50" charset="-128"/>
              </a:rPr>
              <a:t>職場</a:t>
            </a:r>
            <a:r>
              <a:rPr lang="ja-JP" altLang="ja-JP" sz="950" dirty="0">
                <a:latin typeface="メイリオ" panose="020B0604030504040204" pitchFamily="50" charset="-128"/>
                <a:ea typeface="メイリオ" panose="020B0604030504040204" pitchFamily="50" charset="-128"/>
              </a:rPr>
              <a:t>におけるハラスメントは、労働者の尊厳を傷つける、あってはならないことであり、働く人の能力の発揮の妨げになる</a:t>
            </a:r>
            <a:r>
              <a:rPr lang="ja-JP" altLang="ja-JP" sz="950" dirty="0" smtClean="0">
                <a:latin typeface="メイリオ" panose="020B0604030504040204" pitchFamily="50" charset="-128"/>
                <a:ea typeface="メイリオ" panose="020B0604030504040204" pitchFamily="50" charset="-128"/>
              </a:rPr>
              <a:t>。</a:t>
            </a:r>
            <a:r>
              <a:rPr lang="ja-JP" altLang="en-US" sz="950" dirty="0" smtClean="0">
                <a:latin typeface="メイリオ" panose="020B0604030504040204" pitchFamily="50" charset="-128"/>
                <a:ea typeface="メイリオ" panose="020B0604030504040204" pitchFamily="50" charset="-128"/>
              </a:rPr>
              <a:t>宮城県内に</a:t>
            </a:r>
            <a:r>
              <a:rPr lang="ja-JP" altLang="en-US" sz="950" dirty="0">
                <a:latin typeface="メイリオ" panose="020B0604030504040204" pitchFamily="50" charset="-128"/>
                <a:ea typeface="メイリオ" panose="020B0604030504040204" pitchFamily="50" charset="-128"/>
              </a:rPr>
              <a:t>おいても</a:t>
            </a:r>
            <a:r>
              <a:rPr lang="ja-JP" altLang="en-US" sz="950" dirty="0" smtClean="0">
                <a:latin typeface="メイリオ" panose="020B0604030504040204" pitchFamily="50" charset="-128"/>
                <a:ea typeface="メイリオ" panose="020B0604030504040204" pitchFamily="50" charset="-128"/>
              </a:rPr>
              <a:t>、取組方針</a:t>
            </a:r>
            <a:r>
              <a:rPr lang="ja-JP" altLang="en-US" sz="950" dirty="0">
                <a:latin typeface="メイリオ" panose="020B0604030504040204" pitchFamily="50" charset="-128"/>
                <a:ea typeface="メイリオ" panose="020B0604030504040204" pitchFamily="50" charset="-128"/>
              </a:rPr>
              <a:t>を明確化している企業が</a:t>
            </a:r>
            <a:r>
              <a:rPr lang="en-US" altLang="ja-JP" sz="950" dirty="0">
                <a:latin typeface="メイリオ" panose="020B0604030504040204" pitchFamily="50" charset="-128"/>
                <a:ea typeface="メイリオ" panose="020B0604030504040204" pitchFamily="50" charset="-128"/>
              </a:rPr>
              <a:t>8</a:t>
            </a:r>
            <a:r>
              <a:rPr lang="ja-JP" altLang="en-US" sz="950" dirty="0">
                <a:latin typeface="メイリオ" panose="020B0604030504040204" pitchFamily="50" charset="-128"/>
                <a:ea typeface="メイリオ" panose="020B0604030504040204" pitchFamily="50" charset="-128"/>
              </a:rPr>
              <a:t>割程度にとどまっていることから</a:t>
            </a:r>
            <a:r>
              <a:rPr lang="ja-JP" altLang="en-US" sz="950" dirty="0" smtClean="0">
                <a:latin typeface="メイリオ" panose="020B0604030504040204" pitchFamily="50" charset="-128"/>
                <a:ea typeface="メイリオ" panose="020B0604030504040204" pitchFamily="50" charset="-128"/>
              </a:rPr>
              <a:t>、</a:t>
            </a:r>
            <a:r>
              <a:rPr lang="ja-JP" altLang="ja-JP" sz="950" dirty="0" smtClean="0">
                <a:latin typeface="メイリオ" panose="020B0604030504040204" pitchFamily="50" charset="-128"/>
                <a:ea typeface="メイリオ" panose="020B0604030504040204" pitchFamily="50" charset="-128"/>
              </a:rPr>
              <a:t>労働</a:t>
            </a:r>
            <a:r>
              <a:rPr lang="ja-JP" altLang="ja-JP" sz="950" dirty="0">
                <a:latin typeface="メイリオ" panose="020B0604030504040204" pitchFamily="50" charset="-128"/>
                <a:ea typeface="メイリオ" panose="020B0604030504040204" pitchFamily="50" charset="-128"/>
              </a:rPr>
              <a:t>施策総合</a:t>
            </a:r>
            <a:r>
              <a:rPr lang="ja-JP" altLang="ja-JP" sz="950" dirty="0" smtClean="0">
                <a:latin typeface="メイリオ" panose="020B0604030504040204" pitchFamily="50" charset="-128"/>
                <a:ea typeface="メイリオ" panose="020B0604030504040204" pitchFamily="50" charset="-128"/>
              </a:rPr>
              <a:t>推進法、</a:t>
            </a:r>
            <a:r>
              <a:rPr lang="ja-JP" altLang="ja-JP" sz="950" dirty="0">
                <a:latin typeface="メイリオ" panose="020B0604030504040204" pitchFamily="50" charset="-128"/>
                <a:ea typeface="メイリオ" panose="020B0604030504040204" pitchFamily="50" charset="-128"/>
              </a:rPr>
              <a:t>男女雇用機会均等法及び育児・介護休業法に基づくパワーハラスメント、セクシュアルハラスメント及び妊娠・出産・育児休業等に関するハラスメントの防止措置義務の履行確保を徹底</a:t>
            </a:r>
            <a:r>
              <a:rPr lang="ja-JP" altLang="ja-JP" sz="950" dirty="0" smtClean="0">
                <a:latin typeface="メイリオ" panose="020B0604030504040204" pitchFamily="50" charset="-128"/>
                <a:ea typeface="メイリオ" panose="020B0604030504040204" pitchFamily="50" charset="-128"/>
              </a:rPr>
              <a:t>する</a:t>
            </a:r>
            <a:r>
              <a:rPr lang="ja-JP" altLang="en-US" sz="950" dirty="0" smtClean="0">
                <a:latin typeface="メイリオ" panose="020B0604030504040204" pitchFamily="50" charset="-128"/>
                <a:ea typeface="メイリオ" panose="020B0604030504040204" pitchFamily="50" charset="-128"/>
              </a:rPr>
              <a:t>等</a:t>
            </a:r>
            <a:r>
              <a:rPr lang="ja-JP" altLang="ja-JP" sz="950" dirty="0" smtClean="0">
                <a:latin typeface="メイリオ" panose="020B0604030504040204" pitchFamily="50" charset="-128"/>
                <a:ea typeface="メイリオ" panose="020B0604030504040204" pitchFamily="50" charset="-128"/>
              </a:rPr>
              <a:t>、</a:t>
            </a:r>
            <a:r>
              <a:rPr lang="ja-JP" altLang="ja-JP" sz="950" dirty="0">
                <a:latin typeface="メイリオ" panose="020B0604030504040204" pitchFamily="50" charset="-128"/>
                <a:ea typeface="メイリオ" panose="020B0604030504040204" pitchFamily="50" charset="-128"/>
              </a:rPr>
              <a:t>職場におけるハラスメント対策を総合的に推進する必要がある</a:t>
            </a:r>
            <a:r>
              <a:rPr lang="ja-JP" altLang="ja-JP" sz="950" dirty="0" smtClean="0">
                <a:latin typeface="メイリオ" panose="020B0604030504040204" pitchFamily="50" charset="-128"/>
                <a:ea typeface="メイリオ" panose="020B0604030504040204" pitchFamily="50" charset="-128"/>
              </a:rPr>
              <a:t>。</a:t>
            </a:r>
            <a:endParaRPr lang="ja-JP" altLang="ja-JP" sz="950" dirty="0">
              <a:latin typeface="メイリオ" panose="020B0604030504040204" pitchFamily="50" charset="-128"/>
              <a:ea typeface="メイリオ" panose="020B0604030504040204" pitchFamily="50" charset="-128"/>
            </a:endParaRPr>
          </a:p>
        </p:txBody>
      </p:sp>
      <p:grpSp>
        <p:nvGrpSpPr>
          <p:cNvPr id="23" name="グループ化 22"/>
          <p:cNvGrpSpPr/>
          <p:nvPr/>
        </p:nvGrpSpPr>
        <p:grpSpPr>
          <a:xfrm>
            <a:off x="640326" y="6047599"/>
            <a:ext cx="5961769" cy="4111193"/>
            <a:chOff x="644389" y="1241243"/>
            <a:chExt cx="5961769" cy="4299264"/>
          </a:xfrm>
        </p:grpSpPr>
        <p:sp>
          <p:nvSpPr>
            <p:cNvPr id="24" name="正方形/長方形 23"/>
            <p:cNvSpPr/>
            <p:nvPr/>
          </p:nvSpPr>
          <p:spPr>
            <a:xfrm>
              <a:off x="644389" y="1241243"/>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733425" y="1251265"/>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4394214" y="5331300"/>
              <a:ext cx="2211944" cy="209207"/>
            </a:xfrm>
            <a:prstGeom prst="rect">
              <a:avLst/>
            </a:prstGeom>
            <a:noFill/>
            <a:ln>
              <a:noFill/>
            </a:ln>
          </p:spPr>
          <p:txBody>
            <a:bodyPr wrap="square" rtlCol="0">
              <a:spAutoFit/>
            </a:bodyPr>
            <a:lstStyle/>
            <a:p>
              <a:r>
                <a:rPr kumimoji="1" lang="ja-JP" altLang="en-US" sz="700" dirty="0" smtClean="0">
                  <a:latin typeface="メイリオ" panose="020B0604030504040204" pitchFamily="50" charset="-128"/>
                  <a:ea typeface="メイリオ" panose="020B0604030504040204" pitchFamily="50" charset="-128"/>
                </a:rPr>
                <a:t>資料出所：宮城県「令和</a:t>
              </a:r>
              <a:r>
                <a:rPr kumimoji="1" lang="en-US" altLang="ja-JP" sz="700" dirty="0" smtClean="0">
                  <a:latin typeface="メイリオ" panose="020B0604030504040204" pitchFamily="50" charset="-128"/>
                  <a:ea typeface="メイリオ" panose="020B0604030504040204" pitchFamily="50" charset="-128"/>
                </a:rPr>
                <a:t>2</a:t>
              </a:r>
              <a:r>
                <a:rPr kumimoji="1" lang="ja-JP" altLang="en-US" sz="700" dirty="0" smtClean="0">
                  <a:latin typeface="メイリオ" panose="020B0604030504040204" pitchFamily="50" charset="-128"/>
                  <a:ea typeface="メイリオ" panose="020B0604030504040204" pitchFamily="50" charset="-128"/>
                </a:rPr>
                <a:t>年度 労働実態調査」</a:t>
              </a:r>
              <a:endParaRPr kumimoji="1" lang="ja-JP" altLang="en-US" sz="700" dirty="0">
                <a:latin typeface="メイリオ" panose="020B0604030504040204" pitchFamily="50" charset="-128"/>
                <a:ea typeface="メイリオ" panose="020B0604030504040204" pitchFamily="50" charset="-128"/>
              </a:endParaRPr>
            </a:p>
          </p:txBody>
        </p:sp>
      </p:grpSp>
      <p:sp>
        <p:nvSpPr>
          <p:cNvPr id="27" name="正方形/長方形 26"/>
          <p:cNvSpPr/>
          <p:nvPr/>
        </p:nvSpPr>
        <p:spPr>
          <a:xfrm>
            <a:off x="3638902" y="7256604"/>
            <a:ext cx="3222515" cy="287001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8" name="グループ化 27"/>
          <p:cNvGrpSpPr/>
          <p:nvPr/>
        </p:nvGrpSpPr>
        <p:grpSpPr>
          <a:xfrm>
            <a:off x="628650" y="7107046"/>
            <a:ext cx="1225438" cy="278368"/>
            <a:chOff x="641214" y="2330077"/>
            <a:chExt cx="1225438" cy="278368"/>
          </a:xfrm>
        </p:grpSpPr>
        <p:sp>
          <p:nvSpPr>
            <p:cNvPr id="29" name="正方形/長方形 28"/>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31" name="テキスト ボックス 30"/>
          <p:cNvSpPr txBox="1"/>
          <p:nvPr/>
        </p:nvSpPr>
        <p:spPr>
          <a:xfrm>
            <a:off x="580508" y="7445033"/>
            <a:ext cx="3077091" cy="2713754"/>
          </a:xfrm>
          <a:prstGeom prst="rect">
            <a:avLst/>
          </a:prstGeom>
          <a:noFill/>
        </p:spPr>
        <p:txBody>
          <a:bodyPr wrap="square" rtlCol="0">
            <a:noAutofit/>
          </a:bodyPr>
          <a:lstStyle/>
          <a:p>
            <a:pPr marL="108000" indent="-720000"/>
            <a:r>
              <a:rPr lang="ja-JP" altLang="ja-JP" sz="950" dirty="0" smtClean="0">
                <a:latin typeface="メイリオ" panose="020B0604030504040204" pitchFamily="50" charset="-128"/>
                <a:ea typeface="メイリオ" panose="020B0604030504040204" pitchFamily="50" charset="-128"/>
              </a:rPr>
              <a:t>①</a:t>
            </a:r>
            <a:r>
              <a:rPr lang="ja-JP" altLang="en-US" sz="950" dirty="0" smtClean="0">
                <a:latin typeface="メイリオ" panose="020B0604030504040204" pitchFamily="50" charset="-128"/>
                <a:ea typeface="メイリオ" panose="020B0604030504040204" pitchFamily="50" charset="-128"/>
              </a:rPr>
              <a:t>　</a:t>
            </a:r>
            <a:r>
              <a:rPr lang="ja-JP" altLang="ja-JP" sz="950" dirty="0" smtClean="0">
                <a:latin typeface="メイリオ" panose="020B0604030504040204" pitchFamily="50" charset="-128"/>
                <a:ea typeface="メイリオ" panose="020B0604030504040204" pitchFamily="50" charset="-128"/>
              </a:rPr>
              <a:t>職場</a:t>
            </a:r>
            <a:r>
              <a:rPr lang="ja-JP" altLang="ja-JP" sz="950" dirty="0">
                <a:latin typeface="メイリオ" panose="020B0604030504040204" pitchFamily="50" charset="-128"/>
                <a:ea typeface="メイリオ" panose="020B0604030504040204" pitchFamily="50" charset="-128"/>
              </a:rPr>
              <a:t>における</a:t>
            </a:r>
            <a:r>
              <a:rPr lang="ja-JP" altLang="ja-JP" sz="950" dirty="0" smtClean="0">
                <a:latin typeface="メイリオ" panose="020B0604030504040204" pitchFamily="50" charset="-128"/>
                <a:ea typeface="メイリオ" panose="020B0604030504040204" pitchFamily="50" charset="-128"/>
              </a:rPr>
              <a:t>ハラスメント</a:t>
            </a:r>
            <a:r>
              <a:rPr lang="ja-JP" altLang="en-US" sz="950" dirty="0" smtClean="0">
                <a:latin typeface="メイリオ" panose="020B0604030504040204" pitchFamily="50" charset="-128"/>
                <a:ea typeface="メイリオ" panose="020B0604030504040204" pitchFamily="50" charset="-128"/>
              </a:rPr>
              <a:t>等</a:t>
            </a:r>
            <a:r>
              <a:rPr lang="ja-JP" altLang="ja-JP" sz="950" dirty="0" smtClean="0">
                <a:latin typeface="メイリオ" panose="020B0604030504040204" pitchFamily="50" charset="-128"/>
                <a:ea typeface="メイリオ" panose="020B0604030504040204" pitchFamily="50" charset="-128"/>
              </a:rPr>
              <a:t>に</a:t>
            </a:r>
            <a:r>
              <a:rPr lang="ja-JP" altLang="ja-JP" sz="950" dirty="0">
                <a:latin typeface="メイリオ" panose="020B0604030504040204" pitchFamily="50" charset="-128"/>
                <a:ea typeface="メイリオ" panose="020B0604030504040204" pitchFamily="50" charset="-128"/>
              </a:rPr>
              <a:t>関する雇用管理上の防止措置義務の履行</a:t>
            </a:r>
            <a:r>
              <a:rPr lang="ja-JP" altLang="ja-JP" sz="950" dirty="0" smtClean="0">
                <a:latin typeface="メイリオ" panose="020B0604030504040204" pitchFamily="50" charset="-128"/>
                <a:ea typeface="メイリオ" panose="020B0604030504040204" pitchFamily="50" charset="-128"/>
              </a:rPr>
              <a:t>確保</a:t>
            </a:r>
            <a:r>
              <a:rPr lang="ja-JP" altLang="en-US" sz="950" dirty="0" smtClean="0">
                <a:latin typeface="メイリオ" panose="020B0604030504040204" pitchFamily="50" charset="-128"/>
                <a:ea typeface="メイリオ" panose="020B0604030504040204" pitchFamily="50" charset="-128"/>
              </a:rPr>
              <a:t>及び周知・啓発の実施</a:t>
            </a:r>
            <a:endParaRPr lang="ja-JP" altLang="ja-JP" sz="950" dirty="0">
              <a:latin typeface="メイリオ" panose="020B0604030504040204" pitchFamily="50" charset="-128"/>
              <a:ea typeface="メイリオ" panose="020B0604030504040204" pitchFamily="50" charset="-128"/>
            </a:endParaRPr>
          </a:p>
          <a:p>
            <a:pPr marL="108000" indent="-720000"/>
            <a:r>
              <a:rPr lang="ja-JP" altLang="en-US" sz="950" dirty="0" smtClean="0">
                <a:latin typeface="メイリオ" panose="020B0604030504040204" pitchFamily="50" charset="-128"/>
                <a:ea typeface="メイリオ" panose="020B0604030504040204" pitchFamily="50" charset="-128"/>
              </a:rPr>
              <a:t>　　</a:t>
            </a:r>
            <a:r>
              <a:rPr lang="ja-JP" altLang="ja-JP" sz="950" dirty="0" smtClean="0">
                <a:latin typeface="メイリオ" panose="020B0604030504040204" pitchFamily="50" charset="-128"/>
                <a:ea typeface="メイリオ" panose="020B0604030504040204" pitchFamily="50" charset="-128"/>
              </a:rPr>
              <a:t>令和</a:t>
            </a:r>
            <a:r>
              <a:rPr lang="ja-JP" altLang="ja-JP" sz="950" dirty="0">
                <a:latin typeface="メイリオ" panose="020B0604030504040204" pitchFamily="50" charset="-128"/>
                <a:ea typeface="メイリオ" panose="020B0604030504040204" pitchFamily="50" charset="-128"/>
              </a:rPr>
              <a:t>４年４月１日より、中小企業においても</a:t>
            </a:r>
            <a:r>
              <a:rPr lang="ja-JP" altLang="ja-JP" sz="950" dirty="0" smtClean="0">
                <a:latin typeface="メイリオ" panose="020B0604030504040204" pitchFamily="50" charset="-128"/>
                <a:ea typeface="メイリオ" panose="020B0604030504040204" pitchFamily="50" charset="-128"/>
              </a:rPr>
              <a:t>パワーハラスメント</a:t>
            </a:r>
            <a:r>
              <a:rPr lang="ja-JP" altLang="ja-JP" sz="950" dirty="0">
                <a:latin typeface="メイリオ" panose="020B0604030504040204" pitchFamily="50" charset="-128"/>
                <a:ea typeface="メイリオ" panose="020B0604030504040204" pitchFamily="50" charset="-128"/>
              </a:rPr>
              <a:t>防止措置が義務化</a:t>
            </a:r>
            <a:r>
              <a:rPr lang="ja-JP" altLang="ja-JP" sz="950" dirty="0" smtClean="0">
                <a:latin typeface="メイリオ" panose="020B0604030504040204" pitchFamily="50" charset="-128"/>
                <a:ea typeface="メイリオ" panose="020B0604030504040204" pitchFamily="50" charset="-128"/>
              </a:rPr>
              <a:t>され</a:t>
            </a:r>
            <a:r>
              <a:rPr lang="ja-JP" altLang="en-US" sz="950" dirty="0" smtClean="0">
                <a:latin typeface="メイリオ" panose="020B0604030504040204" pitchFamily="50" charset="-128"/>
                <a:ea typeface="メイリオ" panose="020B0604030504040204" pitchFamily="50" charset="-128"/>
              </a:rPr>
              <a:t>る</a:t>
            </a:r>
            <a:r>
              <a:rPr lang="ja-JP" altLang="ja-JP" sz="950" dirty="0" smtClean="0">
                <a:latin typeface="メイリオ" panose="020B0604030504040204" pitchFamily="50" charset="-128"/>
                <a:ea typeface="メイリオ" panose="020B0604030504040204" pitchFamily="50" charset="-128"/>
              </a:rPr>
              <a:t>こと</a:t>
            </a:r>
            <a:r>
              <a:rPr lang="ja-JP" altLang="ja-JP" sz="950" dirty="0">
                <a:latin typeface="メイリオ" panose="020B0604030504040204" pitchFamily="50" charset="-128"/>
                <a:ea typeface="メイリオ" panose="020B0604030504040204" pitchFamily="50" charset="-128"/>
              </a:rPr>
              <a:t>を踏まえ</a:t>
            </a:r>
            <a:r>
              <a:rPr lang="ja-JP" altLang="ja-JP" sz="950" dirty="0" smtClean="0">
                <a:latin typeface="メイリオ" panose="020B0604030504040204" pitchFamily="50" charset="-128"/>
                <a:ea typeface="メイリオ" panose="020B0604030504040204" pitchFamily="50" charset="-128"/>
              </a:rPr>
              <a:t>、パワーハラスメント</a:t>
            </a:r>
            <a:r>
              <a:rPr lang="ja-JP" altLang="ja-JP" sz="950" dirty="0">
                <a:latin typeface="メイリオ" panose="020B0604030504040204" pitchFamily="50" charset="-128"/>
                <a:ea typeface="メイリオ" panose="020B0604030504040204" pitchFamily="50" charset="-128"/>
              </a:rPr>
              <a:t>、</a:t>
            </a:r>
            <a:r>
              <a:rPr lang="ja-JP" altLang="ja-JP" sz="950" dirty="0" smtClean="0">
                <a:latin typeface="メイリオ" panose="020B0604030504040204" pitchFamily="50" charset="-128"/>
                <a:ea typeface="メイリオ" panose="020B0604030504040204" pitchFamily="50" charset="-128"/>
              </a:rPr>
              <a:t>セクシュアルハラスメント</a:t>
            </a:r>
            <a:r>
              <a:rPr lang="ja-JP" altLang="en-US" sz="950" dirty="0" smtClean="0">
                <a:latin typeface="メイリオ" panose="020B0604030504040204" pitchFamily="50" charset="-128"/>
                <a:ea typeface="メイリオ" panose="020B0604030504040204" pitchFamily="50" charset="-128"/>
              </a:rPr>
              <a:t>等</a:t>
            </a:r>
            <a:r>
              <a:rPr lang="ja-JP" altLang="ja-JP" sz="950" dirty="0" smtClean="0">
                <a:latin typeface="メイリオ" panose="020B0604030504040204" pitchFamily="50" charset="-128"/>
                <a:ea typeface="メイリオ" panose="020B0604030504040204" pitchFamily="50" charset="-128"/>
              </a:rPr>
              <a:t>職場に</a:t>
            </a:r>
            <a:r>
              <a:rPr lang="ja-JP" altLang="ja-JP" sz="950" dirty="0">
                <a:latin typeface="メイリオ" panose="020B0604030504040204" pitchFamily="50" charset="-128"/>
                <a:ea typeface="メイリオ" panose="020B0604030504040204" pitchFamily="50" charset="-128"/>
              </a:rPr>
              <a:t>おけるハラスメント防止措置を講じて</a:t>
            </a:r>
            <a:r>
              <a:rPr lang="ja-JP" altLang="ja-JP" sz="950" dirty="0" smtClean="0">
                <a:latin typeface="メイリオ" panose="020B0604030504040204" pitchFamily="50" charset="-128"/>
                <a:ea typeface="メイリオ" panose="020B0604030504040204" pitchFamily="50" charset="-128"/>
              </a:rPr>
              <a:t>いない事業主に</a:t>
            </a:r>
            <a:r>
              <a:rPr lang="ja-JP" altLang="ja-JP" sz="950" dirty="0">
                <a:latin typeface="メイリオ" panose="020B0604030504040204" pitchFamily="50" charset="-128"/>
                <a:ea typeface="メイリオ" panose="020B0604030504040204" pitchFamily="50" charset="-128"/>
              </a:rPr>
              <a:t>対し厳正な指導を実施する</a:t>
            </a:r>
            <a:r>
              <a:rPr lang="ja-JP" altLang="ja-JP" sz="950" dirty="0" smtClean="0">
                <a:latin typeface="メイリオ" panose="020B0604030504040204" pitchFamily="50" charset="-128"/>
                <a:ea typeface="メイリオ" panose="020B0604030504040204" pitchFamily="50" charset="-128"/>
              </a:rPr>
              <a:t>こと</a:t>
            </a:r>
            <a:r>
              <a:rPr lang="ja-JP" altLang="en-US" sz="950" dirty="0" smtClean="0">
                <a:latin typeface="メイリオ" panose="020B0604030504040204" pitchFamily="50" charset="-128"/>
                <a:ea typeface="メイリオ" panose="020B0604030504040204" pitchFamily="50" charset="-128"/>
              </a:rPr>
              <a:t>等</a:t>
            </a:r>
            <a:r>
              <a:rPr lang="ja-JP" altLang="ja-JP" sz="950" dirty="0" smtClean="0">
                <a:latin typeface="メイリオ" panose="020B0604030504040204" pitchFamily="50" charset="-128"/>
                <a:ea typeface="メイリオ" panose="020B0604030504040204" pitchFamily="50" charset="-128"/>
              </a:rPr>
              <a:t>に</a:t>
            </a:r>
            <a:r>
              <a:rPr lang="ja-JP" altLang="ja-JP" sz="950" dirty="0">
                <a:latin typeface="メイリオ" panose="020B0604030504040204" pitchFamily="50" charset="-128"/>
                <a:ea typeface="メイリオ" panose="020B0604030504040204" pitchFamily="50" charset="-128"/>
              </a:rPr>
              <a:t>より</a:t>
            </a:r>
            <a:r>
              <a:rPr lang="ja-JP" altLang="ja-JP" sz="950" dirty="0" smtClean="0">
                <a:latin typeface="メイリオ" panose="020B0604030504040204" pitchFamily="50" charset="-128"/>
                <a:ea typeface="メイリオ" panose="020B0604030504040204" pitchFamily="50" charset="-128"/>
              </a:rPr>
              <a:t>法の</a:t>
            </a:r>
            <a:r>
              <a:rPr lang="ja-JP" altLang="ja-JP" sz="950" dirty="0">
                <a:latin typeface="メイリオ" panose="020B0604030504040204" pitchFamily="50" charset="-128"/>
                <a:ea typeface="メイリオ" panose="020B0604030504040204" pitchFamily="50" charset="-128"/>
              </a:rPr>
              <a:t>履行</a:t>
            </a:r>
            <a:r>
              <a:rPr lang="ja-JP" altLang="ja-JP" sz="950" dirty="0" smtClean="0">
                <a:latin typeface="メイリオ" panose="020B0604030504040204" pitchFamily="50" charset="-128"/>
                <a:ea typeface="メイリオ" panose="020B0604030504040204" pitchFamily="50" charset="-128"/>
              </a:rPr>
              <a:t>確保</a:t>
            </a:r>
            <a:r>
              <a:rPr lang="ja-JP" altLang="ja-JP" sz="950" dirty="0">
                <a:latin typeface="メイリオ" panose="020B0604030504040204" pitchFamily="50" charset="-128"/>
                <a:ea typeface="メイリオ" panose="020B0604030504040204" pitchFamily="50" charset="-128"/>
              </a:rPr>
              <a:t>を図る</a:t>
            </a:r>
            <a:r>
              <a:rPr lang="ja-JP" altLang="ja-JP" sz="950" dirty="0" smtClean="0">
                <a:latin typeface="メイリオ" panose="020B0604030504040204" pitchFamily="50" charset="-128"/>
                <a:ea typeface="メイリオ" panose="020B0604030504040204" pitchFamily="50" charset="-128"/>
              </a:rPr>
              <a:t>。また</a:t>
            </a:r>
            <a:r>
              <a:rPr lang="ja-JP" altLang="ja-JP" sz="950" dirty="0">
                <a:latin typeface="メイリオ" panose="020B0604030504040204" pitchFamily="50" charset="-128"/>
                <a:ea typeface="メイリオ" panose="020B0604030504040204" pitchFamily="50" charset="-128"/>
              </a:rPr>
              <a:t>、適切なハラスメント</a:t>
            </a:r>
            <a:r>
              <a:rPr lang="ja-JP" altLang="ja-JP" sz="950" dirty="0" smtClean="0">
                <a:latin typeface="メイリオ" panose="020B0604030504040204" pitchFamily="50" charset="-128"/>
                <a:ea typeface="メイリオ" panose="020B0604030504040204" pitchFamily="50" charset="-128"/>
              </a:rPr>
              <a:t>防止措置</a:t>
            </a:r>
            <a:r>
              <a:rPr lang="ja-JP" altLang="ja-JP" sz="950" dirty="0">
                <a:latin typeface="メイリオ" panose="020B0604030504040204" pitchFamily="50" charset="-128"/>
                <a:ea typeface="メイリオ" panose="020B0604030504040204" pitchFamily="50" charset="-128"/>
              </a:rPr>
              <a:t>が</a:t>
            </a:r>
            <a:r>
              <a:rPr lang="ja-JP" altLang="ja-JP" sz="950" dirty="0" smtClean="0">
                <a:latin typeface="メイリオ" panose="020B0604030504040204" pitchFamily="50" charset="-128"/>
                <a:ea typeface="メイリオ" panose="020B0604030504040204" pitchFamily="50" charset="-128"/>
              </a:rPr>
              <a:t>講じられる</a:t>
            </a:r>
            <a:r>
              <a:rPr lang="ja-JP" altLang="ja-JP" sz="950" dirty="0">
                <a:latin typeface="メイリオ" panose="020B0604030504040204" pitchFamily="50" charset="-128"/>
                <a:ea typeface="メイリオ" panose="020B0604030504040204" pitchFamily="50" charset="-128"/>
              </a:rPr>
              <a:t>よう、事業主に</a:t>
            </a:r>
            <a:r>
              <a:rPr lang="ja-JP" altLang="ja-JP" sz="950" dirty="0" smtClean="0">
                <a:latin typeface="メイリオ" panose="020B0604030504040204" pitchFamily="50" charset="-128"/>
                <a:ea typeface="メイリオ" panose="020B0604030504040204" pitchFamily="50" charset="-128"/>
              </a:rPr>
              <a:t>対して</a:t>
            </a:r>
            <a:r>
              <a:rPr lang="en-US" altLang="ja-JP" sz="950" dirty="0" smtClean="0">
                <a:latin typeface="メイリオ" panose="020B0604030504040204" pitchFamily="50" charset="-128"/>
                <a:ea typeface="メイリオ" panose="020B0604030504040204" pitchFamily="50" charset="-128"/>
              </a:rPr>
              <a:t>12</a:t>
            </a:r>
            <a:r>
              <a:rPr lang="ja-JP" altLang="en-US" sz="950" dirty="0" smtClean="0">
                <a:latin typeface="メイリオ" panose="020B0604030504040204" pitchFamily="50" charset="-128"/>
                <a:ea typeface="メイリオ" panose="020B0604030504040204" pitchFamily="50" charset="-128"/>
              </a:rPr>
              <a:t>月の</a:t>
            </a:r>
            <a:r>
              <a:rPr lang="ja-JP" altLang="ja-JP" sz="950" dirty="0" smtClean="0">
                <a:latin typeface="メイリオ" panose="020B0604030504040204" pitchFamily="50" charset="-128"/>
                <a:ea typeface="メイリオ" panose="020B0604030504040204" pitchFamily="50" charset="-128"/>
              </a:rPr>
              <a:t> 「ハラ</a:t>
            </a:r>
            <a:r>
              <a:rPr lang="ja-JP" altLang="en-US" sz="950" dirty="0" smtClean="0">
                <a:latin typeface="メイリオ" panose="020B0604030504040204" pitchFamily="50" charset="-128"/>
                <a:ea typeface="メイリオ" panose="020B0604030504040204" pitchFamily="50" charset="-128"/>
              </a:rPr>
              <a:t>ス</a:t>
            </a:r>
            <a:r>
              <a:rPr lang="ja-JP" altLang="ja-JP" sz="950" dirty="0" smtClean="0">
                <a:latin typeface="メイリオ" panose="020B0604030504040204" pitchFamily="50" charset="-128"/>
                <a:ea typeface="メイリオ" panose="020B0604030504040204" pitchFamily="50" charset="-128"/>
              </a:rPr>
              <a:t>メント撲滅</a:t>
            </a:r>
            <a:r>
              <a:rPr lang="ja-JP" altLang="ja-JP" sz="950" dirty="0">
                <a:latin typeface="メイリオ" panose="020B0604030504040204" pitchFamily="50" charset="-128"/>
                <a:ea typeface="メイリオ" panose="020B0604030504040204" pitchFamily="50" charset="-128"/>
              </a:rPr>
              <a:t>月間」</a:t>
            </a:r>
            <a:r>
              <a:rPr lang="ja-JP" altLang="ja-JP" sz="950" dirty="0" smtClean="0">
                <a:latin typeface="メイリオ" panose="020B0604030504040204" pitchFamily="50" charset="-128"/>
                <a:ea typeface="メイリオ" panose="020B0604030504040204" pitchFamily="50" charset="-128"/>
              </a:rPr>
              <a:t>を</a:t>
            </a:r>
            <a:r>
              <a:rPr lang="ja-JP" altLang="en-US" sz="950" dirty="0" smtClean="0">
                <a:latin typeface="メイリオ" panose="020B0604030504040204" pitchFamily="50" charset="-128"/>
                <a:ea typeface="メイリオ" panose="020B0604030504040204" pitchFamily="50" charset="-128"/>
              </a:rPr>
              <a:t>中心に、関係法令の周知・啓発を</a:t>
            </a:r>
            <a:r>
              <a:rPr lang="ja-JP" altLang="ja-JP" sz="950" dirty="0" smtClean="0">
                <a:latin typeface="メイリオ" panose="020B0604030504040204" pitchFamily="50" charset="-128"/>
                <a:ea typeface="メイリオ" panose="020B0604030504040204" pitchFamily="50" charset="-128"/>
              </a:rPr>
              <a:t>行う</a:t>
            </a:r>
            <a:r>
              <a:rPr lang="ja-JP" altLang="ja-JP" sz="950" dirty="0">
                <a:latin typeface="メイリオ" panose="020B0604030504040204" pitchFamily="50" charset="-128"/>
                <a:ea typeface="メイリオ" panose="020B0604030504040204" pitchFamily="50" charset="-128"/>
              </a:rPr>
              <a:t>。</a:t>
            </a:r>
          </a:p>
          <a:p>
            <a:pPr marL="108000" indent="-720000"/>
            <a:r>
              <a:rPr lang="ja-JP" altLang="en-US" sz="950" dirty="0" smtClean="0">
                <a:latin typeface="メイリオ" panose="020B0604030504040204" pitchFamily="50" charset="-128"/>
                <a:ea typeface="メイリオ" panose="020B0604030504040204" pitchFamily="50" charset="-128"/>
              </a:rPr>
              <a:t>②　</a:t>
            </a:r>
            <a:r>
              <a:rPr lang="ja-JP" altLang="ja-JP" sz="950" dirty="0" smtClean="0">
                <a:latin typeface="メイリオ" panose="020B0604030504040204" pitchFamily="50" charset="-128"/>
                <a:ea typeface="メイリオ" panose="020B0604030504040204" pitchFamily="50" charset="-128"/>
              </a:rPr>
              <a:t>就職活動中</a:t>
            </a:r>
            <a:r>
              <a:rPr lang="ja-JP" altLang="en-US" sz="950" dirty="0" smtClean="0">
                <a:latin typeface="メイリオ" panose="020B0604030504040204" pitchFamily="50" charset="-128"/>
                <a:ea typeface="メイリオ" panose="020B0604030504040204" pitchFamily="50" charset="-128"/>
              </a:rPr>
              <a:t>等</a:t>
            </a:r>
            <a:r>
              <a:rPr lang="ja-JP" altLang="ja-JP" sz="950" dirty="0" smtClean="0">
                <a:latin typeface="メイリオ" panose="020B0604030504040204" pitchFamily="50" charset="-128"/>
                <a:ea typeface="メイリオ" panose="020B0604030504040204" pitchFamily="50" charset="-128"/>
              </a:rPr>
              <a:t>の学生</a:t>
            </a:r>
            <a:r>
              <a:rPr lang="ja-JP" altLang="en-US" sz="950" dirty="0" smtClean="0">
                <a:latin typeface="メイリオ" panose="020B0604030504040204" pitchFamily="50" charset="-128"/>
                <a:ea typeface="メイリオ" panose="020B0604030504040204" pitchFamily="50" charset="-128"/>
              </a:rPr>
              <a:t>等</a:t>
            </a:r>
            <a:r>
              <a:rPr lang="ja-JP" altLang="ja-JP" sz="950" dirty="0" smtClean="0">
                <a:latin typeface="メイリオ" panose="020B0604030504040204" pitchFamily="50" charset="-128"/>
                <a:ea typeface="メイリオ" panose="020B0604030504040204" pitchFamily="50" charset="-128"/>
              </a:rPr>
              <a:t>に</a:t>
            </a:r>
            <a:r>
              <a:rPr lang="ja-JP" altLang="ja-JP" sz="950" dirty="0">
                <a:latin typeface="メイリオ" panose="020B0604030504040204" pitchFamily="50" charset="-128"/>
                <a:ea typeface="メイリオ" panose="020B0604030504040204" pitchFamily="50" charset="-128"/>
              </a:rPr>
              <a:t>対するハラスメント</a:t>
            </a:r>
            <a:r>
              <a:rPr lang="ja-JP" altLang="ja-JP" sz="950" dirty="0" smtClean="0">
                <a:latin typeface="メイリオ" panose="020B0604030504040204" pitchFamily="50" charset="-128"/>
                <a:ea typeface="メイリオ" panose="020B0604030504040204" pitchFamily="50" charset="-128"/>
              </a:rPr>
              <a:t>対策</a:t>
            </a:r>
            <a:r>
              <a:rPr lang="ja-JP" altLang="en-US" sz="950" dirty="0" smtClean="0">
                <a:latin typeface="メイリオ" panose="020B0604030504040204" pitchFamily="50" charset="-128"/>
                <a:ea typeface="メイリオ" panose="020B0604030504040204" pitchFamily="50" charset="-128"/>
              </a:rPr>
              <a:t>及び</a:t>
            </a:r>
            <a:r>
              <a:rPr lang="ja-JP" altLang="ja-JP" sz="950" dirty="0">
                <a:latin typeface="メイリオ" panose="020B0604030504040204" pitchFamily="50" charset="-128"/>
                <a:ea typeface="メイリオ" panose="020B0604030504040204" pitchFamily="50" charset="-128"/>
              </a:rPr>
              <a:t>カスタマーハラスメント</a:t>
            </a:r>
            <a:r>
              <a:rPr lang="ja-JP" altLang="ja-JP" sz="950" dirty="0" smtClean="0">
                <a:latin typeface="メイリオ" panose="020B0604030504040204" pitchFamily="50" charset="-128"/>
                <a:ea typeface="メイリオ" panose="020B0604030504040204" pitchFamily="50" charset="-128"/>
              </a:rPr>
              <a:t>対策</a:t>
            </a:r>
            <a:r>
              <a:rPr lang="ja-JP" altLang="en-US" sz="950" dirty="0" smtClean="0">
                <a:latin typeface="メイリオ" panose="020B0604030504040204" pitchFamily="50" charset="-128"/>
                <a:ea typeface="メイリオ" panose="020B0604030504040204" pitchFamily="50" charset="-128"/>
              </a:rPr>
              <a:t>等</a:t>
            </a:r>
            <a:r>
              <a:rPr lang="ja-JP" altLang="ja-JP" sz="950" dirty="0" smtClean="0">
                <a:latin typeface="メイリオ" panose="020B0604030504040204" pitchFamily="50" charset="-128"/>
                <a:ea typeface="メイリオ" panose="020B0604030504040204" pitchFamily="50" charset="-128"/>
              </a:rPr>
              <a:t>の推進</a:t>
            </a:r>
            <a:endParaRPr lang="ja-JP" altLang="ja-JP" sz="950" dirty="0">
              <a:latin typeface="メイリオ" panose="020B0604030504040204" pitchFamily="50" charset="-128"/>
              <a:ea typeface="メイリオ" panose="020B0604030504040204" pitchFamily="50" charset="-128"/>
            </a:endParaRPr>
          </a:p>
          <a:p>
            <a:pPr marL="108000" indent="-720000"/>
            <a:r>
              <a:rPr lang="ja-JP" altLang="en-US" sz="950" dirty="0" smtClean="0">
                <a:latin typeface="メイリオ" panose="020B0604030504040204" pitchFamily="50" charset="-128"/>
                <a:ea typeface="メイリオ" panose="020B0604030504040204" pitchFamily="50" charset="-128"/>
              </a:rPr>
              <a:t>　　</a:t>
            </a:r>
            <a:r>
              <a:rPr lang="ja-JP" altLang="ja-JP" sz="950" dirty="0" smtClean="0">
                <a:latin typeface="メイリオ" panose="020B0604030504040204" pitchFamily="50" charset="-128"/>
                <a:ea typeface="メイリオ" panose="020B0604030504040204" pitchFamily="50" charset="-128"/>
              </a:rPr>
              <a:t>就職</a:t>
            </a:r>
            <a:r>
              <a:rPr lang="ja-JP" altLang="ja-JP" sz="950" dirty="0">
                <a:latin typeface="メイリオ" panose="020B0604030504040204" pitchFamily="50" charset="-128"/>
                <a:ea typeface="メイリオ" panose="020B0604030504040204" pitchFamily="50" charset="-128"/>
              </a:rPr>
              <a:t>活動中の</a:t>
            </a:r>
            <a:r>
              <a:rPr lang="ja-JP" altLang="ja-JP" sz="950" dirty="0" smtClean="0">
                <a:latin typeface="メイリオ" panose="020B0604030504040204" pitchFamily="50" charset="-128"/>
                <a:ea typeface="メイリオ" panose="020B0604030504040204" pitchFamily="50" charset="-128"/>
              </a:rPr>
              <a:t>学生</a:t>
            </a:r>
            <a:r>
              <a:rPr lang="ja-JP" altLang="en-US" sz="950" dirty="0" smtClean="0">
                <a:latin typeface="メイリオ" panose="020B0604030504040204" pitchFamily="50" charset="-128"/>
                <a:ea typeface="メイリオ" panose="020B0604030504040204" pitchFamily="50" charset="-128"/>
              </a:rPr>
              <a:t>等</a:t>
            </a:r>
            <a:r>
              <a:rPr lang="ja-JP" altLang="ja-JP" sz="950" dirty="0" smtClean="0">
                <a:latin typeface="メイリオ" panose="020B0604030504040204" pitchFamily="50" charset="-128"/>
                <a:ea typeface="メイリオ" panose="020B0604030504040204" pitchFamily="50" charset="-128"/>
              </a:rPr>
              <a:t>に</a:t>
            </a:r>
            <a:r>
              <a:rPr lang="ja-JP" altLang="ja-JP" sz="950" dirty="0">
                <a:latin typeface="メイリオ" panose="020B0604030504040204" pitchFamily="50" charset="-128"/>
                <a:ea typeface="メイリオ" panose="020B0604030504040204" pitchFamily="50" charset="-128"/>
              </a:rPr>
              <a:t>対する</a:t>
            </a:r>
            <a:r>
              <a:rPr lang="ja-JP" altLang="ja-JP" sz="950" dirty="0" smtClean="0">
                <a:latin typeface="メイリオ" panose="020B0604030504040204" pitchFamily="50" charset="-128"/>
                <a:ea typeface="メイリオ" panose="020B0604030504040204" pitchFamily="50" charset="-128"/>
              </a:rPr>
              <a:t>ハラスメント</a:t>
            </a:r>
            <a:r>
              <a:rPr lang="ja-JP" altLang="en-US" sz="950" dirty="0" smtClean="0">
                <a:latin typeface="メイリオ" panose="020B0604030504040204" pitchFamily="50" charset="-128"/>
                <a:ea typeface="メイリオ" panose="020B0604030504040204" pitchFamily="50" charset="-128"/>
              </a:rPr>
              <a:t>及び</a:t>
            </a:r>
            <a:r>
              <a:rPr lang="ja-JP" altLang="ja-JP" sz="950" dirty="0" smtClean="0">
                <a:latin typeface="メイリオ" panose="020B0604030504040204" pitchFamily="50" charset="-128"/>
                <a:ea typeface="メイリオ" panose="020B0604030504040204" pitchFamily="50" charset="-128"/>
              </a:rPr>
              <a:t>カスタマーハラスメント</a:t>
            </a:r>
            <a:r>
              <a:rPr lang="ja-JP" altLang="ja-JP" sz="950" dirty="0">
                <a:latin typeface="メイリオ" panose="020B0604030504040204" pitchFamily="50" charset="-128"/>
                <a:ea typeface="メイリオ" panose="020B0604030504040204" pitchFamily="50" charset="-128"/>
              </a:rPr>
              <a:t>の防止対策を推進するため</a:t>
            </a:r>
            <a:r>
              <a:rPr lang="ja-JP" altLang="ja-JP" sz="950" dirty="0" smtClean="0">
                <a:latin typeface="メイリオ" panose="020B0604030504040204" pitchFamily="50" charset="-128"/>
                <a:ea typeface="メイリオ" panose="020B0604030504040204" pitchFamily="50" charset="-128"/>
              </a:rPr>
              <a:t>、事業主に</a:t>
            </a:r>
            <a:r>
              <a:rPr lang="ja-JP" altLang="ja-JP" sz="950" dirty="0">
                <a:latin typeface="メイリオ" panose="020B0604030504040204" pitchFamily="50" charset="-128"/>
                <a:ea typeface="メイリオ" panose="020B0604030504040204" pitchFamily="50" charset="-128"/>
              </a:rPr>
              <a:t>対して、ハラスメント防止指針に</a:t>
            </a:r>
            <a:r>
              <a:rPr lang="ja-JP" altLang="ja-JP" sz="950" dirty="0" smtClean="0">
                <a:latin typeface="メイリオ" panose="020B0604030504040204" pitchFamily="50" charset="-128"/>
                <a:ea typeface="メイリオ" panose="020B0604030504040204" pitchFamily="50" charset="-128"/>
              </a:rPr>
              <a:t>基づく</a:t>
            </a:r>
            <a:r>
              <a:rPr lang="ja-JP" altLang="ja-JP" sz="950" dirty="0">
                <a:latin typeface="メイリオ" panose="020B0604030504040204" pitchFamily="50" charset="-128"/>
                <a:ea typeface="メイリオ" panose="020B0604030504040204" pitchFamily="50" charset="-128"/>
              </a:rPr>
              <a:t>「</a:t>
            </a:r>
            <a:r>
              <a:rPr lang="ja-JP" altLang="ja-JP" sz="950" dirty="0" smtClean="0">
                <a:latin typeface="メイリオ" panose="020B0604030504040204" pitchFamily="50" charset="-128"/>
                <a:ea typeface="メイリオ" panose="020B0604030504040204" pitchFamily="50" charset="-128"/>
              </a:rPr>
              <a:t>望ましい取組</a:t>
            </a:r>
            <a:r>
              <a:rPr lang="ja-JP" altLang="ja-JP" sz="950" dirty="0">
                <a:latin typeface="メイリオ" panose="020B0604030504040204" pitchFamily="50" charset="-128"/>
                <a:ea typeface="メイリオ" panose="020B0604030504040204" pitchFamily="50" charset="-128"/>
              </a:rPr>
              <a:t>」の周知徹底を</a:t>
            </a:r>
            <a:r>
              <a:rPr lang="ja-JP" altLang="ja-JP" sz="950" dirty="0" smtClean="0">
                <a:latin typeface="メイリオ" panose="020B0604030504040204" pitchFamily="50" charset="-128"/>
                <a:ea typeface="メイリオ" panose="020B0604030504040204" pitchFamily="50" charset="-128"/>
              </a:rPr>
              <a:t>図</a:t>
            </a:r>
            <a:r>
              <a:rPr lang="ja-JP" altLang="en-US" sz="950" dirty="0" smtClean="0">
                <a:latin typeface="メイリオ" panose="020B0604030504040204" pitchFamily="50" charset="-128"/>
                <a:ea typeface="メイリオ" panose="020B0604030504040204" pitchFamily="50" charset="-128"/>
              </a:rPr>
              <a:t>り、企業の</a:t>
            </a:r>
            <a:r>
              <a:rPr lang="ja-JP" altLang="ja-JP" sz="950" dirty="0" smtClean="0">
                <a:latin typeface="メイリオ" panose="020B0604030504040204" pitchFamily="50" charset="-128"/>
                <a:ea typeface="メイリオ" panose="020B0604030504040204" pitchFamily="50" charset="-128"/>
              </a:rPr>
              <a:t>取組</a:t>
            </a:r>
            <a:r>
              <a:rPr lang="ja-JP" altLang="ja-JP" sz="950" dirty="0">
                <a:latin typeface="メイリオ" panose="020B0604030504040204" pitchFamily="50" charset="-128"/>
                <a:ea typeface="メイリオ" panose="020B0604030504040204" pitchFamily="50" charset="-128"/>
              </a:rPr>
              <a:t>を促す。</a:t>
            </a:r>
          </a:p>
        </p:txBody>
      </p:sp>
      <p:graphicFrame>
        <p:nvGraphicFramePr>
          <p:cNvPr id="33" name="グラフ 32"/>
          <p:cNvGraphicFramePr>
            <a:graphicFrameLocks/>
          </p:cNvGraphicFramePr>
          <p:nvPr>
            <p:extLst>
              <p:ext uri="{D42A27DB-BD31-4B8C-83A1-F6EECF244321}">
                <p14:modId xmlns:p14="http://schemas.microsoft.com/office/powerpoint/2010/main" val="1914658058"/>
              </p:ext>
            </p:extLst>
          </p:nvPr>
        </p:nvGraphicFramePr>
        <p:xfrm>
          <a:off x="3637430" y="7128982"/>
          <a:ext cx="2850688" cy="2870016"/>
        </p:xfrm>
        <a:graphic>
          <a:graphicData uri="http://schemas.openxmlformats.org/drawingml/2006/chart">
            <c:chart xmlns:c="http://schemas.openxmlformats.org/drawingml/2006/chart" xmlns:r="http://schemas.openxmlformats.org/officeDocument/2006/relationships" r:id="rId2"/>
          </a:graphicData>
        </a:graphic>
      </p:graphicFrame>
      <p:sp>
        <p:nvSpPr>
          <p:cNvPr id="34" name="右中かっこ 33"/>
          <p:cNvSpPr/>
          <p:nvPr/>
        </p:nvSpPr>
        <p:spPr>
          <a:xfrm>
            <a:off x="6344474" y="8044250"/>
            <a:ext cx="102741" cy="30130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5" name="テキスト ボックス 34"/>
          <p:cNvSpPr txBox="1"/>
          <p:nvPr/>
        </p:nvSpPr>
        <p:spPr>
          <a:xfrm>
            <a:off x="6415173" y="9193345"/>
            <a:ext cx="585225" cy="215444"/>
          </a:xfrm>
          <a:prstGeom prst="rect">
            <a:avLst/>
          </a:prstGeom>
          <a:noFill/>
        </p:spPr>
        <p:txBody>
          <a:bodyPr wrap="square" rtlCol="0">
            <a:spAutoFit/>
          </a:bodyPr>
          <a:lstStyle/>
          <a:p>
            <a:r>
              <a:rPr kumimoji="1" lang="en-US" altLang="ja-JP" sz="800" dirty="0" smtClean="0">
                <a:latin typeface="メイリオ" panose="020B0604030504040204" pitchFamily="50" charset="-128"/>
                <a:ea typeface="メイリオ" panose="020B0604030504040204" pitchFamily="50" charset="-128"/>
              </a:rPr>
              <a:t>84.0%</a:t>
            </a:r>
            <a:endParaRPr kumimoji="1" lang="ja-JP" altLang="en-US" sz="800" dirty="0">
              <a:latin typeface="メイリオ" panose="020B0604030504040204" pitchFamily="50" charset="-128"/>
              <a:ea typeface="メイリオ" panose="020B0604030504040204" pitchFamily="50" charset="-128"/>
            </a:endParaRPr>
          </a:p>
        </p:txBody>
      </p:sp>
      <p:sp>
        <p:nvSpPr>
          <p:cNvPr id="36" name="右中かっこ 35"/>
          <p:cNvSpPr/>
          <p:nvPr/>
        </p:nvSpPr>
        <p:spPr>
          <a:xfrm>
            <a:off x="6355045" y="8397422"/>
            <a:ext cx="95500" cy="30130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テキスト ボックス 36"/>
          <p:cNvSpPr txBox="1"/>
          <p:nvPr/>
        </p:nvSpPr>
        <p:spPr>
          <a:xfrm>
            <a:off x="6415173" y="8845435"/>
            <a:ext cx="585225" cy="215444"/>
          </a:xfrm>
          <a:prstGeom prst="rect">
            <a:avLst/>
          </a:prstGeom>
          <a:noFill/>
        </p:spPr>
        <p:txBody>
          <a:bodyPr wrap="square" rtlCol="0">
            <a:spAutoFit/>
          </a:bodyPr>
          <a:lstStyle/>
          <a:p>
            <a:r>
              <a:rPr kumimoji="1" lang="en-US" altLang="ja-JP" sz="800" dirty="0" smtClean="0">
                <a:latin typeface="メイリオ" panose="020B0604030504040204" pitchFamily="50" charset="-128"/>
                <a:ea typeface="メイリオ" panose="020B0604030504040204" pitchFamily="50" charset="-128"/>
              </a:rPr>
              <a:t>81.4%</a:t>
            </a:r>
            <a:endParaRPr kumimoji="1" lang="ja-JP" altLang="en-US" sz="800" dirty="0">
              <a:latin typeface="メイリオ" panose="020B0604030504040204" pitchFamily="50" charset="-128"/>
              <a:ea typeface="メイリオ" panose="020B0604030504040204" pitchFamily="50" charset="-128"/>
            </a:endParaRPr>
          </a:p>
        </p:txBody>
      </p:sp>
      <p:sp>
        <p:nvSpPr>
          <p:cNvPr id="38" name="右中かっこ 37"/>
          <p:cNvSpPr/>
          <p:nvPr/>
        </p:nvSpPr>
        <p:spPr>
          <a:xfrm>
            <a:off x="6341166" y="8780866"/>
            <a:ext cx="102741" cy="30130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テキスト ボックス 38"/>
          <p:cNvSpPr txBox="1"/>
          <p:nvPr/>
        </p:nvSpPr>
        <p:spPr>
          <a:xfrm>
            <a:off x="6400795" y="8471825"/>
            <a:ext cx="585225" cy="215444"/>
          </a:xfrm>
          <a:prstGeom prst="rect">
            <a:avLst/>
          </a:prstGeom>
          <a:noFill/>
        </p:spPr>
        <p:txBody>
          <a:bodyPr wrap="square" rtlCol="0">
            <a:spAutoFit/>
          </a:bodyPr>
          <a:lstStyle/>
          <a:p>
            <a:r>
              <a:rPr kumimoji="1" lang="en-US" altLang="ja-JP" sz="800" dirty="0" smtClean="0">
                <a:latin typeface="メイリオ" panose="020B0604030504040204" pitchFamily="50" charset="-128"/>
                <a:ea typeface="メイリオ" panose="020B0604030504040204" pitchFamily="50" charset="-128"/>
              </a:rPr>
              <a:t>75.9%</a:t>
            </a:r>
            <a:endParaRPr kumimoji="1" lang="ja-JP" altLang="en-US" sz="800" dirty="0">
              <a:latin typeface="メイリオ" panose="020B0604030504040204" pitchFamily="50" charset="-128"/>
              <a:ea typeface="メイリオ" panose="020B0604030504040204" pitchFamily="50" charset="-128"/>
            </a:endParaRPr>
          </a:p>
        </p:txBody>
      </p:sp>
      <p:sp>
        <p:nvSpPr>
          <p:cNvPr id="40" name="右中かっこ 39"/>
          <p:cNvSpPr/>
          <p:nvPr/>
        </p:nvSpPr>
        <p:spPr>
          <a:xfrm>
            <a:off x="6321614" y="9151396"/>
            <a:ext cx="102741" cy="30130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1" name="テキスト ボックス 40"/>
          <p:cNvSpPr txBox="1"/>
          <p:nvPr/>
        </p:nvSpPr>
        <p:spPr>
          <a:xfrm>
            <a:off x="6405305" y="8099568"/>
            <a:ext cx="585225" cy="215444"/>
          </a:xfrm>
          <a:prstGeom prst="rect">
            <a:avLst/>
          </a:prstGeom>
          <a:noFill/>
        </p:spPr>
        <p:txBody>
          <a:bodyPr wrap="square" rtlCol="0">
            <a:spAutoFit/>
          </a:bodyPr>
          <a:lstStyle/>
          <a:p>
            <a:r>
              <a:rPr kumimoji="1" lang="en-US" altLang="ja-JP" sz="800" dirty="0" smtClean="0">
                <a:latin typeface="メイリオ" panose="020B0604030504040204" pitchFamily="50" charset="-128"/>
                <a:ea typeface="メイリオ" panose="020B0604030504040204" pitchFamily="50" charset="-128"/>
              </a:rPr>
              <a:t>60.4%</a:t>
            </a:r>
            <a:endParaRPr kumimoji="1" lang="ja-JP" altLang="en-US" sz="800" dirty="0">
              <a:latin typeface="メイリオ" panose="020B0604030504040204" pitchFamily="50" charset="-128"/>
              <a:ea typeface="メイリオ" panose="020B0604030504040204" pitchFamily="50" charset="-128"/>
            </a:endParaRPr>
          </a:p>
        </p:txBody>
      </p:sp>
      <p:sp>
        <p:nvSpPr>
          <p:cNvPr id="42" name="テキスト ボックス 41"/>
          <p:cNvSpPr txBox="1"/>
          <p:nvPr/>
        </p:nvSpPr>
        <p:spPr>
          <a:xfrm>
            <a:off x="628650" y="455918"/>
            <a:ext cx="6235898" cy="646331"/>
          </a:xfrm>
          <a:prstGeom prst="rect">
            <a:avLst/>
          </a:prstGeom>
          <a:noFill/>
          <a:ln>
            <a:solidFill>
              <a:schemeClr val="bg1">
                <a:lumMod val="75000"/>
              </a:schemeClr>
            </a:solidFill>
          </a:ln>
        </p:spPr>
        <p:txBody>
          <a:bodyPr wrap="square" rtlCol="0">
            <a:spAutoFit/>
          </a:bodyPr>
          <a:lstStyle/>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（４</a:t>
            </a:r>
            <a:r>
              <a:rPr lang="en-US" altLang="ja-JP"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－２</a:t>
            </a:r>
            <a:r>
              <a:rPr lang="ja-JP" altLang="en-US" sz="1200" dirty="0">
                <a:latin typeface="メイリオ" panose="020B0604030504040204" pitchFamily="50" charset="-128"/>
                <a:ea typeface="メイリオ" panose="020B0604030504040204" pitchFamily="50" charset="-128"/>
              </a:rPr>
              <a:t>　労働者が安全で健康に働くことができる環境の</a:t>
            </a:r>
            <a:r>
              <a:rPr lang="ja-JP" altLang="en-US" sz="1200" dirty="0" smtClean="0">
                <a:latin typeface="メイリオ" panose="020B0604030504040204" pitchFamily="50" charset="-128"/>
                <a:ea typeface="メイリオ" panose="020B0604030504040204" pitchFamily="50" charset="-128"/>
              </a:rPr>
              <a:t>整備</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健康の保持増進等</a:t>
            </a:r>
            <a:r>
              <a:rPr lang="en-US" altLang="ja-JP" sz="1200" dirty="0" smtClean="0">
                <a:latin typeface="メイリオ" panose="020B0604030504040204" pitchFamily="50" charset="-128"/>
                <a:ea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endParaRPr>
          </a:p>
        </p:txBody>
      </p:sp>
      <p:sp>
        <p:nvSpPr>
          <p:cNvPr id="43" name="正方形/長方形 42"/>
          <p:cNvSpPr/>
          <p:nvPr/>
        </p:nvSpPr>
        <p:spPr>
          <a:xfrm>
            <a:off x="641214" y="2289530"/>
            <a:ext cx="3213236" cy="3054417"/>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649771" y="1251645"/>
            <a:ext cx="6214777" cy="93838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653342" y="1394893"/>
            <a:ext cx="6233105" cy="773133"/>
          </a:xfrm>
          <a:prstGeom prst="rect">
            <a:avLst/>
          </a:prstGeom>
          <a:noFill/>
        </p:spPr>
        <p:txBody>
          <a:bodyPr wrap="square" rtlCol="0">
            <a:noAutofit/>
          </a:bodyPr>
          <a:lstStyle/>
          <a:p>
            <a:r>
              <a:rPr lang="ja-JP" altLang="en-US" sz="950" dirty="0" smtClean="0">
                <a:latin typeface="メイリオ" panose="020B0604030504040204" pitchFamily="50" charset="-128"/>
                <a:ea typeface="メイリオ" panose="020B0604030504040204" pitchFamily="50" charset="-128"/>
              </a:rPr>
              <a:t>　一般健康診断結果の有所見率が年々上昇する中、</a:t>
            </a:r>
            <a:r>
              <a:rPr lang="ja-JP" altLang="ja-JP" sz="950" dirty="0" smtClean="0">
                <a:latin typeface="メイリオ" panose="020B0604030504040204" pitchFamily="50" charset="-128"/>
                <a:ea typeface="メイリオ" panose="020B0604030504040204" pitchFamily="50" charset="-128"/>
              </a:rPr>
              <a:t>働き方</a:t>
            </a:r>
            <a:r>
              <a:rPr lang="ja-JP" altLang="ja-JP" sz="950" dirty="0">
                <a:latin typeface="メイリオ" panose="020B0604030504040204" pitchFamily="50" charset="-128"/>
                <a:ea typeface="メイリオ" panose="020B0604030504040204" pitchFamily="50" charset="-128"/>
              </a:rPr>
              <a:t>改革関連法に</a:t>
            </a:r>
            <a:r>
              <a:rPr lang="ja-JP" altLang="ja-JP" sz="950" dirty="0" smtClean="0">
                <a:latin typeface="メイリオ" panose="020B0604030504040204" pitchFamily="50" charset="-128"/>
                <a:ea typeface="メイリオ" panose="020B0604030504040204" pitchFamily="50" charset="-128"/>
              </a:rPr>
              <a:t>盛り込まれた産業医</a:t>
            </a:r>
            <a:r>
              <a:rPr lang="ja-JP" altLang="ja-JP" sz="950" dirty="0">
                <a:latin typeface="メイリオ" panose="020B0604030504040204" pitchFamily="50" charset="-128"/>
                <a:ea typeface="メイリオ" panose="020B0604030504040204" pitchFamily="50" charset="-128"/>
              </a:rPr>
              <a:t>・産業保健機能の強化や長時間労働者に対する面接</a:t>
            </a:r>
            <a:r>
              <a:rPr lang="ja-JP" altLang="ja-JP" sz="950" dirty="0" smtClean="0">
                <a:latin typeface="メイリオ" panose="020B0604030504040204" pitchFamily="50" charset="-128"/>
                <a:ea typeface="メイリオ" panose="020B0604030504040204" pitchFamily="50" charset="-128"/>
              </a:rPr>
              <a:t>指導</a:t>
            </a:r>
            <a:r>
              <a:rPr lang="ja-JP" altLang="en-US" sz="950" dirty="0" smtClean="0">
                <a:latin typeface="メイリオ" panose="020B0604030504040204" pitchFamily="50" charset="-128"/>
                <a:ea typeface="メイリオ" panose="020B0604030504040204" pitchFamily="50" charset="-128"/>
              </a:rPr>
              <a:t>を</a:t>
            </a:r>
            <a:r>
              <a:rPr lang="ja-JP" altLang="ja-JP" sz="950" dirty="0" smtClean="0">
                <a:latin typeface="メイリオ" panose="020B0604030504040204" pitchFamily="50" charset="-128"/>
                <a:ea typeface="メイリオ" panose="020B0604030504040204" pitchFamily="50" charset="-128"/>
              </a:rPr>
              <a:t>強化</a:t>
            </a:r>
            <a:r>
              <a:rPr lang="ja-JP" altLang="en-US" sz="950" dirty="0" smtClean="0">
                <a:latin typeface="メイリオ" panose="020B0604030504040204" pitchFamily="50" charset="-128"/>
                <a:ea typeface="メイリオ" panose="020B0604030504040204" pitchFamily="50" charset="-128"/>
              </a:rPr>
              <a:t>するとともに</a:t>
            </a:r>
            <a:r>
              <a:rPr lang="ja-JP" altLang="ja-JP" sz="950" dirty="0" smtClean="0">
                <a:latin typeface="メイリオ" panose="020B0604030504040204" pitchFamily="50" charset="-128"/>
                <a:ea typeface="メイリオ" panose="020B0604030504040204" pitchFamily="50" charset="-128"/>
              </a:rPr>
              <a:t>、</a:t>
            </a:r>
            <a:r>
              <a:rPr lang="ja-JP" altLang="ja-JP" sz="950" dirty="0">
                <a:latin typeface="メイリオ" panose="020B0604030504040204" pitchFamily="50" charset="-128"/>
                <a:ea typeface="メイリオ" panose="020B0604030504040204" pitchFamily="50" charset="-128"/>
              </a:rPr>
              <a:t>事業場における健康保持増進への</a:t>
            </a:r>
            <a:r>
              <a:rPr lang="ja-JP" altLang="ja-JP" sz="950" dirty="0" smtClean="0">
                <a:latin typeface="メイリオ" panose="020B0604030504040204" pitchFamily="50" charset="-128"/>
                <a:ea typeface="メイリオ" panose="020B0604030504040204" pitchFamily="50" charset="-128"/>
              </a:rPr>
              <a:t>取組</a:t>
            </a:r>
            <a:r>
              <a:rPr lang="ja-JP" altLang="en-US" sz="950" dirty="0" smtClean="0">
                <a:latin typeface="メイリオ" panose="020B0604030504040204" pitchFamily="50" charset="-128"/>
                <a:ea typeface="メイリオ" panose="020B0604030504040204" pitchFamily="50" charset="-128"/>
              </a:rPr>
              <a:t>を促進する必要がある。</a:t>
            </a:r>
            <a:endParaRPr lang="en-US" altLang="ja-JP" sz="950" dirty="0" smtClean="0">
              <a:latin typeface="メイリオ" panose="020B0604030504040204" pitchFamily="50" charset="-128"/>
              <a:ea typeface="メイリオ" panose="020B0604030504040204" pitchFamily="50" charset="-128"/>
            </a:endParaRPr>
          </a:p>
          <a:p>
            <a:r>
              <a:rPr lang="ja-JP" altLang="en-US" sz="950" dirty="0" smtClean="0">
                <a:latin typeface="メイリオ" panose="020B0604030504040204" pitchFamily="50" charset="-128"/>
                <a:ea typeface="メイリオ" panose="020B0604030504040204" pitchFamily="50" charset="-128"/>
              </a:rPr>
              <a:t>　また、今後、</a:t>
            </a:r>
            <a:r>
              <a:rPr lang="ja-JP" altLang="ja-JP" sz="950" dirty="0" smtClean="0">
                <a:latin typeface="メイリオ" panose="020B0604030504040204" pitchFamily="50" charset="-128"/>
                <a:ea typeface="メイリオ" panose="020B0604030504040204" pitchFamily="50" charset="-128"/>
              </a:rPr>
              <a:t>石綿</a:t>
            </a:r>
            <a:r>
              <a:rPr lang="ja-JP" altLang="ja-JP" sz="950" dirty="0">
                <a:latin typeface="メイリオ" panose="020B0604030504040204" pitchFamily="50" charset="-128"/>
                <a:ea typeface="メイリオ" panose="020B0604030504040204" pitchFamily="50" charset="-128"/>
              </a:rPr>
              <a:t>使用建築物の解体</a:t>
            </a:r>
            <a:r>
              <a:rPr lang="ja-JP" altLang="ja-JP" sz="950" dirty="0" smtClean="0">
                <a:latin typeface="メイリオ" panose="020B0604030504040204" pitchFamily="50" charset="-128"/>
                <a:ea typeface="メイリオ" panose="020B0604030504040204" pitchFamily="50" charset="-128"/>
              </a:rPr>
              <a:t>工事増加</a:t>
            </a:r>
            <a:r>
              <a:rPr lang="ja-JP" altLang="ja-JP" sz="950" dirty="0">
                <a:latin typeface="メイリオ" panose="020B0604030504040204" pitchFamily="50" charset="-128"/>
                <a:ea typeface="メイリオ" panose="020B0604030504040204" pitchFamily="50" charset="-128"/>
              </a:rPr>
              <a:t>が見込まれて</a:t>
            </a:r>
            <a:r>
              <a:rPr lang="ja-JP" altLang="ja-JP" sz="950" dirty="0" smtClean="0">
                <a:latin typeface="メイリオ" panose="020B0604030504040204" pitchFamily="50" charset="-128"/>
                <a:ea typeface="メイリオ" panose="020B0604030504040204" pitchFamily="50" charset="-128"/>
              </a:rPr>
              <a:t>いる</a:t>
            </a:r>
            <a:r>
              <a:rPr lang="ja-JP" altLang="en-US" sz="950" dirty="0" smtClean="0">
                <a:latin typeface="メイリオ" panose="020B0604030504040204" pitchFamily="50" charset="-128"/>
                <a:ea typeface="メイリオ" panose="020B0604030504040204" pitchFamily="50" charset="-128"/>
              </a:rPr>
              <a:t>ことから</a:t>
            </a:r>
            <a:r>
              <a:rPr lang="ja-JP" altLang="ja-JP" sz="950" dirty="0" smtClean="0">
                <a:latin typeface="メイリオ" panose="020B0604030504040204" pitchFamily="50" charset="-128"/>
                <a:ea typeface="メイリオ" panose="020B0604030504040204" pitchFamily="50" charset="-128"/>
              </a:rPr>
              <a:t>石綿</a:t>
            </a:r>
            <a:r>
              <a:rPr lang="ja-JP" altLang="ja-JP" sz="950" dirty="0">
                <a:latin typeface="メイリオ" panose="020B0604030504040204" pitchFamily="50" charset="-128"/>
                <a:ea typeface="メイリオ" panose="020B0604030504040204" pitchFamily="50" charset="-128"/>
              </a:rPr>
              <a:t>ばく露防止対策</a:t>
            </a:r>
            <a:r>
              <a:rPr lang="ja-JP" altLang="ja-JP" sz="950" dirty="0" smtClean="0">
                <a:latin typeface="メイリオ" panose="020B0604030504040204" pitchFamily="50" charset="-128"/>
                <a:ea typeface="メイリオ" panose="020B0604030504040204" pitchFamily="50" charset="-128"/>
              </a:rPr>
              <a:t>等</a:t>
            </a:r>
            <a:r>
              <a:rPr lang="ja-JP" altLang="en-US" sz="950" dirty="0" smtClean="0">
                <a:latin typeface="メイリオ" panose="020B0604030504040204" pitchFamily="50" charset="-128"/>
                <a:ea typeface="メイリオ" panose="020B0604030504040204" pitchFamily="50" charset="-128"/>
              </a:rPr>
              <a:t>を推進するとともに、新た</a:t>
            </a:r>
            <a:r>
              <a:rPr lang="ja-JP" altLang="en-US" sz="950" dirty="0">
                <a:latin typeface="メイリオ" panose="020B0604030504040204" pitchFamily="50" charset="-128"/>
                <a:ea typeface="メイリオ" panose="020B0604030504040204" pitchFamily="50" charset="-128"/>
              </a:rPr>
              <a:t>な化学物質規制への</a:t>
            </a:r>
            <a:r>
              <a:rPr lang="ja-JP" altLang="en-US" sz="950" dirty="0" smtClean="0">
                <a:latin typeface="メイリオ" panose="020B0604030504040204" pitchFamily="50" charset="-128"/>
                <a:ea typeface="メイリオ" panose="020B0604030504040204" pitchFamily="50" charset="-128"/>
              </a:rPr>
              <a:t>対応も踏まえた化学物質によるばく露防止対策を推進する必要がある。</a:t>
            </a:r>
            <a:endParaRPr kumimoji="1" lang="en-US" altLang="ja-JP" sz="950" dirty="0" smtClean="0">
              <a:latin typeface="メイリオ" panose="020B0604030504040204" pitchFamily="50" charset="-128"/>
              <a:ea typeface="メイリオ" panose="020B0604030504040204" pitchFamily="50" charset="-128"/>
            </a:endParaRPr>
          </a:p>
        </p:txBody>
      </p:sp>
      <p:grpSp>
        <p:nvGrpSpPr>
          <p:cNvPr id="46" name="グループ化 45"/>
          <p:cNvGrpSpPr/>
          <p:nvPr/>
        </p:nvGrpSpPr>
        <p:grpSpPr>
          <a:xfrm>
            <a:off x="644389" y="1133284"/>
            <a:ext cx="1281733" cy="279601"/>
            <a:chOff x="644389" y="1193430"/>
            <a:chExt cx="1281733" cy="279601"/>
          </a:xfrm>
        </p:grpSpPr>
        <p:sp>
          <p:nvSpPr>
            <p:cNvPr id="47" name="正方形/長方形 46"/>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8" name="テキスト ボックス 47"/>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grpSp>
        <p:nvGrpSpPr>
          <p:cNvPr id="50" name="グループ化 49"/>
          <p:cNvGrpSpPr/>
          <p:nvPr/>
        </p:nvGrpSpPr>
        <p:grpSpPr>
          <a:xfrm>
            <a:off x="641214" y="2239821"/>
            <a:ext cx="1225438" cy="278368"/>
            <a:chOff x="641214" y="2330077"/>
            <a:chExt cx="1225438" cy="278368"/>
          </a:xfrm>
        </p:grpSpPr>
        <p:sp>
          <p:nvSpPr>
            <p:cNvPr id="51" name="正方形/長方形 50"/>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52" name="テキスト ボックス 51"/>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53" name="テキスト ボックス 52"/>
          <p:cNvSpPr txBox="1"/>
          <p:nvPr/>
        </p:nvSpPr>
        <p:spPr>
          <a:xfrm>
            <a:off x="4197545" y="2905601"/>
            <a:ext cx="2940248" cy="2804607"/>
          </a:xfrm>
          <a:prstGeom prst="rect">
            <a:avLst/>
          </a:prstGeom>
          <a:noFill/>
        </p:spPr>
        <p:txBody>
          <a:bodyPr wrap="square" rtlCol="0">
            <a:noAutofit/>
          </a:bodyPr>
          <a:lstStyle/>
          <a:p>
            <a:endParaRPr kumimoji="1" lang="en-US" altLang="ja-JP" sz="950" dirty="0" smtClean="0">
              <a:latin typeface="メイリオ" panose="020B0604030504040204" pitchFamily="50" charset="-128"/>
              <a:ea typeface="メイリオ" panose="020B0604030504040204" pitchFamily="50" charset="-128"/>
            </a:endParaRPr>
          </a:p>
        </p:txBody>
      </p:sp>
      <p:sp>
        <p:nvSpPr>
          <p:cNvPr id="54" name="テキスト ボックス 53"/>
          <p:cNvSpPr txBox="1"/>
          <p:nvPr/>
        </p:nvSpPr>
        <p:spPr>
          <a:xfrm>
            <a:off x="649772" y="2515284"/>
            <a:ext cx="3204678" cy="2828664"/>
          </a:xfrm>
          <a:prstGeom prst="rect">
            <a:avLst/>
          </a:prstGeom>
          <a:noFill/>
        </p:spPr>
        <p:txBody>
          <a:bodyPr wrap="square" rtlCol="0">
            <a:noAutofit/>
          </a:bodyPr>
          <a:lstStyle/>
          <a:p>
            <a:pPr marL="108000" indent="-720000"/>
            <a:r>
              <a:rPr lang="ja-JP" altLang="en-US" sz="950" dirty="0" smtClean="0">
                <a:latin typeface="メイリオ" panose="020B0604030504040204" pitchFamily="50" charset="-128"/>
                <a:ea typeface="メイリオ" panose="020B0604030504040204" pitchFamily="50" charset="-128"/>
              </a:rPr>
              <a:t>①　産業</a:t>
            </a:r>
            <a:r>
              <a:rPr lang="ja-JP" altLang="en-US" sz="950" dirty="0">
                <a:latin typeface="メイリオ" panose="020B0604030504040204" pitchFamily="50" charset="-128"/>
                <a:ea typeface="メイリオ" panose="020B0604030504040204" pitchFamily="50" charset="-128"/>
              </a:rPr>
              <a:t>保健活動の促進等</a:t>
            </a:r>
          </a:p>
          <a:p>
            <a:pPr marL="108000" indent="-720000"/>
            <a:r>
              <a:rPr lang="ja-JP" altLang="en-US" sz="950" dirty="0">
                <a:latin typeface="メイリオ" panose="020B0604030504040204" pitchFamily="50" charset="-128"/>
                <a:ea typeface="メイリオ" panose="020B0604030504040204" pitchFamily="50" charset="-128"/>
              </a:rPr>
              <a:t>　　宮城産業保健総合支援センター等との連携により、健康診断結果を踏まえた</a:t>
            </a:r>
            <a:r>
              <a:rPr lang="ja-JP" altLang="en-US" sz="950" dirty="0" smtClean="0">
                <a:latin typeface="メイリオ" panose="020B0604030504040204" pitchFamily="50" charset="-128"/>
                <a:ea typeface="メイリオ" panose="020B0604030504040204" pitchFamily="50" charset="-128"/>
              </a:rPr>
              <a:t>医師からの意見聴取</a:t>
            </a:r>
            <a:r>
              <a:rPr lang="ja-JP" altLang="en-US" sz="950" dirty="0">
                <a:latin typeface="メイリオ" panose="020B0604030504040204" pitchFamily="50" charset="-128"/>
                <a:ea typeface="メイリオ" panose="020B0604030504040204" pitchFamily="50" charset="-128"/>
              </a:rPr>
              <a:t>や事後措置の徹底、長時間労働者等に対する医師の面接指導やストレスチェック</a:t>
            </a:r>
            <a:r>
              <a:rPr lang="ja-JP" altLang="en-US" sz="950" dirty="0" smtClean="0">
                <a:latin typeface="メイリオ" panose="020B0604030504040204" pitchFamily="50" charset="-128"/>
                <a:ea typeface="メイリオ" panose="020B0604030504040204" pitchFamily="50" charset="-128"/>
              </a:rPr>
              <a:t>制度を始めと</a:t>
            </a:r>
            <a:r>
              <a:rPr lang="ja-JP" altLang="en-US" sz="950" dirty="0">
                <a:latin typeface="メイリオ" panose="020B0604030504040204" pitchFamily="50" charset="-128"/>
                <a:ea typeface="メイリオ" panose="020B0604030504040204" pitchFamily="50" charset="-128"/>
              </a:rPr>
              <a:t>するメンタルヘルス対策を含めた産業保健活動の促進等に取り組む。</a:t>
            </a:r>
          </a:p>
          <a:p>
            <a:pPr marL="108000" indent="-720000"/>
            <a:r>
              <a:rPr lang="ja-JP" altLang="en-US" sz="950" dirty="0">
                <a:latin typeface="メイリオ" panose="020B0604030504040204" pitchFamily="50" charset="-128"/>
                <a:ea typeface="メイリオ" panose="020B0604030504040204" pitchFamily="50" charset="-128"/>
              </a:rPr>
              <a:t>　　また、助成金や医療保険者との連携の周知等により、 「事業場における労働者の健康保持増進のための指針」に基づく健康保持増進の取組の促進を図る。</a:t>
            </a:r>
          </a:p>
          <a:p>
            <a:pPr marL="108000" indent="-720000"/>
            <a:r>
              <a:rPr lang="ja-JP" altLang="en-US" sz="950" dirty="0" smtClean="0">
                <a:latin typeface="メイリオ" panose="020B0604030504040204" pitchFamily="50" charset="-128"/>
                <a:ea typeface="メイリオ" panose="020B0604030504040204" pitchFamily="50" charset="-128"/>
              </a:rPr>
              <a:t>②　石綿</a:t>
            </a:r>
            <a:r>
              <a:rPr lang="ja-JP" altLang="en-US" sz="950" dirty="0">
                <a:latin typeface="メイリオ" panose="020B0604030504040204" pitchFamily="50" charset="-128"/>
                <a:ea typeface="メイリオ" panose="020B0604030504040204" pitchFamily="50" charset="-128"/>
              </a:rPr>
              <a:t>ばく露防止対策等の徹底</a:t>
            </a:r>
          </a:p>
          <a:p>
            <a:pPr marL="108000" indent="-720000"/>
            <a:r>
              <a:rPr lang="ja-JP" altLang="en-US" sz="950" dirty="0">
                <a:latin typeface="メイリオ" panose="020B0604030504040204" pitchFamily="50" charset="-128"/>
                <a:ea typeface="メイリオ" panose="020B0604030504040204" pitchFamily="50" charset="-128"/>
              </a:rPr>
              <a:t>　　改正石綿障害予防規則に基づく、令和４年４月施行の石綿事前調査結果報告システムによる事前調査結果報告の徹底を図るとともに、令和</a:t>
            </a:r>
            <a:r>
              <a:rPr lang="en-US" altLang="ja-JP" sz="950" dirty="0">
                <a:latin typeface="メイリオ" panose="020B0604030504040204" pitchFamily="50" charset="-128"/>
                <a:ea typeface="メイリオ" panose="020B0604030504040204" pitchFamily="50" charset="-128"/>
              </a:rPr>
              <a:t>5</a:t>
            </a:r>
            <a:r>
              <a:rPr lang="ja-JP" altLang="en-US" sz="950" dirty="0">
                <a:latin typeface="メイリオ" panose="020B0604030504040204" pitchFamily="50" charset="-128"/>
                <a:ea typeface="メイリオ" panose="020B0604030504040204" pitchFamily="50" charset="-128"/>
              </a:rPr>
              <a:t>年</a:t>
            </a:r>
            <a:r>
              <a:rPr lang="en-US" altLang="ja-JP" sz="950" dirty="0">
                <a:latin typeface="メイリオ" panose="020B0604030504040204" pitchFamily="50" charset="-128"/>
                <a:ea typeface="メイリオ" panose="020B0604030504040204" pitchFamily="50" charset="-128"/>
              </a:rPr>
              <a:t>10</a:t>
            </a:r>
            <a:r>
              <a:rPr lang="ja-JP" altLang="en-US" sz="950" dirty="0">
                <a:latin typeface="メイリオ" panose="020B0604030504040204" pitchFamily="50" charset="-128"/>
                <a:ea typeface="メイリオ" panose="020B0604030504040204" pitchFamily="50" charset="-128"/>
              </a:rPr>
              <a:t>月施行の建築物石綿含有建材調査者講習の受講勧奨等を図る。</a:t>
            </a:r>
          </a:p>
          <a:p>
            <a:pPr marL="108000" indent="-720000"/>
            <a:r>
              <a:rPr lang="ja-JP" altLang="en-US" sz="950" dirty="0">
                <a:latin typeface="メイリオ" panose="020B0604030504040204" pitchFamily="50" charset="-128"/>
                <a:ea typeface="メイリオ" panose="020B0604030504040204" pitchFamily="50" charset="-128"/>
              </a:rPr>
              <a:t>　　また、改正特定化学物質障害予防規則について周知徹底を図り、金属アーク溶接等作業で発生する溶接ヒュームのばく露防止対策を推進する</a:t>
            </a:r>
            <a:r>
              <a:rPr lang="ja-JP" altLang="en-US" sz="950" dirty="0" smtClean="0">
                <a:latin typeface="メイリオ" panose="020B0604030504040204" pitchFamily="50" charset="-128"/>
                <a:ea typeface="メイリオ" panose="020B0604030504040204" pitchFamily="50" charset="-128"/>
              </a:rPr>
              <a:t>。</a:t>
            </a:r>
            <a:endParaRPr lang="en-US" altLang="ja-JP" sz="950" dirty="0" smtClean="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　</a:t>
            </a:r>
            <a:r>
              <a:rPr lang="ja-JP" altLang="en-US" sz="950" dirty="0" smtClean="0">
                <a:latin typeface="メイリオ" panose="020B0604030504040204" pitchFamily="50" charset="-128"/>
                <a:ea typeface="メイリオ" panose="020B0604030504040204" pitchFamily="50" charset="-128"/>
              </a:rPr>
              <a:t>　さらに、本年</a:t>
            </a:r>
            <a:r>
              <a:rPr lang="en-US" altLang="ja-JP" sz="950" dirty="0" smtClean="0">
                <a:latin typeface="メイリオ" panose="020B0604030504040204" pitchFamily="50" charset="-128"/>
                <a:ea typeface="メイリオ" panose="020B0604030504040204" pitchFamily="50" charset="-128"/>
              </a:rPr>
              <a:t>1</a:t>
            </a:r>
            <a:r>
              <a:rPr lang="ja-JP" altLang="en-US" sz="950" dirty="0" smtClean="0">
                <a:latin typeface="メイリオ" panose="020B0604030504040204" pitchFamily="50" charset="-128"/>
                <a:ea typeface="メイリオ" panose="020B0604030504040204" pitchFamily="50" charset="-128"/>
              </a:rPr>
              <a:t>月</a:t>
            </a:r>
            <a:r>
              <a:rPr lang="en-US" altLang="ja-JP" sz="950" dirty="0" smtClean="0">
                <a:latin typeface="メイリオ" panose="020B0604030504040204" pitchFamily="50" charset="-128"/>
                <a:ea typeface="メイリオ" panose="020B0604030504040204" pitchFamily="50" charset="-128"/>
              </a:rPr>
              <a:t>19</a:t>
            </a:r>
            <a:r>
              <a:rPr lang="ja-JP" altLang="en-US" sz="950" dirty="0" smtClean="0">
                <a:latin typeface="メイリオ" panose="020B0604030504040204" pitchFamily="50" charset="-128"/>
                <a:ea typeface="メイリオ" panose="020B0604030504040204" pitchFamily="50" charset="-128"/>
              </a:rPr>
              <a:t>日施行の建設アスベスト給付金制度の周知啓発を図り、懇切丁寧な相談支援を行う。</a:t>
            </a:r>
            <a:endParaRPr lang="ja-JP" altLang="en-US" sz="950" dirty="0">
              <a:latin typeface="メイリオ" panose="020B0604030504040204" pitchFamily="50" charset="-128"/>
              <a:ea typeface="メイリオ" panose="020B0604030504040204" pitchFamily="50" charset="-128"/>
            </a:endParaRPr>
          </a:p>
          <a:p>
            <a:pPr marL="108000" indent="-720000"/>
            <a:endParaRPr lang="ja-JP" altLang="ja-JP" sz="950" dirty="0">
              <a:latin typeface="メイリオ" panose="020B0604030504040204" pitchFamily="50" charset="-128"/>
              <a:ea typeface="メイリオ" panose="020B0604030504040204" pitchFamily="50" charset="-128"/>
            </a:endParaRPr>
          </a:p>
        </p:txBody>
      </p:sp>
      <p:graphicFrame>
        <p:nvGraphicFramePr>
          <p:cNvPr id="55" name="グラフ 54"/>
          <p:cNvGraphicFramePr>
            <a:graphicFrameLocks/>
          </p:cNvGraphicFramePr>
          <p:nvPr>
            <p:extLst/>
          </p:nvPr>
        </p:nvGraphicFramePr>
        <p:xfrm>
          <a:off x="3946199" y="2295238"/>
          <a:ext cx="2940248" cy="2678823"/>
        </p:xfrm>
        <a:graphic>
          <a:graphicData uri="http://schemas.openxmlformats.org/drawingml/2006/chart">
            <c:chart xmlns:c="http://schemas.openxmlformats.org/drawingml/2006/chart" xmlns:r="http://schemas.openxmlformats.org/officeDocument/2006/relationships" r:id="rId3"/>
          </a:graphicData>
        </a:graphic>
      </p:graphicFrame>
      <p:sp>
        <p:nvSpPr>
          <p:cNvPr id="57" name="テキスト ボックス 56"/>
          <p:cNvSpPr txBox="1"/>
          <p:nvPr/>
        </p:nvSpPr>
        <p:spPr>
          <a:xfrm>
            <a:off x="3921169" y="4976430"/>
            <a:ext cx="2940248" cy="230832"/>
          </a:xfrm>
          <a:prstGeom prst="rect">
            <a:avLst/>
          </a:prstGeom>
          <a:noFill/>
          <a:ln>
            <a:noFill/>
          </a:ln>
        </p:spPr>
        <p:txBody>
          <a:bodyPr wrap="square" rtlCol="0">
            <a:spAutoFit/>
          </a:bodyPr>
          <a:lstStyle/>
          <a:p>
            <a:pPr algn="r"/>
            <a:r>
              <a:rPr kumimoji="1" lang="ja-JP" altLang="en-US" sz="900" dirty="0" smtClean="0">
                <a:latin typeface="メイリオ" panose="020B0604030504040204" pitchFamily="50" charset="-128"/>
                <a:ea typeface="メイリオ" panose="020B0604030504040204" pitchFamily="50" charset="-128"/>
              </a:rPr>
              <a:t>令和</a:t>
            </a:r>
            <a:r>
              <a:rPr kumimoji="1" lang="en-US" altLang="ja-JP" sz="900" dirty="0">
                <a:latin typeface="メイリオ" panose="020B0604030504040204" pitchFamily="50" charset="-128"/>
                <a:ea typeface="メイリオ" panose="020B0604030504040204" pitchFamily="50" charset="-128"/>
              </a:rPr>
              <a:t>3</a:t>
            </a:r>
            <a:r>
              <a:rPr kumimoji="1" lang="ja-JP" altLang="en-US" sz="900" dirty="0">
                <a:latin typeface="メイリオ" panose="020B0604030504040204" pitchFamily="50" charset="-128"/>
                <a:ea typeface="メイリオ" panose="020B0604030504040204" pitchFamily="50" charset="-128"/>
              </a:rPr>
              <a:t>年</a:t>
            </a:r>
            <a:r>
              <a:rPr kumimoji="1" lang="ja-JP" altLang="en-US" sz="900" dirty="0" smtClean="0">
                <a:latin typeface="メイリオ" panose="020B0604030504040204" pitchFamily="50" charset="-128"/>
                <a:ea typeface="メイリオ" panose="020B0604030504040204" pitchFamily="50" charset="-128"/>
              </a:rPr>
              <a:t>は速報値</a:t>
            </a:r>
            <a:endParaRPr kumimoji="1" lang="ja-JP" altLang="en-US" sz="900" dirty="0">
              <a:latin typeface="メイリオ" panose="020B0604030504040204" pitchFamily="50" charset="-128"/>
              <a:ea typeface="メイリオ" panose="020B0604030504040204" pitchFamily="50" charset="-128"/>
            </a:endParaRPr>
          </a:p>
        </p:txBody>
      </p:sp>
      <p:sp>
        <p:nvSpPr>
          <p:cNvPr id="58" name="正方形/長方形 57"/>
          <p:cNvSpPr/>
          <p:nvPr/>
        </p:nvSpPr>
        <p:spPr>
          <a:xfrm>
            <a:off x="3889778" y="2288359"/>
            <a:ext cx="2971639" cy="305558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867138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28650" y="451974"/>
            <a:ext cx="6235898" cy="646331"/>
          </a:xfrm>
          <a:prstGeom prst="rect">
            <a:avLst/>
          </a:prstGeom>
          <a:noFill/>
          <a:ln>
            <a:solidFill>
              <a:schemeClr val="bg1">
                <a:lumMod val="75000"/>
              </a:schemeClr>
            </a:solidFill>
          </a:ln>
        </p:spPr>
        <p:txBody>
          <a:bodyPr wrap="square" rtlCol="0">
            <a:spAutoFit/>
          </a:bodyPr>
          <a:lstStyle/>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（５</a:t>
            </a:r>
            <a:r>
              <a:rPr lang="en-US" altLang="ja-JP"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　総合的なハラスメント対策の</a:t>
            </a:r>
            <a:r>
              <a:rPr lang="ja-JP" altLang="en-US" sz="1200" dirty="0" smtClean="0">
                <a:latin typeface="メイリオ" panose="020B0604030504040204" pitchFamily="50" charset="-128"/>
                <a:ea typeface="メイリオ" panose="020B0604030504040204" pitchFamily="50" charset="-128"/>
              </a:rPr>
              <a:t>推進（</a:t>
            </a:r>
            <a:r>
              <a:rPr kumimoji="1" lang="ja-JP" altLang="en-US" sz="1200" dirty="0">
                <a:latin typeface="メイリオ" panose="020B0604030504040204" pitchFamily="50" charset="-128"/>
                <a:ea typeface="メイリオ" panose="020B0604030504040204" pitchFamily="50" charset="-128"/>
              </a:rPr>
              <a:t>個別労働関係紛争の早期解決の促進</a:t>
            </a:r>
            <a:r>
              <a:rPr lang="ja-JP" altLang="en-US" sz="1200" dirty="0" smtClean="0">
                <a:latin typeface="メイリオ" panose="020B0604030504040204" pitchFamily="50" charset="-128"/>
                <a:ea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641214" y="2402469"/>
            <a:ext cx="3213236" cy="2944097"/>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49771" y="1270694"/>
            <a:ext cx="6214777" cy="1077717"/>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53342" y="1373080"/>
            <a:ext cx="6233105" cy="975331"/>
          </a:xfrm>
          <a:prstGeom prst="rect">
            <a:avLst/>
          </a:prstGeom>
          <a:noFill/>
        </p:spPr>
        <p:txBody>
          <a:bodyPr wrap="square" rtlCol="0">
            <a:noAutofit/>
          </a:bodyPr>
          <a:lstStyle/>
          <a:p>
            <a:r>
              <a:rPr kumimoji="1" lang="ja-JP" altLang="en-US" sz="950" dirty="0" smtClean="0">
                <a:latin typeface="メイリオ" panose="020B0604030504040204" pitchFamily="50" charset="-128"/>
                <a:ea typeface="メイリオ" panose="020B0604030504040204" pitchFamily="50" charset="-128"/>
              </a:rPr>
              <a:t>　労働</a:t>
            </a:r>
            <a:r>
              <a:rPr kumimoji="1" lang="ja-JP" altLang="en-US" sz="950" dirty="0">
                <a:latin typeface="メイリオ" panose="020B0604030504040204" pitchFamily="50" charset="-128"/>
                <a:ea typeface="メイリオ" panose="020B0604030504040204" pitchFamily="50" charset="-128"/>
              </a:rPr>
              <a:t>相談件数は依然として高止まりの状況であり、その内容</a:t>
            </a:r>
            <a:r>
              <a:rPr kumimoji="1" lang="ja-JP" altLang="en-US" sz="950" dirty="0" smtClean="0">
                <a:latin typeface="メイリオ" panose="020B0604030504040204" pitchFamily="50" charset="-128"/>
                <a:ea typeface="メイリオ" panose="020B0604030504040204" pitchFamily="50" charset="-128"/>
              </a:rPr>
              <a:t>は新型コロナウイルス感染症を理由とするいじめ</a:t>
            </a:r>
            <a:r>
              <a:rPr kumimoji="1" lang="ja-JP" altLang="en-US" sz="950" dirty="0">
                <a:latin typeface="メイリオ" panose="020B0604030504040204" pitchFamily="50" charset="-128"/>
                <a:ea typeface="メイリオ" panose="020B0604030504040204" pitchFamily="50" charset="-128"/>
              </a:rPr>
              <a:t>・</a:t>
            </a:r>
            <a:r>
              <a:rPr kumimoji="1" lang="ja-JP" altLang="en-US" sz="950" dirty="0" smtClean="0">
                <a:latin typeface="メイリオ" panose="020B0604030504040204" pitchFamily="50" charset="-128"/>
                <a:ea typeface="メイリオ" panose="020B0604030504040204" pitchFamily="50" charset="-128"/>
              </a:rPr>
              <a:t>嫌がらせを</a:t>
            </a:r>
            <a:r>
              <a:rPr kumimoji="1" lang="ja-JP" altLang="en-US" sz="950" dirty="0">
                <a:latin typeface="メイリオ" panose="020B0604030504040204" pitchFamily="50" charset="-128"/>
                <a:ea typeface="メイリオ" panose="020B0604030504040204" pitchFamily="50" charset="-128"/>
              </a:rPr>
              <a:t>含む各種ハラスメント、自己都合退職、解雇等多岐に</a:t>
            </a:r>
            <a:r>
              <a:rPr kumimoji="1" lang="ja-JP" altLang="en-US" sz="950" dirty="0" smtClean="0">
                <a:latin typeface="メイリオ" panose="020B0604030504040204" pitchFamily="50" charset="-128"/>
                <a:ea typeface="メイリオ" panose="020B0604030504040204" pitchFamily="50" charset="-128"/>
              </a:rPr>
              <a:t>わたり、相談</a:t>
            </a:r>
            <a:r>
              <a:rPr kumimoji="1" lang="ja-JP" altLang="en-US" sz="950" dirty="0">
                <a:latin typeface="メイリオ" panose="020B0604030504040204" pitchFamily="50" charset="-128"/>
                <a:ea typeface="メイリオ" panose="020B0604030504040204" pitchFamily="50" charset="-128"/>
              </a:rPr>
              <a:t>内容も複雑困難化している</a:t>
            </a:r>
            <a:r>
              <a:rPr kumimoji="1" lang="ja-JP" altLang="en-US" sz="950" dirty="0" smtClean="0">
                <a:latin typeface="メイリオ" panose="020B0604030504040204" pitchFamily="50" charset="-128"/>
                <a:ea typeface="メイリオ" panose="020B0604030504040204" pitchFamily="50" charset="-128"/>
              </a:rPr>
              <a:t>。</a:t>
            </a:r>
            <a:endParaRPr kumimoji="1" lang="en-US" altLang="ja-JP" sz="950" dirty="0" smtClean="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この現状に対応するため、宮城労働局管内</a:t>
            </a:r>
            <a:r>
              <a:rPr kumimoji="1" lang="en-US" altLang="ja-JP" sz="950" dirty="0" smtClean="0">
                <a:latin typeface="メイリオ" panose="020B0604030504040204" pitchFamily="50" charset="-128"/>
                <a:ea typeface="メイリオ" panose="020B0604030504040204" pitchFamily="50" charset="-128"/>
              </a:rPr>
              <a:t>7</a:t>
            </a:r>
            <a:r>
              <a:rPr kumimoji="1" lang="ja-JP" altLang="en-US" sz="950" dirty="0" smtClean="0">
                <a:latin typeface="メイリオ" panose="020B0604030504040204" pitchFamily="50" charset="-128"/>
                <a:ea typeface="メイリオ" panose="020B0604030504040204" pitchFamily="50" charset="-128"/>
              </a:rPr>
              <a:t>か所に設置された総合労働相談コーナーでは、あらゆる労働問題を受け付け、適切な関係機関窓口への取次や情報提供を行い、内容に応じて助言・指導及び紛争調整委員会によるあっせんを教示する</a:t>
            </a:r>
            <a:r>
              <a:rPr kumimoji="1" lang="ja-JP" altLang="en-US" sz="950" dirty="0">
                <a:latin typeface="メイリオ" panose="020B0604030504040204" pitchFamily="50" charset="-128"/>
                <a:ea typeface="メイリオ" panose="020B0604030504040204" pitchFamily="50" charset="-128"/>
              </a:rPr>
              <a:t>等</a:t>
            </a:r>
            <a:r>
              <a:rPr kumimoji="1" lang="ja-JP" altLang="en-US" sz="950" dirty="0" smtClean="0">
                <a:latin typeface="メイリオ" panose="020B0604030504040204" pitchFamily="50" charset="-128"/>
                <a:ea typeface="メイリオ" panose="020B0604030504040204" pitchFamily="50" charset="-128"/>
              </a:rPr>
              <a:t>、「ワンストップ・サービス」の機能を維持するとともに、より一層の利用を促進する必要がある。</a:t>
            </a:r>
            <a:endParaRPr kumimoji="1" lang="en-US" altLang="ja-JP" sz="950" dirty="0">
              <a:latin typeface="メイリオ" panose="020B0604030504040204" pitchFamily="50" charset="-128"/>
              <a:ea typeface="メイリオ" panose="020B0604030504040204" pitchFamily="50" charset="-128"/>
            </a:endParaRPr>
          </a:p>
        </p:txBody>
      </p:sp>
      <p:grpSp>
        <p:nvGrpSpPr>
          <p:cNvPr id="8" name="グループ化 7"/>
          <p:cNvGrpSpPr/>
          <p:nvPr/>
        </p:nvGrpSpPr>
        <p:grpSpPr>
          <a:xfrm>
            <a:off x="644389" y="1114234"/>
            <a:ext cx="1281733" cy="279601"/>
            <a:chOff x="644389" y="1193430"/>
            <a:chExt cx="1281733" cy="279601"/>
          </a:xfrm>
        </p:grpSpPr>
        <p:sp>
          <p:nvSpPr>
            <p:cNvPr id="9" name="正方形/長方形 8"/>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11" name="正方形/長方形 10"/>
          <p:cNvSpPr/>
          <p:nvPr/>
        </p:nvSpPr>
        <p:spPr>
          <a:xfrm>
            <a:off x="3924300" y="2402470"/>
            <a:ext cx="2940248" cy="294409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641214" y="2288981"/>
            <a:ext cx="1225438" cy="278368"/>
            <a:chOff x="641214" y="2330077"/>
            <a:chExt cx="1225438" cy="278368"/>
          </a:xfrm>
        </p:grpSpPr>
        <p:sp>
          <p:nvSpPr>
            <p:cNvPr id="13" name="正方形/長方形 12"/>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16" name="テキスト ボックス 15"/>
          <p:cNvSpPr txBox="1"/>
          <p:nvPr/>
        </p:nvSpPr>
        <p:spPr>
          <a:xfrm>
            <a:off x="583096" y="2549281"/>
            <a:ext cx="3354416" cy="2688228"/>
          </a:xfrm>
          <a:prstGeom prst="rect">
            <a:avLst/>
          </a:prstGeom>
          <a:noFill/>
        </p:spPr>
        <p:txBody>
          <a:bodyPr wrap="square" rtlCol="0">
            <a:noAutofit/>
          </a:bodyPr>
          <a:lstStyle/>
          <a:p>
            <a:pPr marL="108000" indent="-720000"/>
            <a:r>
              <a:rPr kumimoji="1" lang="ja-JP" altLang="en-US" sz="950" dirty="0" smtClean="0">
                <a:latin typeface="メイリオ" panose="020B0604030504040204" pitchFamily="50" charset="-128"/>
                <a:ea typeface="メイリオ" panose="020B0604030504040204" pitchFamily="50" charset="-128"/>
              </a:rPr>
              <a:t>①　個別労働関係紛争の早期解決の促進</a:t>
            </a:r>
            <a:endParaRPr kumimoji="1" lang="en-US" altLang="ja-JP" sz="950" dirty="0" smtClean="0">
              <a:latin typeface="メイリオ" panose="020B0604030504040204" pitchFamily="50" charset="-128"/>
              <a:ea typeface="メイリオ" panose="020B0604030504040204" pitchFamily="50" charset="-128"/>
            </a:endParaRPr>
          </a:p>
          <a:p>
            <a:pPr marL="252000" indent="-720000"/>
            <a:r>
              <a:rPr kumimoji="1" lang="ja-JP" altLang="en-US" sz="950" dirty="0" smtClean="0">
                <a:latin typeface="メイリオ" panose="020B0604030504040204" pitchFamily="50" charset="-128"/>
                <a:ea typeface="メイリオ" panose="020B0604030504040204" pitchFamily="50" charset="-128"/>
              </a:rPr>
              <a:t>　ア　個別労働紛争解決促進法に基づく助言・指導については、相談者の意向及び紛争の実情を踏まえ、積極的・効果的に実施するとともに、宮城紛争調整委員会によるあっせんについては、ウィズコロナ時代に即したリモートあっせん活用のための一層の整備や利用促進を図る。</a:t>
            </a:r>
            <a:endParaRPr kumimoji="1" lang="en-US" altLang="ja-JP" sz="950" dirty="0" smtClean="0">
              <a:latin typeface="メイリオ" panose="020B0604030504040204" pitchFamily="50" charset="-128"/>
              <a:ea typeface="メイリオ" panose="020B0604030504040204" pitchFamily="50" charset="-128"/>
            </a:endParaRPr>
          </a:p>
          <a:p>
            <a:pPr marL="252000" indent="-720000"/>
            <a:r>
              <a:rPr kumimoji="1" lang="ja-JP" altLang="en-US" sz="950" dirty="0" smtClean="0">
                <a:latin typeface="メイリオ" panose="020B0604030504040204" pitchFamily="50" charset="-128"/>
                <a:ea typeface="メイリオ" panose="020B0604030504040204" pitchFamily="50" charset="-128"/>
              </a:rPr>
              <a:t>　イ　労働相談への的確な対応や個別労働紛争関係の円滑かつ迅速な解決を図るため、関係機関で構成される「労働相談・個別労働紛争解決援助制度関係機関連絡協議会」等の開催により、連携強化を図る。</a:t>
            </a:r>
            <a:endParaRPr kumimoji="1" lang="en-US" altLang="ja-JP" sz="950" dirty="0" smtClean="0">
              <a:latin typeface="メイリオ" panose="020B0604030504040204" pitchFamily="50" charset="-128"/>
              <a:ea typeface="メイリオ" panose="020B0604030504040204" pitchFamily="50" charset="-128"/>
            </a:endParaRPr>
          </a:p>
          <a:p>
            <a:pPr marL="252000" indent="-720000"/>
            <a:r>
              <a:rPr kumimoji="1" lang="ja-JP" altLang="en-US" sz="950" dirty="0" smtClean="0">
                <a:latin typeface="メイリオ" panose="020B0604030504040204" pitchFamily="50" charset="-128"/>
                <a:ea typeface="メイリオ" panose="020B0604030504040204" pitchFamily="50" charset="-128"/>
              </a:rPr>
              <a:t>　ウ</a:t>
            </a:r>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複雑事案</a:t>
            </a:r>
            <a:r>
              <a:rPr kumimoji="1" lang="ja-JP" altLang="en-US" sz="950" dirty="0">
                <a:latin typeface="メイリオ" panose="020B0604030504040204" pitchFamily="50" charset="-128"/>
                <a:ea typeface="メイリオ" panose="020B0604030504040204" pitchFamily="50" charset="-128"/>
              </a:rPr>
              <a:t>に応じて的確な情報提供を行えるよう総合労働相談員に対して効果的な研修及び業務指導を実施し、資質の向上を図っていく。</a:t>
            </a:r>
            <a:endParaRPr kumimoji="1" lang="en-US" altLang="ja-JP" sz="950" dirty="0">
              <a:latin typeface="メイリオ" panose="020B0604030504040204" pitchFamily="50" charset="-128"/>
              <a:ea typeface="メイリオ" panose="020B0604030504040204" pitchFamily="50" charset="-128"/>
            </a:endParaRPr>
          </a:p>
          <a:p>
            <a:pPr marL="252000" indent="-720000"/>
            <a:r>
              <a:rPr kumimoji="1" lang="ja-JP" altLang="en-US" sz="950" dirty="0" smtClean="0">
                <a:latin typeface="メイリオ" panose="020B0604030504040204" pitchFamily="50" charset="-128"/>
                <a:ea typeface="メイリオ" panose="020B0604030504040204" pitchFamily="50" charset="-128"/>
              </a:rPr>
              <a:t>　エ　周知・広報については、市町村訪問による制度説明と周知依頼、</a:t>
            </a:r>
            <a:r>
              <a:rPr kumimoji="1" lang="ja-JP" altLang="en-US" sz="950" dirty="0">
                <a:latin typeface="メイリオ" panose="020B0604030504040204" pitchFamily="50" charset="-128"/>
                <a:ea typeface="メイリオ" panose="020B0604030504040204" pitchFamily="50" charset="-128"/>
              </a:rPr>
              <a:t>プレスリリース</a:t>
            </a:r>
            <a:r>
              <a:rPr kumimoji="1" lang="ja-JP" altLang="en-US" sz="950" dirty="0" smtClean="0">
                <a:latin typeface="メイリオ" panose="020B0604030504040204" pitchFamily="50" charset="-128"/>
                <a:ea typeface="メイリオ" panose="020B0604030504040204" pitchFamily="50" charset="-128"/>
              </a:rPr>
              <a:t>によるマスコミやＨＰへの掲載、「アルバイトの労働条件を確かめよう！」キャンペーン</a:t>
            </a:r>
            <a:r>
              <a:rPr kumimoji="1" lang="ja-JP" altLang="en-US" sz="950" dirty="0">
                <a:latin typeface="メイリオ" panose="020B0604030504040204" pitchFamily="50" charset="-128"/>
                <a:ea typeface="メイリオ" panose="020B0604030504040204" pitchFamily="50" charset="-128"/>
              </a:rPr>
              <a:t>を</a:t>
            </a:r>
            <a:r>
              <a:rPr kumimoji="1" lang="ja-JP" altLang="en-US" sz="950" dirty="0" smtClean="0">
                <a:latin typeface="メイリオ" panose="020B0604030504040204" pitchFamily="50" charset="-128"/>
                <a:ea typeface="メイリオ" panose="020B0604030504040204" pitchFamily="50" charset="-128"/>
              </a:rPr>
              <a:t>開催する。</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　</a:t>
            </a:r>
            <a:endParaRPr kumimoji="1" lang="en-US" altLang="ja-JP" sz="950" dirty="0">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5525654" y="4306888"/>
            <a:ext cx="236305" cy="200055"/>
          </a:xfrm>
          <a:prstGeom prst="rect">
            <a:avLst/>
          </a:prstGeom>
          <a:noFill/>
        </p:spPr>
        <p:txBody>
          <a:bodyPr wrap="square" rtlCol="0">
            <a:spAutoFit/>
          </a:bodyPr>
          <a:lstStyle/>
          <a:p>
            <a:r>
              <a:rPr kumimoji="1" lang="en-US" altLang="ja-JP" sz="700" b="1" dirty="0" smtClean="0">
                <a:solidFill>
                  <a:schemeClr val="bg1"/>
                </a:solidFill>
              </a:rPr>
              <a:t>※</a:t>
            </a:r>
            <a:endParaRPr kumimoji="1" lang="ja-JP" altLang="en-US" sz="700" b="1" dirty="0">
              <a:solidFill>
                <a:schemeClr val="bg1"/>
              </a:solidFill>
            </a:endParaRPr>
          </a:p>
        </p:txBody>
      </p:sp>
      <p:sp>
        <p:nvSpPr>
          <p:cNvPr id="39" name="スライド番号プレースホルダー 1"/>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20</a:t>
            </a:fld>
            <a:endParaRPr kumimoji="1" lang="ja-JP" altLang="en-US"/>
          </a:p>
        </p:txBody>
      </p:sp>
      <p:sp>
        <p:nvSpPr>
          <p:cNvPr id="40" name="テキスト ボックス 39"/>
          <p:cNvSpPr txBox="1"/>
          <p:nvPr/>
        </p:nvSpPr>
        <p:spPr>
          <a:xfrm>
            <a:off x="628650" y="5503012"/>
            <a:ext cx="6235898" cy="646331"/>
          </a:xfrm>
          <a:prstGeom prst="rect">
            <a:avLst/>
          </a:prstGeom>
          <a:noFill/>
          <a:ln>
            <a:solidFill>
              <a:schemeClr val="bg1">
                <a:lumMod val="75000"/>
              </a:schemeClr>
            </a:solidFill>
          </a:ln>
        </p:spPr>
        <p:txBody>
          <a:bodyPr wrap="square" rtlCol="0">
            <a:spAutoFit/>
          </a:bodyPr>
          <a:lstStyle/>
          <a:p>
            <a:r>
              <a:rPr lang="ja-JP" altLang="en-US" sz="1200" b="1" dirty="0" smtClean="0">
                <a:latin typeface="メイリオ" panose="020B0604030504040204" pitchFamily="50" charset="-128"/>
                <a:ea typeface="メイリオ" panose="020B0604030504040204" pitchFamily="50" charset="-128"/>
              </a:rPr>
              <a:t>３</a:t>
            </a:r>
            <a:r>
              <a:rPr lang="en-US" altLang="ja-JP" sz="1200" b="1" dirty="0" smtClean="0">
                <a:latin typeface="メイリオ" panose="020B0604030504040204" pitchFamily="50" charset="-128"/>
                <a:ea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rPr>
              <a:t>最低賃金・賃金の引上げに向けた生産性向上等の推進</a:t>
            </a:r>
            <a:endParaRPr lang="en-US" altLang="ja-JP" sz="1200" b="1"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（１）最低賃金・賃金の引上げに向けた生産性向上等に取り組む企業への</a:t>
            </a:r>
            <a:r>
              <a:rPr lang="ja-JP" altLang="en-US" sz="1200" dirty="0" smtClean="0">
                <a:latin typeface="メイリオ" panose="020B0604030504040204" pitchFamily="50" charset="-128"/>
                <a:ea typeface="メイリオ" panose="020B0604030504040204" pitchFamily="50" charset="-128"/>
              </a:rPr>
              <a:t>支援</a:t>
            </a:r>
            <a:endParaRPr lang="en-US" altLang="ja-JP" sz="1200"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（２）最低賃金制度の適切な</a:t>
            </a:r>
            <a:r>
              <a:rPr lang="ja-JP" altLang="en-US" sz="1200" dirty="0" smtClean="0">
                <a:latin typeface="メイリオ" panose="020B0604030504040204" pitchFamily="50" charset="-128"/>
                <a:ea typeface="メイリオ" panose="020B0604030504040204" pitchFamily="50" charset="-128"/>
              </a:rPr>
              <a:t>運営</a:t>
            </a:r>
            <a:endParaRPr lang="ja-JP" altLang="en-US" sz="1200" dirty="0">
              <a:latin typeface="メイリオ" panose="020B0604030504040204" pitchFamily="50" charset="-128"/>
              <a:ea typeface="メイリオ" panose="020B0604030504040204" pitchFamily="50" charset="-128"/>
            </a:endParaRPr>
          </a:p>
        </p:txBody>
      </p:sp>
      <p:sp>
        <p:nvSpPr>
          <p:cNvPr id="41" name="正方形/長方形 40"/>
          <p:cNvSpPr/>
          <p:nvPr/>
        </p:nvSpPr>
        <p:spPr>
          <a:xfrm>
            <a:off x="641214" y="7279162"/>
            <a:ext cx="3213236" cy="2908224"/>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正方形/長方形 41"/>
          <p:cNvSpPr/>
          <p:nvPr/>
        </p:nvSpPr>
        <p:spPr>
          <a:xfrm>
            <a:off x="649771" y="6261795"/>
            <a:ext cx="6214777" cy="783663"/>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テキスト ボックス 42"/>
          <p:cNvSpPr txBox="1"/>
          <p:nvPr/>
        </p:nvSpPr>
        <p:spPr>
          <a:xfrm>
            <a:off x="653342" y="6405044"/>
            <a:ext cx="6233105" cy="643456"/>
          </a:xfrm>
          <a:prstGeom prst="rect">
            <a:avLst/>
          </a:prstGeom>
          <a:noFill/>
        </p:spPr>
        <p:txBody>
          <a:bodyPr wrap="square" rtlCol="0">
            <a:noAutofit/>
          </a:bodyPr>
          <a:lstStyle/>
          <a:p>
            <a:endParaRPr kumimoji="1" lang="en-US" altLang="ja-JP" sz="950" dirty="0" smtClean="0">
              <a:latin typeface="メイリオ" panose="020B0604030504040204" pitchFamily="50" charset="-128"/>
              <a:ea typeface="メイリオ" panose="020B0604030504040204" pitchFamily="50" charset="-128"/>
            </a:endParaRPr>
          </a:p>
        </p:txBody>
      </p:sp>
      <p:grpSp>
        <p:nvGrpSpPr>
          <p:cNvPr id="44" name="グループ化 43"/>
          <p:cNvGrpSpPr/>
          <p:nvPr/>
        </p:nvGrpSpPr>
        <p:grpSpPr>
          <a:xfrm>
            <a:off x="644389" y="6105334"/>
            <a:ext cx="1281733" cy="279601"/>
            <a:chOff x="644389" y="1193430"/>
            <a:chExt cx="1281733" cy="279601"/>
          </a:xfrm>
        </p:grpSpPr>
        <p:sp>
          <p:nvSpPr>
            <p:cNvPr id="45" name="正方形/長方形 44"/>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46" name="テキスト ボックス 45"/>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47" name="正方形/長方形 46"/>
          <p:cNvSpPr/>
          <p:nvPr/>
        </p:nvSpPr>
        <p:spPr>
          <a:xfrm>
            <a:off x="3924300" y="7279162"/>
            <a:ext cx="2940248" cy="291774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48" name="グループ化 47"/>
          <p:cNvGrpSpPr/>
          <p:nvPr/>
        </p:nvGrpSpPr>
        <p:grpSpPr>
          <a:xfrm>
            <a:off x="641214" y="7080056"/>
            <a:ext cx="1225438" cy="303881"/>
            <a:chOff x="641214" y="2330077"/>
            <a:chExt cx="1225438" cy="303881"/>
          </a:xfrm>
        </p:grpSpPr>
        <p:sp>
          <p:nvSpPr>
            <p:cNvPr id="49" name="正方形/長方形 48"/>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50" name="テキスト ボックス 49"/>
            <p:cNvSpPr txBox="1"/>
            <p:nvPr/>
          </p:nvSpPr>
          <p:spPr>
            <a:xfrm>
              <a:off x="655320" y="2372348"/>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51" name="テキスト ボックス 50"/>
          <p:cNvSpPr txBox="1"/>
          <p:nvPr/>
        </p:nvSpPr>
        <p:spPr>
          <a:xfrm>
            <a:off x="3935942" y="7392431"/>
            <a:ext cx="2940248" cy="2804607"/>
          </a:xfrm>
          <a:prstGeom prst="rect">
            <a:avLst/>
          </a:prstGeom>
          <a:noFill/>
        </p:spPr>
        <p:txBody>
          <a:bodyPr wrap="square" rtlCol="0">
            <a:noAutofit/>
          </a:bodyPr>
          <a:lstStyle/>
          <a:p>
            <a:endParaRPr kumimoji="1" lang="en-US" altLang="ja-JP" sz="950" dirty="0" smtClean="0">
              <a:latin typeface="メイリオ" panose="020B0604030504040204" pitchFamily="50" charset="-128"/>
              <a:ea typeface="メイリオ" panose="020B0604030504040204" pitchFamily="50" charset="-128"/>
            </a:endParaRPr>
          </a:p>
        </p:txBody>
      </p:sp>
      <p:sp>
        <p:nvSpPr>
          <p:cNvPr id="52" name="テキスト ボックス 51"/>
          <p:cNvSpPr txBox="1"/>
          <p:nvPr/>
        </p:nvSpPr>
        <p:spPr>
          <a:xfrm>
            <a:off x="649771" y="7352381"/>
            <a:ext cx="3204679" cy="2942903"/>
          </a:xfrm>
          <a:prstGeom prst="rect">
            <a:avLst/>
          </a:prstGeom>
          <a:noFill/>
        </p:spPr>
        <p:txBody>
          <a:bodyPr wrap="square" rtlCol="0">
            <a:noAutofit/>
          </a:bodyPr>
          <a:lstStyle/>
          <a:p>
            <a:pPr marL="108000" indent="-720000"/>
            <a:r>
              <a:rPr lang="ja-JP" altLang="en-US" sz="950" dirty="0" smtClean="0">
                <a:latin typeface="メイリオ" panose="020B0604030504040204" pitchFamily="50" charset="-128"/>
                <a:ea typeface="メイリオ" panose="020B0604030504040204" pitchFamily="50" charset="-128"/>
              </a:rPr>
              <a:t>①　</a:t>
            </a:r>
            <a:r>
              <a:rPr lang="ja-JP" altLang="ja-JP" sz="950" dirty="0" smtClean="0">
                <a:latin typeface="メイリオ" panose="020B0604030504040204" pitchFamily="50" charset="-128"/>
                <a:ea typeface="メイリオ" panose="020B0604030504040204" pitchFamily="50" charset="-128"/>
              </a:rPr>
              <a:t>賃金</a:t>
            </a:r>
            <a:r>
              <a:rPr lang="ja-JP" altLang="ja-JP" sz="950" dirty="0">
                <a:latin typeface="メイリオ" panose="020B0604030504040204" pitchFamily="50" charset="-128"/>
                <a:ea typeface="メイリオ" panose="020B0604030504040204" pitchFamily="50" charset="-128"/>
              </a:rPr>
              <a:t>の引上げに向けた生産性向上等に</a:t>
            </a:r>
            <a:r>
              <a:rPr lang="ja-JP" altLang="ja-JP" sz="950" dirty="0" smtClean="0">
                <a:latin typeface="メイリオ" panose="020B0604030504040204" pitchFamily="50" charset="-128"/>
                <a:ea typeface="メイリオ" panose="020B0604030504040204" pitchFamily="50" charset="-128"/>
              </a:rPr>
              <a:t>取り組む</a:t>
            </a:r>
            <a:r>
              <a:rPr lang="ja-JP" altLang="ja-JP" sz="950" dirty="0">
                <a:latin typeface="メイリオ" panose="020B0604030504040204" pitchFamily="50" charset="-128"/>
                <a:ea typeface="メイリオ" panose="020B0604030504040204" pitchFamily="50" charset="-128"/>
              </a:rPr>
              <a:t>企業への支援</a:t>
            </a:r>
          </a:p>
          <a:p>
            <a:pPr marL="216000" indent="-720000"/>
            <a:r>
              <a:rPr lang="ja-JP" altLang="en-US" sz="950" dirty="0" smtClean="0">
                <a:latin typeface="メイリオ" panose="020B0604030504040204" pitchFamily="50" charset="-128"/>
                <a:ea typeface="メイリオ" panose="020B0604030504040204" pitchFamily="50" charset="-128"/>
              </a:rPr>
              <a:t>　ア　</a:t>
            </a:r>
            <a:r>
              <a:rPr lang="ja-JP" altLang="ja-JP" sz="950" dirty="0" smtClean="0">
                <a:latin typeface="メイリオ" panose="020B0604030504040204" pitchFamily="50" charset="-128"/>
                <a:ea typeface="メイリオ" panose="020B0604030504040204" pitchFamily="50" charset="-128"/>
              </a:rPr>
              <a:t>賃金</a:t>
            </a:r>
            <a:r>
              <a:rPr lang="ja-JP" altLang="ja-JP" sz="950" dirty="0">
                <a:latin typeface="メイリオ" panose="020B0604030504040204" pitchFamily="50" charset="-128"/>
                <a:ea typeface="メイリオ" panose="020B0604030504040204" pitchFamily="50" charset="-128"/>
              </a:rPr>
              <a:t>の引上げには</a:t>
            </a:r>
            <a:r>
              <a:rPr lang="ja-JP" altLang="ja-JP" sz="950" spc="-300" dirty="0">
                <a:latin typeface="メイリオ" panose="020B0604030504040204" pitchFamily="50" charset="-128"/>
                <a:ea typeface="メイリオ" panose="020B0604030504040204" pitchFamily="50" charset="-128"/>
              </a:rPr>
              <a:t>、</a:t>
            </a:r>
            <a:r>
              <a:rPr lang="ja-JP" altLang="ja-JP" sz="950" dirty="0">
                <a:latin typeface="メイリオ" panose="020B0604030504040204" pitchFamily="50" charset="-128"/>
                <a:ea typeface="メイリオ" panose="020B0604030504040204" pitchFamily="50" charset="-128"/>
              </a:rPr>
              <a:t>特に中小企業</a:t>
            </a:r>
            <a:r>
              <a:rPr lang="ja-JP" altLang="ja-JP" sz="950" spc="-300" dirty="0">
                <a:latin typeface="メイリオ" panose="020B0604030504040204" pitchFamily="50" charset="-128"/>
                <a:ea typeface="メイリオ" panose="020B0604030504040204" pitchFamily="50" charset="-128"/>
              </a:rPr>
              <a:t>・</a:t>
            </a:r>
            <a:r>
              <a:rPr lang="ja-JP" altLang="ja-JP" sz="950" dirty="0" smtClean="0">
                <a:latin typeface="メイリオ" panose="020B0604030504040204" pitchFamily="50" charset="-128"/>
                <a:ea typeface="メイリオ" panose="020B0604030504040204" pitchFamily="50" charset="-128"/>
              </a:rPr>
              <a:t>小規模事</a:t>
            </a:r>
            <a:r>
              <a:rPr lang="ja-JP" altLang="ja-JP" sz="950" dirty="0">
                <a:latin typeface="メイリオ" panose="020B0604030504040204" pitchFamily="50" charset="-128"/>
                <a:ea typeface="メイリオ" panose="020B0604030504040204" pitchFamily="50" charset="-128"/>
              </a:rPr>
              <a:t>業者の生産性向上が不可欠であり、業務改善</a:t>
            </a:r>
            <a:r>
              <a:rPr lang="ja-JP" altLang="ja-JP" sz="950" dirty="0" smtClean="0">
                <a:latin typeface="メイリオ" panose="020B0604030504040204" pitchFamily="50" charset="-128"/>
                <a:ea typeface="メイリオ" panose="020B0604030504040204" pitchFamily="50" charset="-128"/>
              </a:rPr>
              <a:t>助成金</a:t>
            </a:r>
            <a:r>
              <a:rPr lang="ja-JP" altLang="ja-JP" sz="950" dirty="0">
                <a:latin typeface="メイリオ" panose="020B0604030504040204" pitchFamily="50" charset="-128"/>
                <a:ea typeface="メイリオ" panose="020B0604030504040204" pitchFamily="50" charset="-128"/>
              </a:rPr>
              <a:t>の充実により、業務改善や生産性向上に係る</a:t>
            </a:r>
            <a:r>
              <a:rPr lang="ja-JP" altLang="ja-JP" sz="950" dirty="0" smtClean="0">
                <a:latin typeface="メイリオ" panose="020B0604030504040204" pitchFamily="50" charset="-128"/>
                <a:ea typeface="メイリオ" panose="020B0604030504040204" pitchFamily="50" charset="-128"/>
              </a:rPr>
              <a:t>企業</a:t>
            </a:r>
            <a:r>
              <a:rPr lang="ja-JP" altLang="ja-JP" sz="950" dirty="0">
                <a:latin typeface="メイリオ" panose="020B0604030504040204" pitchFamily="50" charset="-128"/>
                <a:ea typeface="メイリオ" panose="020B0604030504040204" pitchFamily="50" charset="-128"/>
              </a:rPr>
              <a:t>のニーズに応え、賃金引上げを支援する。</a:t>
            </a:r>
          </a:p>
          <a:p>
            <a:pPr marL="216000" indent="-720000"/>
            <a:r>
              <a:rPr lang="ja-JP" altLang="en-US" sz="950" dirty="0" smtClean="0">
                <a:latin typeface="メイリオ" panose="020B0604030504040204" pitchFamily="50" charset="-128"/>
                <a:ea typeface="メイリオ" panose="020B0604030504040204" pitchFamily="50" charset="-128"/>
              </a:rPr>
              <a:t>　イ　</a:t>
            </a:r>
            <a:r>
              <a:rPr lang="ja-JP" altLang="ja-JP" sz="950" dirty="0" smtClean="0">
                <a:latin typeface="メイリオ" panose="020B0604030504040204" pitchFamily="50" charset="-128"/>
                <a:ea typeface="メイリオ" panose="020B0604030504040204" pitchFamily="50" charset="-128"/>
              </a:rPr>
              <a:t>「</a:t>
            </a:r>
            <a:r>
              <a:rPr lang="ja-JP" altLang="ja-JP" sz="950" dirty="0">
                <a:latin typeface="メイリオ" panose="020B0604030504040204" pitchFamily="50" charset="-128"/>
                <a:ea typeface="メイリオ" panose="020B0604030504040204" pitchFamily="50" charset="-128"/>
              </a:rPr>
              <a:t>働き方改革推進支援</a:t>
            </a:r>
            <a:r>
              <a:rPr lang="ja-JP" altLang="ja-JP" sz="950" dirty="0" smtClean="0">
                <a:latin typeface="メイリオ" panose="020B0604030504040204" pitchFamily="50" charset="-128"/>
                <a:ea typeface="メイリオ" panose="020B0604030504040204" pitchFamily="50" charset="-128"/>
              </a:rPr>
              <a:t>センター</a:t>
            </a:r>
            <a:r>
              <a:rPr lang="ja-JP" altLang="ja-JP" sz="950" dirty="0">
                <a:latin typeface="メイリオ" panose="020B0604030504040204" pitchFamily="50" charset="-128"/>
                <a:ea typeface="メイリオ" panose="020B0604030504040204" pitchFamily="50" charset="-128"/>
              </a:rPr>
              <a:t>」による</a:t>
            </a:r>
            <a:r>
              <a:rPr lang="ja-JP" altLang="ja-JP" sz="950" dirty="0" smtClean="0">
                <a:latin typeface="メイリオ" panose="020B0604030504040204" pitchFamily="50" charset="-128"/>
                <a:ea typeface="メイリオ" panose="020B0604030504040204" pitchFamily="50" charset="-128"/>
              </a:rPr>
              <a:t>ワンストップ</a:t>
            </a:r>
            <a:r>
              <a:rPr lang="ja-JP" altLang="ja-JP" sz="950" dirty="0">
                <a:latin typeface="メイリオ" panose="020B0604030504040204" pitchFamily="50" charset="-128"/>
                <a:ea typeface="メイリオ" panose="020B0604030504040204" pitchFamily="50" charset="-128"/>
              </a:rPr>
              <a:t>相談窓口において、</a:t>
            </a:r>
            <a:r>
              <a:rPr lang="ja-JP" altLang="ja-JP" sz="950" dirty="0" smtClean="0">
                <a:latin typeface="メイリオ" panose="020B0604030504040204" pitchFamily="50" charset="-128"/>
                <a:ea typeface="メイリオ" panose="020B0604030504040204" pitchFamily="50" charset="-128"/>
              </a:rPr>
              <a:t>生産性</a:t>
            </a:r>
            <a:r>
              <a:rPr lang="ja-JP" altLang="ja-JP" sz="950" dirty="0">
                <a:latin typeface="メイリオ" panose="020B0604030504040204" pitchFamily="50" charset="-128"/>
                <a:ea typeface="メイリオ" panose="020B0604030504040204" pitchFamily="50" charset="-128"/>
              </a:rPr>
              <a:t>向上等に取り組む</a:t>
            </a:r>
            <a:r>
              <a:rPr lang="ja-JP" altLang="ja-JP" sz="950" dirty="0" smtClean="0">
                <a:latin typeface="メイリオ" panose="020B0604030504040204" pitchFamily="50" charset="-128"/>
                <a:ea typeface="メイリオ" panose="020B0604030504040204" pitchFamily="50" charset="-128"/>
              </a:rPr>
              <a:t>事業者</a:t>
            </a:r>
            <a:r>
              <a:rPr lang="ja-JP" altLang="ja-JP" sz="950" dirty="0">
                <a:latin typeface="メイリオ" panose="020B0604030504040204" pitchFamily="50" charset="-128"/>
                <a:ea typeface="メイリオ" panose="020B0604030504040204" pitchFamily="50" charset="-128"/>
              </a:rPr>
              <a:t>等に対して支援を行う</a:t>
            </a:r>
            <a:r>
              <a:rPr lang="ja-JP" altLang="ja-JP" sz="950" dirty="0" smtClean="0">
                <a:latin typeface="メイリオ" panose="020B0604030504040204" pitchFamily="50" charset="-128"/>
                <a:ea typeface="メイリオ" panose="020B0604030504040204" pitchFamily="50" charset="-128"/>
              </a:rPr>
              <a:t>。</a:t>
            </a:r>
            <a:endParaRPr lang="en-US" altLang="ja-JP" sz="950" dirty="0" smtClean="0">
              <a:latin typeface="メイリオ" panose="020B0604030504040204" pitchFamily="50" charset="-128"/>
              <a:ea typeface="メイリオ" panose="020B0604030504040204" pitchFamily="50" charset="-128"/>
            </a:endParaRPr>
          </a:p>
          <a:p>
            <a:pPr marL="108000" indent="-720000"/>
            <a:r>
              <a:rPr lang="ja-JP" altLang="en-US" sz="950" dirty="0" smtClean="0">
                <a:latin typeface="メイリオ" panose="020B0604030504040204" pitchFamily="50" charset="-128"/>
                <a:ea typeface="メイリオ" panose="020B0604030504040204" pitchFamily="50" charset="-128"/>
              </a:rPr>
              <a:t>②　最低賃金制度の適切な運営</a:t>
            </a:r>
            <a:endParaRPr lang="en-US" altLang="ja-JP" sz="950" dirty="0" smtClean="0">
              <a:latin typeface="メイリオ" panose="020B0604030504040204" pitchFamily="50" charset="-128"/>
              <a:ea typeface="メイリオ" panose="020B0604030504040204" pitchFamily="50" charset="-128"/>
            </a:endParaRPr>
          </a:p>
          <a:p>
            <a:pPr marL="108000" indent="-720000"/>
            <a:r>
              <a:rPr lang="ja-JP" altLang="en-US" sz="950" dirty="0" smtClean="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経済</a:t>
            </a:r>
            <a:r>
              <a:rPr kumimoji="1" lang="ja-JP" altLang="en-US" sz="950" dirty="0">
                <a:latin typeface="メイリオ" panose="020B0604030504040204" pitchFamily="50" charset="-128"/>
                <a:ea typeface="メイリオ" panose="020B0604030504040204" pitchFamily="50" charset="-128"/>
              </a:rPr>
              <a:t>動向、地域の実情（新型</a:t>
            </a:r>
            <a:r>
              <a:rPr kumimoji="1" lang="ja-JP" altLang="en-US" sz="950" dirty="0" smtClean="0">
                <a:latin typeface="メイリオ" panose="020B0604030504040204" pitchFamily="50" charset="-128"/>
                <a:ea typeface="メイリオ" panose="020B0604030504040204" pitchFamily="50" charset="-128"/>
              </a:rPr>
              <a:t>コロナウイルス感染症</a:t>
            </a:r>
            <a:r>
              <a:rPr kumimoji="1" lang="ja-JP" altLang="en-US" sz="950" dirty="0">
                <a:latin typeface="メイリオ" panose="020B0604030504040204" pitchFamily="50" charset="-128"/>
                <a:ea typeface="メイリオ" panose="020B0604030504040204" pitchFamily="50" charset="-128"/>
              </a:rPr>
              <a:t>による影響を含む。）及びこれまでの地方最低賃金審議会の審議状況などを踏まえつつ、充実した審議が尽くせるよう地方最低賃金審議会の円滑な運営を図る。</a:t>
            </a:r>
          </a:p>
          <a:p>
            <a:pPr marL="108000" indent="-720000"/>
            <a:r>
              <a:rPr kumimoji="1" lang="ja-JP" altLang="en-US" sz="950" dirty="0">
                <a:latin typeface="メイリオ" panose="020B0604030504040204" pitchFamily="50" charset="-128"/>
                <a:ea typeface="メイリオ" panose="020B0604030504040204" pitchFamily="50" charset="-128"/>
              </a:rPr>
              <a:t>　</a:t>
            </a:r>
            <a:r>
              <a:rPr kumimoji="1" lang="ja-JP" altLang="en-US" sz="950" dirty="0" smtClean="0">
                <a:latin typeface="メイリオ" panose="020B0604030504040204" pitchFamily="50" charset="-128"/>
                <a:ea typeface="メイリオ" panose="020B0604030504040204" pitchFamily="50" charset="-128"/>
              </a:rPr>
              <a:t>　また</a:t>
            </a:r>
            <a:r>
              <a:rPr kumimoji="1" lang="ja-JP" altLang="en-US" sz="950" dirty="0">
                <a:latin typeface="メイリオ" panose="020B0604030504040204" pitchFamily="50" charset="-128"/>
                <a:ea typeface="メイリオ" panose="020B0604030504040204" pitchFamily="50" charset="-128"/>
              </a:rPr>
              <a:t>、最低賃金額の改定等については、使用者団体、労働者団体及び地方公共団体等の協力を得て、使用者・労働者等に周知徹底を図るとともに、最低賃金の履行確保上問題があると考えられる業種等を重点とした監督指導等を行う。</a:t>
            </a:r>
          </a:p>
          <a:p>
            <a:endParaRPr lang="ja-JP" altLang="ja-JP" sz="950" dirty="0">
              <a:latin typeface="メイリオ" panose="020B0604030504040204" pitchFamily="50" charset="-128"/>
              <a:ea typeface="メイリオ" panose="020B0604030504040204" pitchFamily="50" charset="-128"/>
            </a:endParaRPr>
          </a:p>
        </p:txBody>
      </p:sp>
      <p:sp>
        <p:nvSpPr>
          <p:cNvPr id="54" name="テキスト ボックス 53"/>
          <p:cNvSpPr txBox="1"/>
          <p:nvPr/>
        </p:nvSpPr>
        <p:spPr>
          <a:xfrm>
            <a:off x="624767" y="6385993"/>
            <a:ext cx="6233105" cy="720157"/>
          </a:xfrm>
          <a:prstGeom prst="rect">
            <a:avLst/>
          </a:prstGeom>
          <a:noFill/>
        </p:spPr>
        <p:txBody>
          <a:bodyPr wrap="square" rtlCol="0">
            <a:noAutofit/>
          </a:bodyPr>
          <a:lstStyle/>
          <a:p>
            <a:r>
              <a:rPr kumimoji="1" lang="ja-JP" altLang="en-US" sz="950" dirty="0" smtClean="0">
                <a:latin typeface="メイリオ" panose="020B0604030504040204" pitchFamily="50" charset="-128"/>
                <a:ea typeface="メイリオ" panose="020B0604030504040204" pitchFamily="50" charset="-128"/>
              </a:rPr>
              <a:t>　最</a:t>
            </a:r>
            <a:r>
              <a:rPr kumimoji="1" lang="ja-JP" altLang="en-US" sz="950" dirty="0">
                <a:latin typeface="メイリオ" panose="020B0604030504040204" pitchFamily="50" charset="-128"/>
                <a:ea typeface="メイリオ" panose="020B0604030504040204" pitchFamily="50" charset="-128"/>
              </a:rPr>
              <a:t>低賃金については、「経済財政運営と改革の基本方針</a:t>
            </a:r>
            <a:r>
              <a:rPr kumimoji="1" lang="en-US" altLang="ja-JP" sz="950" dirty="0">
                <a:latin typeface="メイリオ" panose="020B0604030504040204" pitchFamily="50" charset="-128"/>
                <a:ea typeface="メイリオ" panose="020B0604030504040204" pitchFamily="50" charset="-128"/>
              </a:rPr>
              <a:t>2021</a:t>
            </a:r>
            <a:r>
              <a:rPr kumimoji="1" lang="ja-JP" altLang="en-US" sz="950" dirty="0">
                <a:latin typeface="メイリオ" panose="020B0604030504040204" pitchFamily="50" charset="-128"/>
                <a:ea typeface="メイリオ" panose="020B0604030504040204" pitchFamily="50" charset="-128"/>
              </a:rPr>
              <a:t>」</a:t>
            </a:r>
            <a:r>
              <a:rPr kumimoji="1" lang="en-US" altLang="ja-JP" sz="950" dirty="0">
                <a:latin typeface="メイリオ" panose="020B0604030504040204" pitchFamily="50" charset="-128"/>
                <a:ea typeface="メイリオ" panose="020B0604030504040204" pitchFamily="50" charset="-128"/>
              </a:rPr>
              <a:t>(</a:t>
            </a:r>
            <a:r>
              <a:rPr kumimoji="1" lang="ja-JP" altLang="en-US" sz="950" dirty="0">
                <a:latin typeface="メイリオ" panose="020B0604030504040204" pitchFamily="50" charset="-128"/>
                <a:ea typeface="メイリオ" panose="020B0604030504040204" pitchFamily="50" charset="-128"/>
              </a:rPr>
              <a:t>令和３年６月</a:t>
            </a:r>
            <a:r>
              <a:rPr kumimoji="1" lang="en-US" altLang="ja-JP" sz="950" dirty="0">
                <a:latin typeface="メイリオ" panose="020B0604030504040204" pitchFamily="50" charset="-128"/>
                <a:ea typeface="メイリオ" panose="020B0604030504040204" pitchFamily="50" charset="-128"/>
              </a:rPr>
              <a:t>18</a:t>
            </a:r>
            <a:r>
              <a:rPr kumimoji="1" lang="ja-JP" altLang="en-US" sz="950" dirty="0">
                <a:latin typeface="メイリオ" panose="020B0604030504040204" pitchFamily="50" charset="-128"/>
                <a:ea typeface="メイリオ" panose="020B0604030504040204" pitchFamily="50" charset="-128"/>
              </a:rPr>
              <a:t>日閣議決定</a:t>
            </a:r>
            <a:r>
              <a:rPr kumimoji="1" lang="en-US" altLang="ja-JP" sz="950" dirty="0">
                <a:latin typeface="メイリオ" panose="020B0604030504040204" pitchFamily="50" charset="-128"/>
                <a:ea typeface="メイリオ" panose="020B0604030504040204" pitchFamily="50" charset="-128"/>
              </a:rPr>
              <a:t>)</a:t>
            </a:r>
            <a:r>
              <a:rPr kumimoji="1" lang="ja-JP" altLang="en-US" sz="950" dirty="0">
                <a:latin typeface="メイリオ" panose="020B0604030504040204" pitchFamily="50" charset="-128"/>
                <a:ea typeface="メイリオ" panose="020B0604030504040204" pitchFamily="50" charset="-128"/>
              </a:rPr>
              <a:t>においても、より早期に全国加重平均</a:t>
            </a:r>
            <a:r>
              <a:rPr kumimoji="1" lang="en-US" altLang="ja-JP" sz="950" dirty="0">
                <a:latin typeface="メイリオ" panose="020B0604030504040204" pitchFamily="50" charset="-128"/>
                <a:ea typeface="メイリオ" panose="020B0604030504040204" pitchFamily="50" charset="-128"/>
              </a:rPr>
              <a:t>1,000</a:t>
            </a:r>
            <a:r>
              <a:rPr kumimoji="1" lang="ja-JP" altLang="en-US" sz="950" dirty="0">
                <a:latin typeface="メイリオ" panose="020B0604030504040204" pitchFamily="50" charset="-128"/>
                <a:ea typeface="メイリオ" panose="020B0604030504040204" pitchFamily="50" charset="-128"/>
              </a:rPr>
              <a:t>円とすることを目指すとされており、生産性向上等に取り組む中小企業・小規模事業者への支援強化、下請取引の適正化、金融支援等、中小企業・小規模事業者が賃上げしやすい環境の整備に一層取り組むことが不可欠である。</a:t>
            </a:r>
            <a:endParaRPr kumimoji="1" lang="en-US" altLang="ja-JP" sz="950" dirty="0" smtClean="0">
              <a:latin typeface="メイリオ" panose="020B0604030504040204" pitchFamily="50" charset="-128"/>
              <a:ea typeface="メイリオ" panose="020B0604030504040204" pitchFamily="50" charset="-128"/>
            </a:endParaRPr>
          </a:p>
        </p:txBody>
      </p:sp>
      <p:graphicFrame>
        <p:nvGraphicFramePr>
          <p:cNvPr id="55" name="Chart 1"/>
          <p:cNvGraphicFramePr>
            <a:graphicFrameLocks/>
          </p:cNvGraphicFramePr>
          <p:nvPr>
            <p:extLst/>
          </p:nvPr>
        </p:nvGraphicFramePr>
        <p:xfrm>
          <a:off x="3979160" y="7339052"/>
          <a:ext cx="2827222" cy="27884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7" name="グラフ 36"/>
          <p:cNvGraphicFramePr>
            <a:graphicFrameLocks/>
          </p:cNvGraphicFramePr>
          <p:nvPr>
            <p:extLst/>
          </p:nvPr>
        </p:nvGraphicFramePr>
        <p:xfrm>
          <a:off x="3935942" y="2549154"/>
          <a:ext cx="2913504" cy="2790333"/>
        </p:xfrm>
        <a:graphic>
          <a:graphicData uri="http://schemas.openxmlformats.org/drawingml/2006/chart">
            <c:chart xmlns:c="http://schemas.openxmlformats.org/drawingml/2006/chart" xmlns:r="http://schemas.openxmlformats.org/officeDocument/2006/relationships" r:id="rId3"/>
          </a:graphicData>
        </a:graphic>
      </p:graphicFrame>
      <p:sp>
        <p:nvSpPr>
          <p:cNvPr id="38" name="正方形/長方形 37"/>
          <p:cNvSpPr/>
          <p:nvPr/>
        </p:nvSpPr>
        <p:spPr>
          <a:xfrm>
            <a:off x="3924300" y="2402470"/>
            <a:ext cx="2940248" cy="294409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3890433" y="2420381"/>
            <a:ext cx="3053292" cy="238527"/>
          </a:xfrm>
          <a:prstGeom prst="rect">
            <a:avLst/>
          </a:prstGeom>
          <a:noFill/>
        </p:spPr>
        <p:txBody>
          <a:bodyPr wrap="square" rtlCol="0">
            <a:spAutoFit/>
          </a:bodyPr>
          <a:lstStyle/>
          <a:p>
            <a:r>
              <a:rPr kumimoji="1" lang="ja-JP" altLang="en-US" sz="950" b="1" dirty="0" smtClean="0">
                <a:latin typeface="メイリオ" panose="020B0604030504040204" pitchFamily="50" charset="-128"/>
                <a:ea typeface="メイリオ" panose="020B0604030504040204" pitchFamily="50" charset="-128"/>
              </a:rPr>
              <a:t>過去３年間における個別労働関係紛争相談内訳</a:t>
            </a:r>
            <a:r>
              <a:rPr kumimoji="1" lang="en-US" altLang="ja-JP" sz="950" b="1" dirty="0" smtClean="0">
                <a:latin typeface="メイリオ" panose="020B0604030504040204" pitchFamily="50" charset="-128"/>
                <a:ea typeface="メイリオ" panose="020B0604030504040204" pitchFamily="50" charset="-128"/>
              </a:rPr>
              <a:t>(</a:t>
            </a:r>
            <a:r>
              <a:rPr kumimoji="1" lang="ja-JP" altLang="en-US" sz="950" b="1" dirty="0" smtClean="0">
                <a:latin typeface="メイリオ" panose="020B0604030504040204" pitchFamily="50" charset="-128"/>
                <a:ea typeface="メイリオ" panose="020B0604030504040204" pitchFamily="50" charset="-128"/>
              </a:rPr>
              <a:t>県</a:t>
            </a:r>
            <a:r>
              <a:rPr kumimoji="1" lang="en-US" altLang="ja-JP" sz="950" b="1" dirty="0" smtClean="0">
                <a:latin typeface="メイリオ" panose="020B0604030504040204" pitchFamily="50" charset="-128"/>
                <a:ea typeface="メイリオ" panose="020B0604030504040204" pitchFamily="50" charset="-128"/>
              </a:rPr>
              <a:t>)</a:t>
            </a:r>
            <a:endParaRPr kumimoji="1" lang="ja-JP" altLang="en-US" sz="950" b="1" dirty="0">
              <a:latin typeface="メイリオ" panose="020B0604030504040204" pitchFamily="50" charset="-128"/>
              <a:ea typeface="メイリオ" panose="020B0604030504040204" pitchFamily="50" charset="-128"/>
            </a:endParaRPr>
          </a:p>
        </p:txBody>
      </p:sp>
      <p:sp>
        <p:nvSpPr>
          <p:cNvPr id="57" name="テキスト ボックス 56"/>
          <p:cNvSpPr txBox="1"/>
          <p:nvPr/>
        </p:nvSpPr>
        <p:spPr>
          <a:xfrm>
            <a:off x="6082493" y="4486349"/>
            <a:ext cx="388157" cy="200055"/>
          </a:xfrm>
          <a:prstGeom prst="rect">
            <a:avLst/>
          </a:prstGeom>
          <a:noFill/>
        </p:spPr>
        <p:txBody>
          <a:bodyPr wrap="square" rtlCol="0">
            <a:spAutoFit/>
          </a:bodyPr>
          <a:lstStyle/>
          <a:p>
            <a:r>
              <a:rPr kumimoji="1" lang="en-US" altLang="ja-JP" sz="700" b="1" dirty="0" smtClean="0"/>
              <a:t>※</a:t>
            </a:r>
            <a:r>
              <a:rPr kumimoji="1" lang="en-US" altLang="ja-JP" sz="700" b="1" dirty="0"/>
              <a:t>1</a:t>
            </a:r>
            <a:endParaRPr kumimoji="1" lang="ja-JP" altLang="en-US" sz="700" b="1" dirty="0"/>
          </a:p>
        </p:txBody>
      </p:sp>
      <p:sp>
        <p:nvSpPr>
          <p:cNvPr id="2" name="テキスト ボックス 1"/>
          <p:cNvSpPr txBox="1"/>
          <p:nvPr/>
        </p:nvSpPr>
        <p:spPr>
          <a:xfrm>
            <a:off x="4833925" y="4940301"/>
            <a:ext cx="485775" cy="184666"/>
          </a:xfrm>
          <a:prstGeom prst="rect">
            <a:avLst/>
          </a:prstGeom>
          <a:noFill/>
        </p:spPr>
        <p:txBody>
          <a:bodyPr wrap="square" rtlCol="0">
            <a:spAutoFit/>
          </a:bodyPr>
          <a:lstStyle/>
          <a:p>
            <a:r>
              <a:rPr kumimoji="1" lang="en-US" altLang="ja-JP" sz="600" b="1" dirty="0" smtClean="0">
                <a:latin typeface="メイリオ" panose="020B0604030504040204" pitchFamily="50" charset="-128"/>
                <a:ea typeface="メイリオ" panose="020B0604030504040204" pitchFamily="50" charset="-128"/>
              </a:rPr>
              <a:t>(</a:t>
            </a:r>
            <a:r>
              <a:rPr kumimoji="1" lang="ja-JP" altLang="en-US" sz="600" b="1" dirty="0" smtClean="0">
                <a:latin typeface="メイリオ" panose="020B0604030504040204" pitchFamily="50" charset="-128"/>
                <a:ea typeface="メイリオ" panose="020B0604030504040204" pitchFamily="50" charset="-128"/>
              </a:rPr>
              <a:t>右軸</a:t>
            </a:r>
            <a:r>
              <a:rPr kumimoji="1" lang="en-US" altLang="ja-JP" sz="600" b="1" dirty="0" smtClean="0">
                <a:latin typeface="メイリオ" panose="020B0604030504040204" pitchFamily="50" charset="-128"/>
                <a:ea typeface="メイリオ" panose="020B0604030504040204" pitchFamily="50" charset="-128"/>
              </a:rPr>
              <a:t>)</a:t>
            </a:r>
            <a:endParaRPr kumimoji="1" lang="ja-JP" altLang="en-US" sz="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82176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0443801-DC4B-4DBE-9EE5-62191D8FC68D}" type="slidenum">
              <a:rPr kumimoji="1" lang="ja-JP" altLang="en-US" smtClean="0"/>
              <a:pPr/>
              <a:t>2</a:t>
            </a:fld>
            <a:endParaRPr kumimoji="1" lang="ja-JP" altLang="en-US"/>
          </a:p>
        </p:txBody>
      </p:sp>
      <p:sp>
        <p:nvSpPr>
          <p:cNvPr id="3" name="テキスト ボックス 2"/>
          <p:cNvSpPr txBox="1"/>
          <p:nvPr/>
        </p:nvSpPr>
        <p:spPr>
          <a:xfrm>
            <a:off x="611237" y="1257300"/>
            <a:ext cx="6642000" cy="4603824"/>
          </a:xfrm>
          <a:prstGeom prst="rect">
            <a:avLst/>
          </a:prstGeom>
          <a:noFill/>
        </p:spPr>
        <p:txBody>
          <a:bodyPr wrap="square" rtlCol="0">
            <a:spAutoFit/>
          </a:bodyPr>
          <a:lstStyle/>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４</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新型コロナウイルス感染症に関する母性健康管理措置による特別有給休暇制度導入</a:t>
            </a:r>
            <a:endParaRPr lang="en-US" altLang="ja-JP" sz="1200" dirty="0" smtClean="0">
              <a:latin typeface="メイリオ" panose="020B0604030504040204" pitchFamily="50" charset="-128"/>
              <a:ea typeface="メイリオ" panose="020B0604030504040204" pitchFamily="50" charset="-128"/>
            </a:endParaRPr>
          </a:p>
          <a:p>
            <a:pPr marL="252000" lvl="0">
              <a:lnSpc>
                <a:spcPts val="1900"/>
              </a:lnSpc>
            </a:pPr>
            <a:r>
              <a:rPr lang="ja-JP" altLang="en-US" sz="1200" dirty="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a:t>
            </a:r>
            <a:r>
              <a:rPr lang="ja-JP" altLang="ja-JP" sz="1200" dirty="0" smtClean="0">
                <a:latin typeface="メイリオ" panose="020B0604030504040204" pitchFamily="50" charset="-128"/>
                <a:ea typeface="メイリオ" panose="020B0604030504040204" pitchFamily="50" charset="-128"/>
              </a:rPr>
              <a:t>等</a:t>
            </a:r>
            <a:r>
              <a:rPr lang="ja-JP" altLang="ja-JP" sz="1200" dirty="0">
                <a:latin typeface="メイリオ" panose="020B0604030504040204" pitchFamily="50" charset="-128"/>
                <a:ea typeface="メイリオ" panose="020B0604030504040204" pitchFamily="50" charset="-128"/>
              </a:rPr>
              <a:t>への取組</a:t>
            </a:r>
            <a:r>
              <a:rPr lang="ja-JP" altLang="ja-JP" sz="1200" dirty="0" smtClean="0">
                <a:latin typeface="メイリオ" panose="020B0604030504040204" pitchFamily="50" charset="-128"/>
                <a:ea typeface="メイリオ" panose="020B0604030504040204" pitchFamily="50" charset="-128"/>
              </a:rPr>
              <a:t>支援</a:t>
            </a:r>
            <a:r>
              <a:rPr lang="ja-JP" altLang="en-US"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13</a:t>
            </a:r>
            <a:endParaRPr lang="ja-JP" altLang="ja-JP" sz="1200" dirty="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５</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同一</a:t>
            </a:r>
            <a:r>
              <a:rPr lang="ja-JP" altLang="ja-JP" sz="1200" dirty="0">
                <a:latin typeface="メイリオ" panose="020B0604030504040204" pitchFamily="50" charset="-128"/>
                <a:ea typeface="メイリオ" panose="020B0604030504040204" pitchFamily="50" charset="-128"/>
              </a:rPr>
              <a:t>労働同一賃金など雇用形態に関わらない公正な待遇の確保等・・・</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14</a:t>
            </a:r>
            <a:endParaRPr lang="ja-JP" altLang="ja-JP" sz="1200"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 </a:t>
            </a:r>
            <a:endParaRPr lang="ja-JP" altLang="ja-JP" sz="1200" dirty="0">
              <a:latin typeface="メイリオ" panose="020B0604030504040204" pitchFamily="50" charset="-128"/>
              <a:ea typeface="メイリオ" panose="020B0604030504040204" pitchFamily="50" charset="-128"/>
            </a:endParaRPr>
          </a:p>
          <a:p>
            <a:pPr marL="72000">
              <a:lnSpc>
                <a:spcPts val="1900"/>
              </a:lnSpc>
            </a:pPr>
            <a:r>
              <a:rPr lang="ja-JP" altLang="ja-JP" sz="1200" b="1" dirty="0">
                <a:latin typeface="メイリオ" panose="020B0604030504040204" pitchFamily="50" charset="-128"/>
                <a:ea typeface="メイリオ" panose="020B0604030504040204" pitchFamily="50" charset="-128"/>
              </a:rPr>
              <a:t>Ⅲ　誰もが働きやすい職場づくり</a:t>
            </a:r>
            <a:endParaRPr lang="ja-JP" altLang="ja-JP" sz="1200" dirty="0">
              <a:latin typeface="メイリオ" panose="020B0604030504040204" pitchFamily="50" charset="-128"/>
              <a:ea typeface="メイリオ" panose="020B0604030504040204" pitchFamily="50" charset="-128"/>
            </a:endParaRPr>
          </a:p>
          <a:p>
            <a:pPr marL="144000">
              <a:lnSpc>
                <a:spcPts val="1900"/>
              </a:lnSpc>
            </a:pPr>
            <a:r>
              <a:rPr lang="ja-JP" altLang="ja-JP" sz="1200" b="1" dirty="0">
                <a:latin typeface="メイリオ" panose="020B0604030504040204" pitchFamily="50" charset="-128"/>
                <a:ea typeface="メイリオ" panose="020B0604030504040204" pitchFamily="50" charset="-128"/>
              </a:rPr>
              <a:t>１　柔軟な働き方がしやすい環境整備</a:t>
            </a:r>
            <a:endParaRPr lang="ja-JP" altLang="ja-JP" sz="1200" dirty="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１</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良質</a:t>
            </a:r>
            <a:r>
              <a:rPr lang="ja-JP" altLang="ja-JP" sz="1200" dirty="0">
                <a:latin typeface="メイリオ" panose="020B0604030504040204" pitchFamily="50" charset="-128"/>
                <a:ea typeface="メイリオ" panose="020B0604030504040204" pitchFamily="50" charset="-128"/>
              </a:rPr>
              <a:t>なテレワークの導入・定着促進・・・・・・・・・・・・・・・・</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14</a:t>
            </a:r>
            <a:endParaRPr lang="ja-JP" altLang="ja-JP" sz="1200" dirty="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２</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フリーランス</a:t>
            </a:r>
            <a:r>
              <a:rPr lang="ja-JP" altLang="ja-JP" sz="1200" dirty="0">
                <a:latin typeface="メイリオ" panose="020B0604030504040204" pitchFamily="50" charset="-128"/>
                <a:ea typeface="メイリオ" panose="020B0604030504040204" pitchFamily="50" charset="-128"/>
              </a:rPr>
              <a:t>の契約支援に関する相談支援及び副業・兼業を行える環境</a:t>
            </a:r>
            <a:r>
              <a:rPr lang="ja-JP" altLang="ja-JP" sz="1200" dirty="0" smtClean="0">
                <a:latin typeface="メイリオ" panose="020B0604030504040204" pitchFamily="50" charset="-128"/>
                <a:ea typeface="メイリオ" panose="020B0604030504040204" pitchFamily="50" charset="-128"/>
              </a:rPr>
              <a:t>整備</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15</a:t>
            </a:r>
            <a:endParaRPr lang="ja-JP" altLang="ja-JP" sz="1200" dirty="0">
              <a:latin typeface="メイリオ" panose="020B0604030504040204" pitchFamily="50" charset="-128"/>
              <a:ea typeface="メイリオ" panose="020B0604030504040204" pitchFamily="50" charset="-128"/>
            </a:endParaRPr>
          </a:p>
          <a:p>
            <a:pPr marL="144000">
              <a:lnSpc>
                <a:spcPts val="1900"/>
              </a:lnSpc>
            </a:pPr>
            <a:r>
              <a:rPr lang="ja-JP" altLang="ja-JP" sz="1200" b="1" dirty="0">
                <a:latin typeface="メイリオ" panose="020B0604030504040204" pitchFamily="50" charset="-128"/>
                <a:ea typeface="メイリオ" panose="020B0604030504040204" pitchFamily="50" charset="-128"/>
              </a:rPr>
              <a:t>２　安全で健康に働くことができる環境づくり</a:t>
            </a:r>
            <a:endParaRPr lang="ja-JP" altLang="ja-JP" sz="1200" dirty="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１</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職場</a:t>
            </a:r>
            <a:r>
              <a:rPr lang="ja-JP" altLang="ja-JP" sz="1200" dirty="0">
                <a:latin typeface="メイリオ" panose="020B0604030504040204" pitchFamily="50" charset="-128"/>
                <a:ea typeface="メイリオ" panose="020B0604030504040204" pitchFamily="50" charset="-128"/>
              </a:rPr>
              <a:t>における感染防止対策等の推進・・・・・・</a:t>
            </a:r>
            <a:r>
              <a:rPr lang="ja-JP" altLang="ja-JP" sz="1200" dirty="0" smtClean="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15</a:t>
            </a:r>
            <a:endParaRPr lang="ja-JP" altLang="ja-JP" sz="1200" dirty="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２</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長時間</a:t>
            </a:r>
            <a:r>
              <a:rPr lang="ja-JP" altLang="ja-JP" sz="1200" dirty="0">
                <a:latin typeface="メイリオ" panose="020B0604030504040204" pitchFamily="50" charset="-128"/>
                <a:ea typeface="メイリオ" panose="020B0604030504040204" pitchFamily="50" charset="-128"/>
              </a:rPr>
              <a:t>労働</a:t>
            </a:r>
            <a:r>
              <a:rPr lang="ja-JP" altLang="ja-JP" sz="1200" dirty="0" smtClean="0">
                <a:latin typeface="メイリオ" panose="020B0604030504040204" pitchFamily="50" charset="-128"/>
                <a:ea typeface="メイリオ" panose="020B0604030504040204" pitchFamily="50" charset="-128"/>
              </a:rPr>
              <a:t>の</a:t>
            </a:r>
            <a:r>
              <a:rPr lang="ja-JP" altLang="en-US" sz="1200" dirty="0" smtClean="0">
                <a:latin typeface="メイリオ" panose="020B0604030504040204" pitchFamily="50" charset="-128"/>
                <a:ea typeface="メイリオ" panose="020B0604030504040204" pitchFamily="50" charset="-128"/>
              </a:rPr>
              <a:t>抑制</a:t>
            </a:r>
            <a:r>
              <a:rPr lang="ja-JP" altLang="ja-JP" sz="1200" dirty="0" smtClean="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16</a:t>
            </a:r>
            <a:endParaRPr lang="ja-JP" altLang="ja-JP" sz="1200" dirty="0" smtClean="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３</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労働</a:t>
            </a:r>
            <a:r>
              <a:rPr lang="ja-JP" altLang="ja-JP" sz="1200" dirty="0">
                <a:latin typeface="メイリオ" panose="020B0604030504040204" pitchFamily="50" charset="-128"/>
                <a:ea typeface="メイリオ" panose="020B0604030504040204" pitchFamily="50" charset="-128"/>
              </a:rPr>
              <a:t>条件の確保・改善対策・・・・・・・・・・・・</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17</a:t>
            </a:r>
            <a:endParaRPr lang="ja-JP" altLang="ja-JP" sz="1200" dirty="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４</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労働者</a:t>
            </a:r>
            <a:r>
              <a:rPr lang="ja-JP" altLang="ja-JP" sz="1200" dirty="0">
                <a:latin typeface="メイリオ" panose="020B0604030504040204" pitchFamily="50" charset="-128"/>
                <a:ea typeface="メイリオ" panose="020B0604030504040204" pitchFamily="50" charset="-128"/>
              </a:rPr>
              <a:t>が安全で健康に働くことができる環境の整備・・・・・・</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18</a:t>
            </a:r>
            <a:endParaRPr lang="ja-JP" altLang="ja-JP" sz="1200" dirty="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５</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総合的</a:t>
            </a:r>
            <a:r>
              <a:rPr lang="ja-JP" altLang="ja-JP" sz="1200" dirty="0">
                <a:latin typeface="メイリオ" panose="020B0604030504040204" pitchFamily="50" charset="-128"/>
                <a:ea typeface="メイリオ" panose="020B0604030504040204" pitchFamily="50" charset="-128"/>
              </a:rPr>
              <a:t>なハラスメント対策の推進・・・・・・・・・・・・・・</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19</a:t>
            </a:r>
            <a:endParaRPr lang="ja-JP" altLang="ja-JP" sz="1200" dirty="0">
              <a:latin typeface="メイリオ" panose="020B0604030504040204" pitchFamily="50" charset="-128"/>
              <a:ea typeface="メイリオ" panose="020B0604030504040204" pitchFamily="50" charset="-128"/>
            </a:endParaRPr>
          </a:p>
          <a:p>
            <a:pPr marL="144000">
              <a:lnSpc>
                <a:spcPts val="1900"/>
              </a:lnSpc>
            </a:pPr>
            <a:r>
              <a:rPr lang="ja-JP" altLang="ja-JP" sz="1200" b="1" dirty="0">
                <a:latin typeface="メイリオ" panose="020B0604030504040204" pitchFamily="50" charset="-128"/>
                <a:ea typeface="メイリオ" panose="020B0604030504040204" pitchFamily="50" charset="-128"/>
              </a:rPr>
              <a:t>３　最低賃金・賃金の引上げに向けた生産性向上等の推進</a:t>
            </a:r>
            <a:endParaRPr lang="ja-JP" altLang="ja-JP" sz="1200" dirty="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１</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最低賃金</a:t>
            </a:r>
            <a:r>
              <a:rPr lang="ja-JP" altLang="en-US"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賃金</a:t>
            </a:r>
            <a:r>
              <a:rPr lang="ja-JP" altLang="ja-JP" sz="1200" dirty="0">
                <a:latin typeface="メイリオ" panose="020B0604030504040204" pitchFamily="50" charset="-128"/>
                <a:ea typeface="メイリオ" panose="020B0604030504040204" pitchFamily="50" charset="-128"/>
              </a:rPr>
              <a:t>の引上げに向けた生産性向上等に取り組む企業への支援</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20</a:t>
            </a:r>
            <a:endParaRPr lang="ja-JP" altLang="ja-JP" sz="1200" dirty="0">
              <a:latin typeface="メイリオ" panose="020B0604030504040204" pitchFamily="50" charset="-128"/>
              <a:ea typeface="メイリオ" panose="020B0604030504040204" pitchFamily="50" charset="-128"/>
            </a:endParaRPr>
          </a:p>
          <a:p>
            <a:pPr marL="252000" lvl="0">
              <a:lnSpc>
                <a:spcPts val="1900"/>
              </a:lnSpc>
            </a:pP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２</a:t>
            </a:r>
            <a:r>
              <a:rPr lang="en-US" altLang="ja-JP"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最低</a:t>
            </a:r>
            <a:r>
              <a:rPr lang="ja-JP" altLang="ja-JP" sz="1200" dirty="0">
                <a:latin typeface="メイリオ" panose="020B0604030504040204" pitchFamily="50" charset="-128"/>
                <a:ea typeface="メイリオ" panose="020B0604030504040204" pitchFamily="50" charset="-128"/>
              </a:rPr>
              <a:t>賃金制度の適切な</a:t>
            </a:r>
            <a:r>
              <a:rPr lang="ja-JP" altLang="ja-JP" sz="1200" dirty="0" smtClean="0">
                <a:latin typeface="メイリオ" panose="020B0604030504040204" pitchFamily="50" charset="-128"/>
                <a:ea typeface="メイリオ" panose="020B0604030504040204" pitchFamily="50" charset="-128"/>
              </a:rPr>
              <a:t>運営・</a:t>
            </a:r>
            <a:r>
              <a:rPr lang="ja-JP" altLang="ja-JP" sz="1200" dirty="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2</a:t>
            </a:r>
            <a:r>
              <a:rPr lang="en-US" altLang="ja-JP" sz="1200" dirty="0">
                <a:latin typeface="メイリオ" panose="020B0604030504040204" pitchFamily="50" charset="-128"/>
                <a:ea typeface="メイリオ" panose="020B0604030504040204" pitchFamily="50" charset="-128"/>
              </a:rPr>
              <a:t>0</a:t>
            </a:r>
            <a:endParaRPr lang="ja-JP" altLang="ja-JP" sz="1200" dirty="0">
              <a:latin typeface="メイリオ" panose="020B0604030504040204" pitchFamily="50" charset="-128"/>
              <a:ea typeface="メイリオ" panose="020B0604030504040204" pitchFamily="50" charset="-128"/>
            </a:endParaRPr>
          </a:p>
          <a:p>
            <a:pPr marL="252000">
              <a:lnSpc>
                <a:spcPts val="1900"/>
              </a:lnSpc>
            </a:pPr>
            <a:r>
              <a:rPr lang="ja-JP" altLang="ja-JP" sz="1200" b="1" dirty="0">
                <a:latin typeface="メイリオ" panose="020B0604030504040204" pitchFamily="50" charset="-128"/>
                <a:ea typeface="メイリオ" panose="020B0604030504040204" pitchFamily="50" charset="-128"/>
              </a:rPr>
              <a:t>　</a:t>
            </a:r>
            <a:endParaRPr lang="ja-JP" altLang="ja-JP" sz="1200" dirty="0">
              <a:latin typeface="メイリオ" panose="020B0604030504040204" pitchFamily="50" charset="-128"/>
              <a:ea typeface="メイリオ" panose="020B0604030504040204" pitchFamily="50" charset="-128"/>
            </a:endParaRPr>
          </a:p>
          <a:p>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40833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0443801-DC4B-4DBE-9EE5-62191D8FC68D}" type="slidenum">
              <a:rPr kumimoji="1" lang="ja-JP" altLang="en-US" smtClean="0"/>
              <a:pPr/>
              <a:t>3</a:t>
            </a:fld>
            <a:endParaRPr kumimoji="1" lang="ja-JP" altLang="en-US"/>
          </a:p>
        </p:txBody>
      </p:sp>
      <p:sp>
        <p:nvSpPr>
          <p:cNvPr id="3" name="テキスト ボックス 2"/>
          <p:cNvSpPr txBox="1"/>
          <p:nvPr/>
        </p:nvSpPr>
        <p:spPr>
          <a:xfrm>
            <a:off x="792162" y="971550"/>
            <a:ext cx="5975350" cy="8256106"/>
          </a:xfrm>
          <a:prstGeom prst="rect">
            <a:avLst/>
          </a:prstGeom>
          <a:noFill/>
        </p:spPr>
        <p:txBody>
          <a:bodyPr wrap="square" rtlCol="0">
            <a:spAutoFit/>
          </a:bodyPr>
          <a:lstStyle/>
          <a:p>
            <a:pPr algn="ctr"/>
            <a:r>
              <a:rPr lang="ja-JP" altLang="ja-JP" sz="1300" b="1" dirty="0">
                <a:latin typeface="メイリオ" panose="020B0604030504040204" pitchFamily="50" charset="-128"/>
                <a:ea typeface="メイリオ" panose="020B0604030504040204" pitchFamily="50" charset="-128"/>
              </a:rPr>
              <a:t>令和４年度 宮城労働局 行政運営方針</a:t>
            </a:r>
            <a:endParaRPr lang="ja-JP" altLang="ja-JP" sz="1300"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 </a:t>
            </a:r>
            <a:endParaRPr lang="en-US" altLang="ja-JP" sz="1200" b="1" dirty="0" smtClean="0">
              <a:latin typeface="メイリオ" panose="020B0604030504040204" pitchFamily="50" charset="-128"/>
              <a:ea typeface="メイリオ" panose="020B0604030504040204" pitchFamily="50" charset="-128"/>
            </a:endParaRPr>
          </a:p>
          <a:p>
            <a:endParaRPr lang="ja-JP" altLang="ja-JP" sz="1200" dirty="0">
              <a:latin typeface="メイリオ" panose="020B0604030504040204" pitchFamily="50" charset="-128"/>
              <a:ea typeface="メイリオ" panose="020B0604030504040204" pitchFamily="50" charset="-128"/>
            </a:endParaRPr>
          </a:p>
          <a:p>
            <a:r>
              <a:rPr lang="ja-JP" altLang="ja-JP" sz="1200" b="1" dirty="0">
                <a:latin typeface="メイリオ" panose="020B0604030504040204" pitchFamily="50" charset="-128"/>
                <a:ea typeface="メイリオ" panose="020B0604030504040204" pitchFamily="50" charset="-128"/>
              </a:rPr>
              <a:t>第１　宮城労働局行政運営の基本</a:t>
            </a:r>
            <a:r>
              <a:rPr lang="ja-JP" altLang="ja-JP" sz="1200" b="1" dirty="0" smtClean="0">
                <a:latin typeface="メイリオ" panose="020B0604030504040204" pitchFamily="50" charset="-128"/>
                <a:ea typeface="メイリオ" panose="020B0604030504040204" pitchFamily="50" charset="-128"/>
              </a:rPr>
              <a:t>方針</a:t>
            </a:r>
            <a:endParaRPr lang="en-US" altLang="ja-JP" sz="1200" b="1" dirty="0" smtClean="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endParaRPr lang="ja-JP" altLang="ja-JP" sz="1200" dirty="0">
              <a:latin typeface="メイリオ" panose="020B0604030504040204" pitchFamily="50" charset="-128"/>
              <a:ea typeface="メイリオ" panose="020B0604030504040204" pitchFamily="50" charset="-128"/>
            </a:endParaRPr>
          </a:p>
          <a:p>
            <a:pPr>
              <a:lnSpc>
                <a:spcPct val="150000"/>
              </a:lnSpc>
            </a:pPr>
            <a:r>
              <a:rPr lang="ja-JP" altLang="ja-JP" sz="1100" b="1" dirty="0">
                <a:latin typeface="メイリオ" panose="020B0604030504040204" pitchFamily="50" charset="-128"/>
                <a:ea typeface="メイリオ" panose="020B0604030504040204" pitchFamily="50" charset="-128"/>
              </a:rPr>
              <a:t>１　雇用維持・労働移動等に向けた支援やデジタル化への対応</a:t>
            </a:r>
            <a:endParaRPr lang="ja-JP" altLang="ja-JP" sz="1100" dirty="0">
              <a:latin typeface="メイリオ" panose="020B0604030504040204" pitchFamily="50" charset="-128"/>
              <a:ea typeface="メイリオ" panose="020B0604030504040204" pitchFamily="50" charset="-128"/>
            </a:endParaRPr>
          </a:p>
          <a:p>
            <a:pPr marL="216000" indent="144000">
              <a:lnSpc>
                <a:spcPct val="150000"/>
              </a:lnSpc>
            </a:pPr>
            <a:r>
              <a:rPr lang="ja-JP" altLang="ja-JP" sz="1000" dirty="0">
                <a:latin typeface="メイリオ" panose="020B0604030504040204" pitchFamily="50" charset="-128"/>
                <a:ea typeface="メイリオ" panose="020B0604030504040204" pitchFamily="50" charset="-128"/>
              </a:rPr>
              <a:t>新型</a:t>
            </a:r>
            <a:r>
              <a:rPr lang="ja-JP" altLang="ja-JP" sz="1000" dirty="0" smtClean="0">
                <a:latin typeface="メイリオ" panose="020B0604030504040204" pitchFamily="50" charset="-128"/>
                <a:ea typeface="メイリオ" panose="020B0604030504040204" pitchFamily="50" charset="-128"/>
              </a:rPr>
              <a:t>コロナ</a:t>
            </a:r>
            <a:r>
              <a:rPr lang="ja-JP" altLang="en-US" sz="1000" dirty="0" smtClean="0">
                <a:latin typeface="メイリオ" panose="020B0604030504040204" pitchFamily="50" charset="-128"/>
                <a:ea typeface="メイリオ" panose="020B0604030504040204" pitchFamily="50" charset="-128"/>
              </a:rPr>
              <a:t>ウイルス</a:t>
            </a:r>
            <a:r>
              <a:rPr lang="ja-JP" altLang="ja-JP" sz="1000" dirty="0" smtClean="0">
                <a:latin typeface="メイリオ" panose="020B0604030504040204" pitchFamily="50" charset="-128"/>
                <a:ea typeface="メイリオ" panose="020B0604030504040204" pitchFamily="50" charset="-128"/>
              </a:rPr>
              <a:t>感染症</a:t>
            </a:r>
            <a:r>
              <a:rPr lang="ja-JP" altLang="ja-JP" sz="1000" dirty="0">
                <a:latin typeface="メイリオ" panose="020B0604030504040204" pitchFamily="50" charset="-128"/>
                <a:ea typeface="メイリオ" panose="020B0604030504040204" pitchFamily="50" charset="-128"/>
              </a:rPr>
              <a:t>の影響及びそのまん延防止措置の影響により、休業を余儀なくされた労働者の雇用の維持・継続のため、雇用調整助成金等による効果的な支援を実施する。また、在籍型出向等により、労働者のモチベーションも維持しつつ雇用を維持する企業に対しては、産業雇用安定助成金による支援を実施し、雇用の維持・継続に向けた対応を進めていく。</a:t>
            </a:r>
          </a:p>
          <a:p>
            <a:pPr marL="216000" indent="144000">
              <a:lnSpc>
                <a:spcPct val="150000"/>
              </a:lnSpc>
            </a:pPr>
            <a:r>
              <a:rPr lang="ja-JP" altLang="ja-JP" sz="1000" dirty="0">
                <a:latin typeface="メイリオ" panose="020B0604030504040204" pitchFamily="50" charset="-128"/>
                <a:ea typeface="メイリオ" panose="020B0604030504040204" pitchFamily="50" charset="-128"/>
              </a:rPr>
              <a:t>ハローワークにおけるマッチング支援については、ハローワークのシステム刷新により追加されたオンライン機能の活用を促進し、職業紹介業務の充実・強化を図る。</a:t>
            </a:r>
          </a:p>
          <a:p>
            <a:pPr marL="216000" indent="144000">
              <a:lnSpc>
                <a:spcPct val="150000"/>
              </a:lnSpc>
            </a:pPr>
            <a:r>
              <a:rPr lang="ja-JP" altLang="ja-JP" sz="1000" dirty="0">
                <a:latin typeface="メイリオ" panose="020B0604030504040204" pitchFamily="50" charset="-128"/>
                <a:ea typeface="メイリオ" panose="020B0604030504040204" pitchFamily="50" charset="-128"/>
              </a:rPr>
              <a:t>また、円滑な労働移動を推進するため、地域のニーズを踏まえた職業</a:t>
            </a:r>
            <a:r>
              <a:rPr lang="ja-JP" altLang="ja-JP" sz="1000" dirty="0" smtClean="0">
                <a:latin typeface="メイリオ" panose="020B0604030504040204" pitchFamily="50" charset="-128"/>
                <a:ea typeface="メイリオ" panose="020B0604030504040204" pitchFamily="50" charset="-128"/>
              </a:rPr>
              <a:t>訓練コース</a:t>
            </a:r>
            <a:r>
              <a:rPr lang="ja-JP" altLang="ja-JP" sz="1000" dirty="0">
                <a:latin typeface="メイリオ" panose="020B0604030504040204" pitchFamily="50" charset="-128"/>
                <a:ea typeface="メイリオ" panose="020B0604030504040204" pitchFamily="50" charset="-128"/>
              </a:rPr>
              <a:t>の設定の促進を図るほか、ＩＴ分野の資格取得を目指す公的職業訓練コースの拡充を図り、デジタル分野における再就職の実現を図る。</a:t>
            </a:r>
          </a:p>
          <a:p>
            <a:pPr marL="216000" indent="144000">
              <a:lnSpc>
                <a:spcPct val="150000"/>
              </a:lnSpc>
            </a:pPr>
            <a:r>
              <a:rPr lang="ja-JP" altLang="ja-JP" sz="1000" dirty="0">
                <a:latin typeface="メイリオ" panose="020B0604030504040204" pitchFamily="50" charset="-128"/>
                <a:ea typeface="メイリオ" panose="020B0604030504040204" pitchFamily="50" charset="-128"/>
              </a:rPr>
              <a:t>さらに、地域における円滑な雇用対策の実施のため</a:t>
            </a:r>
            <a:r>
              <a:rPr lang="ja-JP" altLang="ja-JP" sz="1000" dirty="0" smtClean="0">
                <a:latin typeface="メイリオ" panose="020B0604030504040204" pitchFamily="50" charset="-128"/>
                <a:ea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rPr>
              <a:t>地方公共団体</a:t>
            </a:r>
            <a:r>
              <a:rPr lang="ja-JP" altLang="ja-JP" sz="1000" dirty="0" smtClean="0">
                <a:latin typeface="メイリオ" panose="020B0604030504040204" pitchFamily="50" charset="-128"/>
                <a:ea typeface="メイリオ" panose="020B0604030504040204" pitchFamily="50" charset="-128"/>
              </a:rPr>
              <a:t>と</a:t>
            </a:r>
            <a:r>
              <a:rPr lang="ja-JP" altLang="ja-JP" sz="1000" dirty="0">
                <a:latin typeface="メイリオ" panose="020B0604030504040204" pitchFamily="50" charset="-128"/>
                <a:ea typeface="メイリオ" panose="020B0604030504040204" pitchFamily="50" charset="-128"/>
              </a:rPr>
              <a:t>一層連携し、再就職等の促進に向けた取組の支援を推進する</a:t>
            </a:r>
            <a:r>
              <a:rPr lang="ja-JP" altLang="ja-JP" sz="1000" dirty="0" smtClean="0">
                <a:latin typeface="メイリオ" panose="020B0604030504040204" pitchFamily="50" charset="-128"/>
                <a:ea typeface="メイリオ" panose="020B0604030504040204" pitchFamily="50" charset="-128"/>
              </a:rPr>
              <a:t>。</a:t>
            </a:r>
            <a:endParaRPr lang="en-US" altLang="ja-JP" sz="1000" dirty="0" smtClean="0">
              <a:latin typeface="メイリオ" panose="020B0604030504040204" pitchFamily="50" charset="-128"/>
              <a:ea typeface="メイリオ" panose="020B0604030504040204" pitchFamily="50" charset="-128"/>
            </a:endParaRPr>
          </a:p>
          <a:p>
            <a:pPr>
              <a:lnSpc>
                <a:spcPct val="150000"/>
              </a:lnSpc>
            </a:pPr>
            <a:endParaRPr lang="ja-JP" altLang="ja-JP" sz="1200" dirty="0">
              <a:latin typeface="メイリオ" panose="020B0604030504040204" pitchFamily="50" charset="-128"/>
              <a:ea typeface="メイリオ" panose="020B0604030504040204" pitchFamily="50" charset="-128"/>
            </a:endParaRPr>
          </a:p>
          <a:p>
            <a:pPr>
              <a:lnSpc>
                <a:spcPct val="150000"/>
              </a:lnSpc>
            </a:pPr>
            <a:r>
              <a:rPr lang="ja-JP" altLang="ja-JP" sz="1100" b="1" dirty="0">
                <a:latin typeface="メイリオ" panose="020B0604030504040204" pitchFamily="50" charset="-128"/>
                <a:ea typeface="メイリオ" panose="020B0604030504040204" pitchFamily="50" charset="-128"/>
              </a:rPr>
              <a:t>２　多様な人材の活躍促進</a:t>
            </a:r>
            <a:endParaRPr lang="ja-JP" altLang="ja-JP" sz="1100" dirty="0">
              <a:latin typeface="メイリオ" panose="020B0604030504040204" pitchFamily="50" charset="-128"/>
              <a:ea typeface="メイリオ" panose="020B0604030504040204" pitchFamily="50" charset="-128"/>
            </a:endParaRPr>
          </a:p>
          <a:p>
            <a:pPr marL="216000" indent="144000">
              <a:lnSpc>
                <a:spcPct val="150000"/>
              </a:lnSpc>
            </a:pPr>
            <a:r>
              <a:rPr lang="ja-JP" altLang="ja-JP" sz="1000" dirty="0">
                <a:latin typeface="メイリオ" panose="020B0604030504040204" pitchFamily="50" charset="-128"/>
                <a:ea typeface="メイリオ" panose="020B0604030504040204" pitchFamily="50" charset="-128"/>
              </a:rPr>
              <a:t>非正規雇用労働者、新規学卒者、就職氷河期世代、子育て中の女性、高齢者、障害者等すべての求職者について雇用の確保を図るため、積極的な求人開拓を実施するとともに、求人の充足に向けては、求職者の動向やニーズを踏まえ、求人者に対し求人条件の</a:t>
            </a:r>
            <a:r>
              <a:rPr lang="ja-JP" altLang="ja-JP" sz="1000" dirty="0" smtClean="0">
                <a:latin typeface="メイリオ" panose="020B0604030504040204" pitchFamily="50" charset="-128"/>
                <a:ea typeface="メイリオ" panose="020B0604030504040204" pitchFamily="50" charset="-128"/>
              </a:rPr>
              <a:t>緩和</a:t>
            </a:r>
            <a:r>
              <a:rPr lang="ja-JP" altLang="en-US" sz="1000" dirty="0">
                <a:latin typeface="メイリオ" panose="020B0604030504040204" pitchFamily="50" charset="-128"/>
                <a:ea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rPr>
              <a:t>雇入れ助成金等の活用</a:t>
            </a:r>
            <a:r>
              <a:rPr lang="ja-JP" altLang="ja-JP" sz="1000" dirty="0" smtClean="0">
                <a:latin typeface="メイリオ" panose="020B0604030504040204" pitchFamily="50" charset="-128"/>
                <a:ea typeface="メイリオ" panose="020B0604030504040204" pitchFamily="50" charset="-128"/>
              </a:rPr>
              <a:t>等</a:t>
            </a:r>
            <a:r>
              <a:rPr lang="ja-JP" altLang="ja-JP" sz="1000" dirty="0">
                <a:latin typeface="メイリオ" panose="020B0604030504040204" pitchFamily="50" charset="-128"/>
                <a:ea typeface="メイリオ" panose="020B0604030504040204" pitchFamily="50" charset="-128"/>
              </a:rPr>
              <a:t>の助言を実施する。</a:t>
            </a:r>
          </a:p>
          <a:p>
            <a:pPr marL="216000" indent="144000">
              <a:lnSpc>
                <a:spcPct val="150000"/>
              </a:lnSpc>
            </a:pPr>
            <a:r>
              <a:rPr lang="ja-JP" altLang="ja-JP" sz="1000" dirty="0">
                <a:latin typeface="メイリオ" panose="020B0604030504040204" pitchFamily="50" charset="-128"/>
                <a:ea typeface="メイリオ" panose="020B0604030504040204" pitchFamily="50" charset="-128"/>
              </a:rPr>
              <a:t>また、関係機関との連携を密にし、求人者・求職者双方のニーズを踏まえ個々の状況に応じたきめ細かな支援を実施し、マッチングの一層の促進に取り組む。</a:t>
            </a:r>
          </a:p>
          <a:p>
            <a:pPr marL="216000" indent="144000">
              <a:lnSpc>
                <a:spcPct val="150000"/>
              </a:lnSpc>
            </a:pPr>
            <a:r>
              <a:rPr lang="ja-JP" altLang="ja-JP" sz="1000" dirty="0" smtClean="0">
                <a:latin typeface="メイリオ" panose="020B0604030504040204" pitchFamily="50" charset="-128"/>
                <a:ea typeface="メイリオ" panose="020B0604030504040204" pitchFamily="50" charset="-128"/>
              </a:rPr>
              <a:t>令和</a:t>
            </a:r>
            <a:r>
              <a:rPr lang="ja-JP" altLang="ja-JP" sz="1000" dirty="0">
                <a:latin typeface="メイリオ" panose="020B0604030504040204" pitchFamily="50" charset="-128"/>
                <a:ea typeface="メイリオ" panose="020B0604030504040204" pitchFamily="50" charset="-128"/>
              </a:rPr>
              <a:t>４年４月から段階的に施行される改正育児・介護休業法の内容を労使に対し周知し、男性の育児</a:t>
            </a:r>
            <a:r>
              <a:rPr lang="ja-JP" altLang="ja-JP" sz="1000" dirty="0" smtClean="0">
                <a:latin typeface="メイリオ" panose="020B0604030504040204" pitchFamily="50" charset="-128"/>
                <a:ea typeface="メイリオ" panose="020B0604030504040204" pitchFamily="50" charset="-128"/>
              </a:rPr>
              <a:t>休業</a:t>
            </a:r>
            <a:r>
              <a:rPr lang="en-US" altLang="ja-JP" sz="1000" dirty="0" smtClean="0">
                <a:latin typeface="メイリオ" panose="020B0604030504040204" pitchFamily="50" charset="-128"/>
                <a:ea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rPr>
              <a:t>「産後パパ育休制度」</a:t>
            </a:r>
            <a:r>
              <a:rPr lang="en-US" altLang="ja-JP" sz="1000" dirty="0" smtClean="0">
                <a:latin typeface="メイリオ" panose="020B0604030504040204" pitchFamily="50" charset="-128"/>
                <a:ea typeface="メイリオ" panose="020B0604030504040204" pitchFamily="50" charset="-128"/>
              </a:rPr>
              <a:t>)</a:t>
            </a:r>
            <a:r>
              <a:rPr lang="ja-JP" altLang="ja-JP" sz="1000" dirty="0" smtClean="0">
                <a:latin typeface="メイリオ" panose="020B0604030504040204" pitchFamily="50" charset="-128"/>
                <a:ea typeface="メイリオ" panose="020B0604030504040204" pitchFamily="50" charset="-128"/>
              </a:rPr>
              <a:t>の</a:t>
            </a:r>
            <a:r>
              <a:rPr lang="ja-JP" altLang="ja-JP" sz="1000" dirty="0">
                <a:latin typeface="メイリオ" panose="020B0604030504040204" pitchFamily="50" charset="-128"/>
                <a:ea typeface="メイリオ" panose="020B0604030504040204" pitchFamily="50" charset="-128"/>
              </a:rPr>
              <a:t>取得</a:t>
            </a:r>
            <a:r>
              <a:rPr lang="ja-JP" altLang="ja-JP" sz="1000" dirty="0" smtClean="0">
                <a:latin typeface="メイリオ" panose="020B0604030504040204" pitchFamily="50" charset="-128"/>
                <a:ea typeface="メイリオ" panose="020B0604030504040204" pitchFamily="50" charset="-128"/>
              </a:rPr>
              <a:t>促進</a:t>
            </a:r>
            <a:r>
              <a:rPr lang="en-US" altLang="ja-JP" sz="1000" dirty="0" smtClean="0">
                <a:latin typeface="メイリオ" panose="020B0604030504040204" pitchFamily="50" charset="-128"/>
                <a:ea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rPr>
              <a:t>同年</a:t>
            </a:r>
            <a:r>
              <a:rPr lang="en-US" altLang="ja-JP" sz="1000" dirty="0" smtClean="0">
                <a:latin typeface="メイリオ" panose="020B0604030504040204" pitchFamily="50" charset="-128"/>
                <a:ea typeface="メイリオ" panose="020B0604030504040204" pitchFamily="50" charset="-128"/>
              </a:rPr>
              <a:t>10</a:t>
            </a:r>
            <a:r>
              <a:rPr lang="ja-JP" altLang="en-US" sz="1000" dirty="0" smtClean="0">
                <a:latin typeface="メイリオ" panose="020B0604030504040204" pitchFamily="50" charset="-128"/>
                <a:ea typeface="メイリオ" panose="020B0604030504040204" pitchFamily="50" charset="-128"/>
              </a:rPr>
              <a:t>月施行</a:t>
            </a:r>
            <a:r>
              <a:rPr lang="en-US" altLang="ja-JP" sz="1000" dirty="0" smtClean="0">
                <a:latin typeface="メイリオ" panose="020B0604030504040204" pitchFamily="50" charset="-128"/>
                <a:ea typeface="メイリオ" panose="020B0604030504040204" pitchFamily="50" charset="-128"/>
              </a:rPr>
              <a:t>)</a:t>
            </a:r>
            <a:r>
              <a:rPr lang="ja-JP" altLang="ja-JP" sz="1000" dirty="0" smtClean="0">
                <a:latin typeface="メイリオ" panose="020B0604030504040204" pitchFamily="50" charset="-128"/>
                <a:ea typeface="メイリオ" panose="020B0604030504040204" pitchFamily="50" charset="-128"/>
              </a:rPr>
              <a:t>や</a:t>
            </a:r>
            <a:r>
              <a:rPr lang="ja-JP" altLang="ja-JP" sz="1000" dirty="0">
                <a:latin typeface="メイリオ" panose="020B0604030504040204" pitchFamily="50" charset="-128"/>
                <a:ea typeface="メイリオ" panose="020B0604030504040204" pitchFamily="50" charset="-128"/>
              </a:rPr>
              <a:t>育児休業を取得しやすい環境整備に向けて取り組む。</a:t>
            </a:r>
          </a:p>
          <a:p>
            <a:pPr marL="216000" indent="144000">
              <a:lnSpc>
                <a:spcPct val="150000"/>
              </a:lnSpc>
            </a:pPr>
            <a:r>
              <a:rPr lang="ja-JP" altLang="ja-JP" sz="1000" dirty="0">
                <a:latin typeface="メイリオ" panose="020B0604030504040204" pitchFamily="50" charset="-128"/>
                <a:ea typeface="メイリオ" panose="020B0604030504040204" pitchFamily="50" charset="-128"/>
              </a:rPr>
              <a:t>また、令和４年４月から施行される改正女性活躍推進法に基づく一般事業主行動計画の策定等が着実に行われるように履行確保を図り、妊娠や不妊治療においても、安心して休暇を取得できるよう事業主支援を行い、離職せずに働き続けられる職場づくりを推進する。</a:t>
            </a:r>
          </a:p>
          <a:p>
            <a:pPr marL="216000" indent="144000">
              <a:lnSpc>
                <a:spcPct val="150000"/>
              </a:lnSpc>
            </a:pPr>
            <a:r>
              <a:rPr lang="ja-JP" altLang="ja-JP" sz="1000" dirty="0">
                <a:latin typeface="メイリオ" panose="020B0604030504040204" pitchFamily="50" charset="-128"/>
                <a:ea typeface="メイリオ" panose="020B0604030504040204" pitchFamily="50" charset="-128"/>
              </a:rPr>
              <a:t>新型</a:t>
            </a:r>
            <a:r>
              <a:rPr lang="ja-JP" altLang="ja-JP" sz="1000" dirty="0" smtClean="0">
                <a:latin typeface="メイリオ" panose="020B0604030504040204" pitchFamily="50" charset="-128"/>
                <a:ea typeface="メイリオ" panose="020B0604030504040204" pitchFamily="50" charset="-128"/>
              </a:rPr>
              <a:t>コロナ</a:t>
            </a:r>
            <a:r>
              <a:rPr lang="ja-JP" altLang="en-US" sz="1000" dirty="0" smtClean="0">
                <a:latin typeface="メイリオ" panose="020B0604030504040204" pitchFamily="50" charset="-128"/>
                <a:ea typeface="メイリオ" panose="020B0604030504040204" pitchFamily="50" charset="-128"/>
              </a:rPr>
              <a:t>ウイルス</a:t>
            </a:r>
            <a:r>
              <a:rPr lang="ja-JP" altLang="ja-JP" sz="1000" dirty="0" smtClean="0">
                <a:latin typeface="メイリオ" panose="020B0604030504040204" pitchFamily="50" charset="-128"/>
                <a:ea typeface="メイリオ" panose="020B0604030504040204" pitchFamily="50" charset="-128"/>
              </a:rPr>
              <a:t>感染症</a:t>
            </a:r>
            <a:r>
              <a:rPr lang="ja-JP" altLang="ja-JP" sz="1000" dirty="0">
                <a:latin typeface="メイリオ" panose="020B0604030504040204" pitchFamily="50" charset="-128"/>
                <a:ea typeface="メイリオ" panose="020B0604030504040204" pitchFamily="50" charset="-128"/>
              </a:rPr>
              <a:t>の影響により、非正規雇用労働者等の雇用に長期にわたる影響が生じており、非正規雇用労働者の処遇改善や正社員転換等を進めていく必要があるため、パートタイム・有期雇用労働法の着実な浸透に向け、中小企業等の支援を行う</a:t>
            </a:r>
            <a:r>
              <a:rPr lang="ja-JP" altLang="ja-JP" sz="1000" dirty="0" smtClean="0">
                <a:latin typeface="メイリオ" panose="020B0604030504040204" pitchFamily="50" charset="-128"/>
                <a:ea typeface="メイリオ" panose="020B0604030504040204" pitchFamily="50" charset="-128"/>
              </a:rPr>
              <a:t>。</a:t>
            </a:r>
            <a:endParaRPr lang="en-US" altLang="ja-JP" sz="1000" dirty="0" smtClean="0">
              <a:latin typeface="メイリオ" panose="020B0604030504040204" pitchFamily="50" charset="-128"/>
              <a:ea typeface="メイリオ" panose="020B0604030504040204" pitchFamily="50" charset="-128"/>
            </a:endParaRPr>
          </a:p>
          <a:p>
            <a:pPr>
              <a:lnSpc>
                <a:spcPct val="150000"/>
              </a:lnSpc>
            </a:pPr>
            <a:endParaRPr lang="ja-JP" altLang="ja-JP"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25014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0443801-DC4B-4DBE-9EE5-62191D8FC68D}" type="slidenum">
              <a:rPr kumimoji="1" lang="ja-JP" altLang="en-US" smtClean="0"/>
              <a:pPr/>
              <a:t>4</a:t>
            </a:fld>
            <a:endParaRPr kumimoji="1" lang="ja-JP" altLang="en-US"/>
          </a:p>
        </p:txBody>
      </p:sp>
      <p:sp>
        <p:nvSpPr>
          <p:cNvPr id="3" name="テキスト ボックス 2"/>
          <p:cNvSpPr txBox="1"/>
          <p:nvPr/>
        </p:nvSpPr>
        <p:spPr>
          <a:xfrm>
            <a:off x="811212" y="1123949"/>
            <a:ext cx="5937250" cy="9140964"/>
          </a:xfrm>
          <a:prstGeom prst="rect">
            <a:avLst/>
          </a:prstGeom>
          <a:noFill/>
        </p:spPr>
        <p:txBody>
          <a:bodyPr wrap="square" rtlCol="0">
            <a:spAutoFit/>
          </a:bodyPr>
          <a:lstStyle/>
          <a:p>
            <a:pPr>
              <a:lnSpc>
                <a:spcPct val="150000"/>
              </a:lnSpc>
            </a:pPr>
            <a:r>
              <a:rPr lang="ja-JP" altLang="ja-JP" sz="1100" b="1" dirty="0">
                <a:latin typeface="メイリオ" panose="020B0604030504040204" pitchFamily="50" charset="-128"/>
                <a:ea typeface="メイリオ" panose="020B0604030504040204" pitchFamily="50" charset="-128"/>
              </a:rPr>
              <a:t>３　誰もが働きやすい職場づくり</a:t>
            </a:r>
            <a:endParaRPr lang="ja-JP" altLang="ja-JP" sz="1100" dirty="0">
              <a:latin typeface="メイリオ" panose="020B0604030504040204" pitchFamily="50" charset="-128"/>
              <a:ea typeface="メイリオ" panose="020B0604030504040204" pitchFamily="50" charset="-128"/>
            </a:endParaRPr>
          </a:p>
          <a:p>
            <a:pPr marL="216000" indent="144000">
              <a:lnSpc>
                <a:spcPct val="150000"/>
              </a:lnSpc>
            </a:pPr>
            <a:r>
              <a:rPr lang="ja-JP" altLang="ja-JP" sz="1000" dirty="0">
                <a:latin typeface="メイリオ" panose="020B0604030504040204" pitchFamily="50" charset="-128"/>
                <a:ea typeface="メイリオ" panose="020B0604030504040204" pitchFamily="50" charset="-128"/>
              </a:rPr>
              <a:t>ウィズコロナ・ポストコロナの新しい働き方としてテレワークが広がる中、適切に労務管理を行い安心して働くことができる「良質なテレワーク」の導入・実施を進めていく。柔軟な働き方として、副業・兼業やフリーランスについても労働関係法令等の適用を明確化した各ガイドライ</a:t>
            </a:r>
            <a:endParaRPr kumimoji="1" lang="ja-JP" altLang="en-US" sz="1000" dirty="0">
              <a:latin typeface="メイリオ" panose="020B0604030504040204" pitchFamily="50" charset="-128"/>
              <a:ea typeface="メイリオ" panose="020B0604030504040204" pitchFamily="50" charset="-128"/>
            </a:endParaRPr>
          </a:p>
          <a:p>
            <a:pPr marL="216000">
              <a:lnSpc>
                <a:spcPct val="150000"/>
              </a:lnSpc>
            </a:pPr>
            <a:r>
              <a:rPr lang="ja-JP" altLang="ja-JP" sz="1000" dirty="0" smtClean="0">
                <a:latin typeface="メイリオ" panose="020B0604030504040204" pitchFamily="50" charset="-128"/>
                <a:ea typeface="メイリオ" panose="020B0604030504040204" pitchFamily="50" charset="-128"/>
              </a:rPr>
              <a:t>ン</a:t>
            </a:r>
            <a:r>
              <a:rPr lang="ja-JP" altLang="ja-JP" sz="1000" dirty="0">
                <a:latin typeface="メイリオ" panose="020B0604030504040204" pitchFamily="50" charset="-128"/>
                <a:ea typeface="メイリオ" panose="020B0604030504040204" pitchFamily="50" charset="-128"/>
              </a:rPr>
              <a:t>を踏まえ、労働者が安心して働ける環境を整備する。</a:t>
            </a:r>
          </a:p>
          <a:p>
            <a:pPr marL="216000" indent="144000">
              <a:lnSpc>
                <a:spcPct val="150000"/>
              </a:lnSpc>
            </a:pPr>
            <a:r>
              <a:rPr lang="ja-JP" altLang="ja-JP" sz="1000" dirty="0" smtClean="0">
                <a:latin typeface="メイリオ" panose="020B0604030504040204" pitchFamily="50" charset="-128"/>
                <a:ea typeface="メイリオ" panose="020B0604030504040204" pitchFamily="50" charset="-128"/>
              </a:rPr>
              <a:t>改正</a:t>
            </a:r>
            <a:r>
              <a:rPr lang="ja-JP" altLang="ja-JP" sz="1000" dirty="0">
                <a:latin typeface="メイリオ" panose="020B0604030504040204" pitchFamily="50" charset="-128"/>
                <a:ea typeface="メイリオ" panose="020B0604030504040204" pitchFamily="50" charset="-128"/>
              </a:rPr>
              <a:t>労働基準法が施行され中小企業に時間外労働の上限規制が適用され</a:t>
            </a:r>
            <a:r>
              <a:rPr lang="en-US" altLang="ja-JP" sz="1000" dirty="0">
                <a:latin typeface="メイリオ" panose="020B0604030504040204" pitchFamily="50" charset="-128"/>
                <a:ea typeface="メイリオ" panose="020B0604030504040204" pitchFamily="50" charset="-128"/>
              </a:rPr>
              <a:t>4</a:t>
            </a:r>
            <a:r>
              <a:rPr lang="ja-JP" altLang="ja-JP" sz="1000" dirty="0">
                <a:latin typeface="メイリオ" panose="020B0604030504040204" pitchFamily="50" charset="-128"/>
                <a:ea typeface="メイリオ" panose="020B0604030504040204" pitchFamily="50" charset="-128"/>
              </a:rPr>
              <a:t>年目を迎え、さらなる履行確保に向け、効率的な業務の進め方や労働時間の削減に向けた適切な取組が行うことができるよう</a:t>
            </a:r>
            <a:r>
              <a:rPr lang="ja-JP" altLang="ja-JP" sz="1000" dirty="0" smtClean="0">
                <a:latin typeface="メイリオ" panose="020B0604030504040204" pitchFamily="50" charset="-128"/>
                <a:ea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rPr>
              <a:t>中小企業の事情を踏まえて</a:t>
            </a:r>
            <a:r>
              <a:rPr lang="ja-JP" altLang="ja-JP" sz="1000" dirty="0" smtClean="0">
                <a:latin typeface="メイリオ" panose="020B0604030504040204" pitchFamily="50" charset="-128"/>
                <a:ea typeface="メイリオ" panose="020B0604030504040204" pitchFamily="50" charset="-128"/>
              </a:rPr>
              <a:t>丁寧</a:t>
            </a:r>
            <a:r>
              <a:rPr lang="ja-JP" altLang="ja-JP" sz="1000" dirty="0">
                <a:latin typeface="メイリオ" panose="020B0604030504040204" pitchFamily="50" charset="-128"/>
                <a:ea typeface="メイリオ" panose="020B0604030504040204" pitchFamily="50" charset="-128"/>
              </a:rPr>
              <a:t>な相談・支援を行う。また、年次有給休暇の取得促進や中小企業の働き方改革の取組を阻害するような大企業による「しわ寄せ」を防止し、賃金の引上げに向けた生産性向上等に取り組む中小企業・小規模事業者等に対して支援を行う。</a:t>
            </a:r>
          </a:p>
          <a:p>
            <a:pPr marL="216000" indent="144000">
              <a:lnSpc>
                <a:spcPct val="150000"/>
              </a:lnSpc>
            </a:pPr>
            <a:r>
              <a:rPr lang="ja-JP" altLang="en-US" sz="1000" dirty="0" smtClean="0">
                <a:latin typeface="メイリオ" panose="020B0604030504040204" pitchFamily="50" charset="-128"/>
                <a:ea typeface="メイリオ" panose="020B0604030504040204" pitchFamily="50" charset="-128"/>
              </a:rPr>
              <a:t>現在時間外労働の上限規制の適用が令和</a:t>
            </a:r>
            <a:r>
              <a:rPr lang="en-US" altLang="ja-JP" sz="1000" dirty="0" smtClean="0">
                <a:latin typeface="メイリオ" panose="020B0604030504040204" pitchFamily="50" charset="-128"/>
                <a:ea typeface="メイリオ" panose="020B0604030504040204" pitchFamily="50" charset="-128"/>
              </a:rPr>
              <a:t>6</a:t>
            </a:r>
            <a:r>
              <a:rPr lang="ja-JP" altLang="en-US" sz="1000" dirty="0" smtClean="0">
                <a:latin typeface="メイリオ" panose="020B0604030504040204" pitchFamily="50" charset="-128"/>
                <a:ea typeface="メイリオ" panose="020B0604030504040204" pitchFamily="50" charset="-128"/>
              </a:rPr>
              <a:t>年</a:t>
            </a:r>
            <a:r>
              <a:rPr lang="en-US" altLang="ja-JP" sz="1000" dirty="0" smtClean="0">
                <a:latin typeface="メイリオ" panose="020B0604030504040204" pitchFamily="50" charset="-128"/>
                <a:ea typeface="メイリオ" panose="020B0604030504040204" pitchFamily="50" charset="-128"/>
              </a:rPr>
              <a:t>3</a:t>
            </a:r>
            <a:r>
              <a:rPr lang="ja-JP" altLang="en-US" sz="1000" dirty="0" smtClean="0">
                <a:latin typeface="メイリオ" panose="020B0604030504040204" pitchFamily="50" charset="-128"/>
                <a:ea typeface="メイリオ" panose="020B0604030504040204" pitchFamily="50" charset="-128"/>
              </a:rPr>
              <a:t>月末まで猶予されている建設業、自動車運転の業務、医師について、上限規制への円滑な移行が</a:t>
            </a:r>
            <a:r>
              <a:rPr lang="ja-JP" altLang="ja-JP" sz="1000" dirty="0" smtClean="0">
                <a:latin typeface="メイリオ" panose="020B0604030504040204" pitchFamily="50" charset="-128"/>
                <a:ea typeface="メイリオ" panose="020B0604030504040204" pitchFamily="50" charset="-128"/>
              </a:rPr>
              <a:t>できる</a:t>
            </a:r>
            <a:r>
              <a:rPr lang="ja-JP" altLang="ja-JP" sz="1000" dirty="0">
                <a:latin typeface="メイリオ" panose="020B0604030504040204" pitchFamily="50" charset="-128"/>
                <a:ea typeface="メイリオ" panose="020B0604030504040204" pitchFamily="50" charset="-128"/>
              </a:rPr>
              <a:t>よう必要な相談・支援を行う。</a:t>
            </a:r>
          </a:p>
          <a:p>
            <a:pPr marL="216000" indent="144000">
              <a:lnSpc>
                <a:spcPct val="150000"/>
              </a:lnSpc>
            </a:pPr>
            <a:r>
              <a:rPr lang="ja-JP" altLang="ja-JP" sz="1000" dirty="0">
                <a:latin typeface="メイリオ" panose="020B0604030504040204" pitchFamily="50" charset="-128"/>
                <a:ea typeface="メイリオ" panose="020B0604030504040204" pitchFamily="50" charset="-128"/>
              </a:rPr>
              <a:t>また、健康で安全に働くことのできる職場づくりは、働き方改革を実現する上での前提との</a:t>
            </a:r>
            <a:r>
              <a:rPr lang="ja-JP" altLang="ja-JP" sz="1000" dirty="0" smtClean="0">
                <a:latin typeface="メイリオ" panose="020B0604030504040204" pitchFamily="50" charset="-128"/>
                <a:ea typeface="メイリオ" panose="020B0604030504040204" pitchFamily="50" charset="-128"/>
              </a:rPr>
              <a:t>認識</a:t>
            </a:r>
            <a:r>
              <a:rPr lang="ja-JP" altLang="en-US" sz="1000" dirty="0" smtClean="0">
                <a:latin typeface="メイリオ" panose="020B0604030504040204" pitchFamily="50" charset="-128"/>
                <a:ea typeface="メイリオ" panose="020B0604030504040204" pitchFamily="50" charset="-128"/>
              </a:rPr>
              <a:t>の下</a:t>
            </a:r>
            <a:r>
              <a:rPr lang="ja-JP" altLang="ja-JP" sz="1000" dirty="0" smtClean="0">
                <a:latin typeface="メイリオ" panose="020B0604030504040204" pitchFamily="50" charset="-128"/>
                <a:ea typeface="メイリオ" panose="020B0604030504040204" pitchFamily="50" charset="-128"/>
              </a:rPr>
              <a:t>、</a:t>
            </a:r>
            <a:r>
              <a:rPr lang="ja-JP" altLang="ja-JP" sz="1000" dirty="0">
                <a:latin typeface="メイリオ" panose="020B0604030504040204" pitchFamily="50" charset="-128"/>
                <a:ea typeface="メイリオ" panose="020B0604030504040204" pitchFamily="50" charset="-128"/>
              </a:rPr>
              <a:t>労働災害防止</a:t>
            </a:r>
            <a:r>
              <a:rPr lang="ja-JP" altLang="ja-JP" sz="1000" dirty="0" smtClean="0">
                <a:latin typeface="メイリオ" panose="020B0604030504040204" pitchFamily="50" charset="-128"/>
                <a:ea typeface="メイリオ" panose="020B0604030504040204" pitchFamily="50" charset="-128"/>
              </a:rPr>
              <a:t>や</a:t>
            </a:r>
            <a:r>
              <a:rPr lang="ja-JP" altLang="en-US" sz="1000" dirty="0" smtClean="0">
                <a:latin typeface="メイリオ" panose="020B0604030504040204" pitchFamily="50" charset="-128"/>
                <a:ea typeface="メイリオ" panose="020B0604030504040204" pitchFamily="50" charset="-128"/>
              </a:rPr>
              <a:t>労働環境の整備</a:t>
            </a:r>
            <a:r>
              <a:rPr lang="ja-JP" altLang="ja-JP" sz="1000" dirty="0" smtClean="0">
                <a:latin typeface="メイリオ" panose="020B0604030504040204" pitchFamily="50" charset="-128"/>
                <a:ea typeface="メイリオ" panose="020B0604030504040204" pitchFamily="50" charset="-128"/>
              </a:rPr>
              <a:t>に</a:t>
            </a:r>
            <a:r>
              <a:rPr lang="ja-JP" altLang="ja-JP" sz="1000" dirty="0">
                <a:latin typeface="メイリオ" panose="020B0604030504040204" pitchFamily="50" charset="-128"/>
                <a:ea typeface="メイリオ" panose="020B0604030504040204" pitchFamily="50" charset="-128"/>
              </a:rPr>
              <a:t>向けた取組を推進する。特に、今年度</a:t>
            </a:r>
            <a:r>
              <a:rPr lang="ja-JP" altLang="ja-JP" sz="1000" dirty="0" smtClean="0">
                <a:latin typeface="メイリオ" panose="020B0604030504040204" pitchFamily="50" charset="-128"/>
                <a:ea typeface="メイリオ" panose="020B0604030504040204" pitchFamily="50" charset="-128"/>
              </a:rPr>
              <a:t>は</a:t>
            </a:r>
            <a:r>
              <a:rPr lang="ja-JP" altLang="en-US" sz="1000" dirty="0" smtClean="0">
                <a:latin typeface="メイリオ" panose="020B0604030504040204" pitchFamily="50" charset="-128"/>
                <a:ea typeface="メイリオ" panose="020B0604030504040204" pitchFamily="50" charset="-128"/>
              </a:rPr>
              <a:t>第</a:t>
            </a:r>
            <a:r>
              <a:rPr lang="en-US" altLang="ja-JP" sz="1000" dirty="0" smtClean="0">
                <a:latin typeface="メイリオ" panose="020B0604030504040204" pitchFamily="50" charset="-128"/>
                <a:ea typeface="メイリオ" panose="020B0604030504040204" pitchFamily="50" charset="-128"/>
              </a:rPr>
              <a:t>13</a:t>
            </a:r>
            <a:r>
              <a:rPr lang="ja-JP" altLang="en-US" sz="1000" dirty="0" smtClean="0">
                <a:latin typeface="メイリオ" panose="020B0604030504040204" pitchFamily="50" charset="-128"/>
                <a:ea typeface="メイリオ" panose="020B0604030504040204" pitchFamily="50" charset="-128"/>
              </a:rPr>
              <a:t>次労働災害防止推進</a:t>
            </a:r>
            <a:r>
              <a:rPr lang="en-US" altLang="ja-JP" sz="1000" dirty="0" smtClean="0">
                <a:latin typeface="メイリオ" panose="020B0604030504040204" pitchFamily="50" charset="-128"/>
                <a:ea typeface="メイリオ" panose="020B0604030504040204" pitchFamily="50" charset="-128"/>
              </a:rPr>
              <a:t>5</a:t>
            </a:r>
            <a:r>
              <a:rPr lang="ja-JP" altLang="en-US" sz="1000" dirty="0" smtClean="0">
                <a:latin typeface="メイリオ" panose="020B0604030504040204" pitchFamily="50" charset="-128"/>
                <a:ea typeface="メイリオ" panose="020B0604030504040204" pitchFamily="50" charset="-128"/>
              </a:rPr>
              <a:t>か年計画</a:t>
            </a:r>
            <a:r>
              <a:rPr lang="ja-JP" altLang="ja-JP" sz="1000" dirty="0" smtClean="0">
                <a:latin typeface="メイリオ" panose="020B0604030504040204" pitchFamily="50" charset="-128"/>
                <a:ea typeface="メイリオ" panose="020B0604030504040204" pitchFamily="50" charset="-128"/>
              </a:rPr>
              <a:t>の</a:t>
            </a:r>
            <a:r>
              <a:rPr lang="ja-JP" altLang="ja-JP" sz="1000" dirty="0">
                <a:latin typeface="メイリオ" panose="020B0604030504040204" pitchFamily="50" charset="-128"/>
                <a:ea typeface="メイリオ" panose="020B0604030504040204" pitchFamily="50" charset="-128"/>
              </a:rPr>
              <a:t>最終年であり</a:t>
            </a:r>
            <a:r>
              <a:rPr lang="ja-JP" altLang="ja-JP" sz="1000" dirty="0" smtClean="0">
                <a:latin typeface="メイリオ" panose="020B0604030504040204" pitchFamily="50" charset="-128"/>
                <a:ea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rPr>
              <a:t>目標達成に向けて、労働災害防止団体等と連携して取組を推進する。</a:t>
            </a:r>
            <a:endParaRPr lang="ja-JP" altLang="ja-JP" sz="1000" dirty="0">
              <a:solidFill>
                <a:srgbClr val="FF0000"/>
              </a:solidFill>
              <a:latin typeface="メイリオ" panose="020B0604030504040204" pitchFamily="50" charset="-128"/>
              <a:ea typeface="メイリオ" panose="020B0604030504040204" pitchFamily="50" charset="-128"/>
            </a:endParaRPr>
          </a:p>
          <a:p>
            <a:pPr marL="216000" indent="144000">
              <a:lnSpc>
                <a:spcPct val="150000"/>
              </a:lnSpc>
            </a:pPr>
            <a:r>
              <a:rPr lang="ja-JP" altLang="ja-JP" sz="1000" dirty="0">
                <a:latin typeface="メイリオ" panose="020B0604030504040204" pitchFamily="50" charset="-128"/>
                <a:ea typeface="メイリオ" panose="020B0604030504040204" pitchFamily="50" charset="-128"/>
              </a:rPr>
              <a:t>職場におけるハラスメントは、労働者の尊厳を傷つける、あってはならないことであるため、労働施策総合推進法等に基づく防止措置義務の履行確保</a:t>
            </a:r>
            <a:r>
              <a:rPr lang="ja-JP" altLang="ja-JP" sz="1000" dirty="0" smtClean="0">
                <a:latin typeface="メイリオ" panose="020B0604030504040204" pitchFamily="50" charset="-128"/>
                <a:ea typeface="メイリオ" panose="020B0604030504040204" pitchFamily="50" charset="-128"/>
              </a:rPr>
              <a:t>を</a:t>
            </a:r>
            <a:r>
              <a:rPr lang="ja-JP" altLang="en-US" sz="1000" dirty="0" smtClean="0">
                <a:latin typeface="メイリオ" panose="020B0604030504040204" pitchFamily="50" charset="-128"/>
                <a:ea typeface="メイリオ" panose="020B0604030504040204" pitchFamily="50" charset="-128"/>
              </a:rPr>
              <a:t>推進</a:t>
            </a:r>
            <a:r>
              <a:rPr lang="ja-JP" altLang="ja-JP" sz="1000" dirty="0" smtClean="0">
                <a:latin typeface="メイリオ" panose="020B0604030504040204" pitchFamily="50" charset="-128"/>
                <a:ea typeface="メイリオ" panose="020B0604030504040204" pitchFamily="50" charset="-128"/>
              </a:rPr>
              <a:t>する。</a:t>
            </a:r>
            <a:endParaRPr lang="en-US" altLang="ja-JP" sz="1000" dirty="0" smtClean="0">
              <a:latin typeface="メイリオ" panose="020B0604030504040204" pitchFamily="50" charset="-128"/>
              <a:ea typeface="メイリオ" panose="020B0604030504040204" pitchFamily="50" charset="-128"/>
            </a:endParaRPr>
          </a:p>
          <a:p>
            <a:pPr marL="216000" indent="144000">
              <a:lnSpc>
                <a:spcPct val="150000"/>
              </a:lnSpc>
            </a:pPr>
            <a:endParaRPr lang="ja-JP" altLang="ja-JP" sz="1100" dirty="0">
              <a:latin typeface="メイリオ" panose="020B0604030504040204" pitchFamily="50" charset="-128"/>
              <a:ea typeface="メイリオ" panose="020B0604030504040204" pitchFamily="50" charset="-128"/>
            </a:endParaRPr>
          </a:p>
          <a:p>
            <a:pPr>
              <a:lnSpc>
                <a:spcPct val="150000"/>
              </a:lnSpc>
            </a:pPr>
            <a:r>
              <a:rPr lang="ja-JP" altLang="ja-JP" sz="1100" b="1" dirty="0">
                <a:latin typeface="メイリオ" panose="020B0604030504040204" pitchFamily="50" charset="-128"/>
                <a:ea typeface="メイリオ" panose="020B0604030504040204" pitchFamily="50" charset="-128"/>
              </a:rPr>
              <a:t>４　宮城県の更なる復興・発展のための必要な支援</a:t>
            </a:r>
            <a:endParaRPr lang="ja-JP" altLang="ja-JP" sz="1100" dirty="0">
              <a:latin typeface="メイリオ" panose="020B0604030504040204" pitchFamily="50" charset="-128"/>
              <a:ea typeface="メイリオ" panose="020B0604030504040204" pitchFamily="50" charset="-128"/>
            </a:endParaRPr>
          </a:p>
          <a:p>
            <a:pPr marL="216000" indent="144000">
              <a:lnSpc>
                <a:spcPct val="150000"/>
              </a:lnSpc>
            </a:pPr>
            <a:r>
              <a:rPr lang="ja-JP" altLang="en-US" sz="1000" dirty="0" smtClean="0">
                <a:latin typeface="メイリオ" panose="020B0604030504040204" pitchFamily="50" charset="-128"/>
                <a:ea typeface="メイリオ" panose="020B0604030504040204" pitchFamily="50" charset="-128"/>
              </a:rPr>
              <a:t>宮城</a:t>
            </a:r>
            <a:r>
              <a:rPr lang="ja-JP" altLang="ja-JP" sz="1000" dirty="0" smtClean="0">
                <a:latin typeface="メイリオ" panose="020B0604030504040204" pitchFamily="50" charset="-128"/>
                <a:ea typeface="メイリオ" panose="020B0604030504040204" pitchFamily="50" charset="-128"/>
              </a:rPr>
              <a:t>県</a:t>
            </a:r>
            <a:r>
              <a:rPr lang="ja-JP" altLang="ja-JP" sz="1000" dirty="0">
                <a:latin typeface="メイリオ" panose="020B0604030504040204" pitchFamily="50" charset="-128"/>
                <a:ea typeface="メイリオ" panose="020B0604030504040204" pitchFamily="50" charset="-128"/>
              </a:rPr>
              <a:t>は、「新・宮城の将来ビジョン</a:t>
            </a:r>
            <a:r>
              <a:rPr lang="ja-JP" altLang="ja-JP" sz="1000" dirty="0" smtClean="0">
                <a:latin typeface="メイリオ" panose="020B0604030504040204" pitchFamily="50" charset="-128"/>
                <a:ea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rPr>
              <a:t>計画期間 </a:t>
            </a:r>
            <a:r>
              <a:rPr lang="en-US" altLang="ja-JP" sz="1000" dirty="0" smtClean="0">
                <a:latin typeface="メイリオ" panose="020B0604030504040204" pitchFamily="50" charset="-128"/>
                <a:ea typeface="メイリオ" panose="020B0604030504040204" pitchFamily="50" charset="-128"/>
              </a:rPr>
              <a:t>2021</a:t>
            </a:r>
            <a:r>
              <a:rPr lang="ja-JP" altLang="en-US" sz="1000" dirty="0" smtClean="0">
                <a:latin typeface="メイリオ" panose="020B0604030504040204" pitchFamily="50" charset="-128"/>
                <a:ea typeface="メイリオ" panose="020B0604030504040204" pitchFamily="50" charset="-128"/>
              </a:rPr>
              <a:t>年度から</a:t>
            </a:r>
            <a:r>
              <a:rPr lang="en-US" altLang="ja-JP" sz="1000" dirty="0" smtClean="0">
                <a:latin typeface="メイリオ" panose="020B0604030504040204" pitchFamily="50" charset="-128"/>
                <a:ea typeface="メイリオ" panose="020B0604030504040204" pitchFamily="50" charset="-128"/>
              </a:rPr>
              <a:t>2030</a:t>
            </a:r>
            <a:r>
              <a:rPr lang="ja-JP" altLang="en-US" sz="1000" dirty="0" smtClean="0">
                <a:latin typeface="メイリオ" panose="020B0604030504040204" pitchFamily="50" charset="-128"/>
                <a:ea typeface="メイリオ" panose="020B0604030504040204" pitchFamily="50" charset="-128"/>
              </a:rPr>
              <a:t>年度までの１０ヶ年</a:t>
            </a:r>
            <a:r>
              <a:rPr lang="en-US" altLang="ja-JP" sz="1000" dirty="0" smtClean="0">
                <a:latin typeface="メイリオ" panose="020B0604030504040204" pitchFamily="50" charset="-128"/>
                <a:ea typeface="メイリオ" panose="020B0604030504040204" pitchFamily="50" charset="-128"/>
              </a:rPr>
              <a:t>)</a:t>
            </a:r>
            <a:r>
              <a:rPr lang="ja-JP" altLang="ja-JP" sz="1000" dirty="0" smtClean="0">
                <a:latin typeface="メイリオ" panose="020B0604030504040204" pitchFamily="50" charset="-128"/>
                <a:ea typeface="メイリオ" panose="020B0604030504040204" pitchFamily="50" charset="-128"/>
              </a:rPr>
              <a:t>に</a:t>
            </a:r>
            <a:r>
              <a:rPr lang="ja-JP" altLang="ja-JP" sz="1000" dirty="0">
                <a:latin typeface="メイリオ" panose="020B0604030504040204" pitchFamily="50" charset="-128"/>
                <a:ea typeface="メイリオ" panose="020B0604030504040204" pitchFamily="50" charset="-128"/>
              </a:rPr>
              <a:t>基づき、新型</a:t>
            </a:r>
            <a:r>
              <a:rPr lang="ja-JP" altLang="ja-JP" sz="1000" dirty="0" smtClean="0">
                <a:latin typeface="メイリオ" panose="020B0604030504040204" pitchFamily="50" charset="-128"/>
                <a:ea typeface="メイリオ" panose="020B0604030504040204" pitchFamily="50" charset="-128"/>
              </a:rPr>
              <a:t>コロナ</a:t>
            </a:r>
            <a:r>
              <a:rPr lang="ja-JP" altLang="en-US" sz="1000" dirty="0" smtClean="0">
                <a:latin typeface="メイリオ" panose="020B0604030504040204" pitchFamily="50" charset="-128"/>
                <a:ea typeface="メイリオ" panose="020B0604030504040204" pitchFamily="50" charset="-128"/>
              </a:rPr>
              <a:t>ウイルス</a:t>
            </a:r>
            <a:r>
              <a:rPr lang="ja-JP" altLang="ja-JP" sz="1000" dirty="0" smtClean="0">
                <a:latin typeface="メイリオ" panose="020B0604030504040204" pitchFamily="50" charset="-128"/>
                <a:ea typeface="メイリオ" panose="020B0604030504040204" pitchFamily="50" charset="-128"/>
              </a:rPr>
              <a:t>感染症</a:t>
            </a:r>
            <a:r>
              <a:rPr lang="ja-JP" altLang="ja-JP" sz="1000" dirty="0">
                <a:latin typeface="メイリオ" panose="020B0604030504040204" pitchFamily="50" charset="-128"/>
                <a:ea typeface="メイリオ" panose="020B0604030504040204" pitchFamily="50" charset="-128"/>
              </a:rPr>
              <a:t>の感染拡大による影響からの地域経済の回復を最優先に取り組みつつ</a:t>
            </a:r>
            <a:r>
              <a:rPr lang="ja-JP" altLang="ja-JP" sz="1000" dirty="0" smtClean="0">
                <a:latin typeface="メイリオ" panose="020B0604030504040204" pitchFamily="50" charset="-128"/>
                <a:ea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rPr>
              <a:t>東日本大震災からの</a:t>
            </a:r>
            <a:r>
              <a:rPr lang="ja-JP" altLang="ja-JP" sz="1000" dirty="0" smtClean="0">
                <a:latin typeface="メイリオ" panose="020B0604030504040204" pitchFamily="50" charset="-128"/>
                <a:ea typeface="メイリオ" panose="020B0604030504040204" pitchFamily="50" charset="-128"/>
              </a:rPr>
              <a:t>復興</a:t>
            </a:r>
            <a:r>
              <a:rPr lang="ja-JP" altLang="en-US" sz="1000" dirty="0" smtClean="0">
                <a:latin typeface="メイリオ" panose="020B0604030504040204" pitchFamily="50" charset="-128"/>
                <a:ea typeface="メイリオ" panose="020B0604030504040204" pitchFamily="50" charset="-128"/>
              </a:rPr>
              <a:t>の</a:t>
            </a:r>
            <a:r>
              <a:rPr lang="ja-JP" altLang="ja-JP" sz="1000" dirty="0" smtClean="0">
                <a:latin typeface="メイリオ" panose="020B0604030504040204" pitchFamily="50" charset="-128"/>
                <a:ea typeface="メイリオ" panose="020B0604030504040204" pitchFamily="50" charset="-128"/>
              </a:rPr>
              <a:t>完了</a:t>
            </a:r>
            <a:r>
              <a:rPr lang="ja-JP" altLang="ja-JP" sz="1000" dirty="0">
                <a:latin typeface="メイリオ" panose="020B0604030504040204" pitchFamily="50" charset="-128"/>
                <a:ea typeface="メイリオ" panose="020B0604030504040204" pitchFamily="50" charset="-128"/>
              </a:rPr>
              <a:t>に向けた取組のほか、地域課題の解決や質の高い雇用の創出に加え、県内中小企業のデジタル化の促進等により、地域経済の持続的な成長を目指し、取組を進めている。</a:t>
            </a:r>
          </a:p>
          <a:p>
            <a:pPr marL="216000" indent="144000">
              <a:lnSpc>
                <a:spcPct val="150000"/>
              </a:lnSpc>
            </a:pPr>
            <a:r>
              <a:rPr lang="ja-JP" altLang="ja-JP" sz="1000" dirty="0">
                <a:latin typeface="メイリオ" panose="020B0604030504040204" pitchFamily="50" charset="-128"/>
                <a:ea typeface="メイリオ" panose="020B0604030504040204" pitchFamily="50" charset="-128"/>
              </a:rPr>
              <a:t>当局においては、引き続き</a:t>
            </a:r>
            <a:r>
              <a:rPr lang="ja-JP" altLang="ja-JP" sz="1000" dirty="0" smtClean="0">
                <a:latin typeface="メイリオ" panose="020B0604030504040204" pitchFamily="50" charset="-128"/>
                <a:ea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rPr>
              <a:t>宮城</a:t>
            </a:r>
            <a:r>
              <a:rPr lang="ja-JP" altLang="ja-JP" sz="1000" dirty="0" smtClean="0">
                <a:latin typeface="メイリオ" panose="020B0604030504040204" pitchFamily="50" charset="-128"/>
                <a:ea typeface="メイリオ" panose="020B0604030504040204" pitchFamily="50" charset="-128"/>
              </a:rPr>
              <a:t>県</a:t>
            </a:r>
            <a:r>
              <a:rPr lang="ja-JP" altLang="ja-JP" sz="1000" dirty="0">
                <a:latin typeface="メイリオ" panose="020B0604030504040204" pitchFamily="50" charset="-128"/>
                <a:ea typeface="メイリオ" panose="020B0604030504040204" pitchFamily="50" charset="-128"/>
              </a:rPr>
              <a:t>と一層の連携と協力を図り</a:t>
            </a:r>
            <a:r>
              <a:rPr lang="ja-JP" altLang="ja-JP" sz="1000" dirty="0" smtClean="0">
                <a:latin typeface="メイリオ" panose="020B0604030504040204" pitchFamily="50" charset="-128"/>
                <a:ea typeface="メイリオ" panose="020B0604030504040204" pitchFamily="50" charset="-128"/>
              </a:rPr>
              <a:t>、県</a:t>
            </a:r>
            <a:r>
              <a:rPr lang="ja-JP" altLang="en-US" sz="1000" dirty="0" smtClean="0">
                <a:latin typeface="メイリオ" panose="020B0604030504040204" pitchFamily="50" charset="-128"/>
                <a:ea typeface="メイリオ" panose="020B0604030504040204" pitchFamily="50" charset="-128"/>
              </a:rPr>
              <a:t>内</a:t>
            </a:r>
            <a:r>
              <a:rPr lang="ja-JP" altLang="ja-JP" sz="1000" dirty="0" smtClean="0">
                <a:latin typeface="メイリオ" panose="020B0604030504040204" pitchFamily="50" charset="-128"/>
                <a:ea typeface="メイリオ" panose="020B0604030504040204" pitchFamily="50" charset="-128"/>
              </a:rPr>
              <a:t>の</a:t>
            </a:r>
            <a:r>
              <a:rPr lang="ja-JP" altLang="ja-JP" sz="1000" dirty="0">
                <a:latin typeface="メイリオ" panose="020B0604030504040204" pitchFamily="50" charset="-128"/>
                <a:ea typeface="メイリオ" panose="020B0604030504040204" pitchFamily="50" charset="-128"/>
              </a:rPr>
              <a:t>更なる復興、発展に向けて行政を展開する</a:t>
            </a:r>
            <a:r>
              <a:rPr lang="ja-JP" altLang="ja-JP" sz="1000" dirty="0" smtClean="0">
                <a:latin typeface="メイリオ" panose="020B0604030504040204" pitchFamily="50" charset="-128"/>
                <a:ea typeface="メイリオ" panose="020B0604030504040204" pitchFamily="50" charset="-128"/>
              </a:rPr>
              <a:t>。</a:t>
            </a:r>
            <a:endParaRPr lang="en-US" altLang="ja-JP" sz="1000" dirty="0" smtClean="0">
              <a:latin typeface="メイリオ" panose="020B0604030504040204" pitchFamily="50" charset="-128"/>
              <a:ea typeface="メイリオ" panose="020B0604030504040204" pitchFamily="50" charset="-128"/>
            </a:endParaRPr>
          </a:p>
          <a:p>
            <a:pPr>
              <a:lnSpc>
                <a:spcPct val="150000"/>
              </a:lnSpc>
            </a:pPr>
            <a:endParaRPr lang="ja-JP" altLang="ja-JP" sz="1000" dirty="0">
              <a:latin typeface="メイリオ" panose="020B0604030504040204" pitchFamily="50" charset="-128"/>
              <a:ea typeface="メイリオ" panose="020B0604030504040204" pitchFamily="50" charset="-128"/>
            </a:endParaRPr>
          </a:p>
          <a:p>
            <a:pPr>
              <a:lnSpc>
                <a:spcPct val="150000"/>
              </a:lnSpc>
            </a:pPr>
            <a:r>
              <a:rPr lang="ja-JP" altLang="ja-JP" sz="1100" b="1" dirty="0">
                <a:latin typeface="メイリオ" panose="020B0604030504040204" pitchFamily="50" charset="-128"/>
                <a:ea typeface="メイリオ" panose="020B0604030504040204" pitchFamily="50" charset="-128"/>
              </a:rPr>
              <a:t>５　総合労働行政機関としての施策の推進</a:t>
            </a:r>
            <a:endParaRPr lang="ja-JP" altLang="ja-JP" sz="1100" dirty="0">
              <a:latin typeface="メイリオ" panose="020B0604030504040204" pitchFamily="50" charset="-128"/>
              <a:ea typeface="メイリオ" panose="020B0604030504040204" pitchFamily="50" charset="-128"/>
            </a:endParaRPr>
          </a:p>
          <a:p>
            <a:pPr marL="144000" indent="144000">
              <a:lnSpc>
                <a:spcPct val="150000"/>
              </a:lnSpc>
            </a:pPr>
            <a:r>
              <a:rPr lang="ja-JP" altLang="ja-JP" sz="1000" dirty="0">
                <a:latin typeface="メイリオ" panose="020B0604030504040204" pitchFamily="50" charset="-128"/>
                <a:ea typeface="メイリオ" panose="020B0604030504040204" pitchFamily="50" charset="-128"/>
              </a:rPr>
              <a:t>地域の中で総合労働行政機関として機能し、地域や国民からの期待</a:t>
            </a:r>
            <a:r>
              <a:rPr lang="ja-JP" altLang="ja-JP" sz="1000" dirty="0" smtClean="0">
                <a:latin typeface="メイリオ" panose="020B0604030504040204" pitchFamily="50" charset="-128"/>
                <a:ea typeface="メイリオ" panose="020B0604030504040204" pitchFamily="50" charset="-128"/>
              </a:rPr>
              <a:t>に</a:t>
            </a:r>
            <a:r>
              <a:rPr lang="ja-JP" altLang="en-US" sz="1000" dirty="0" smtClean="0">
                <a:latin typeface="メイリオ" panose="020B0604030504040204" pitchFamily="50" charset="-128"/>
                <a:ea typeface="メイリオ" panose="020B0604030504040204" pitchFamily="50" charset="-128"/>
              </a:rPr>
              <a:t>真に応えていくため、</a:t>
            </a:r>
            <a:r>
              <a:rPr lang="ja-JP" altLang="ja-JP" sz="1000" dirty="0" smtClean="0">
                <a:latin typeface="メイリオ" panose="020B0604030504040204" pitchFamily="50" charset="-128"/>
                <a:ea typeface="メイリオ" panose="020B0604030504040204" pitchFamily="50" charset="-128"/>
              </a:rPr>
              <a:t>四</a:t>
            </a:r>
            <a:r>
              <a:rPr lang="ja-JP" altLang="ja-JP" sz="1000" dirty="0">
                <a:latin typeface="メイリオ" panose="020B0604030504040204" pitchFamily="50" charset="-128"/>
                <a:ea typeface="メイリオ" panose="020B0604030504040204" pitchFamily="50" charset="-128"/>
              </a:rPr>
              <a:t>行政分野（労働基準、職業安定、雇用環境・均等、人材開発）がそれぞれの専門性を発揮</a:t>
            </a:r>
            <a:r>
              <a:rPr lang="ja-JP" altLang="ja-JP" sz="1000" dirty="0" smtClean="0">
                <a:latin typeface="メイリオ" panose="020B0604030504040204" pitchFamily="50" charset="-128"/>
                <a:ea typeface="メイリオ" panose="020B0604030504040204" pitchFamily="50" charset="-128"/>
              </a:rPr>
              <a:t>しつつ</a:t>
            </a:r>
            <a:r>
              <a:rPr lang="ja-JP" altLang="en-US" sz="1000" dirty="0" smtClean="0">
                <a:latin typeface="メイリオ" panose="020B0604030504040204" pitchFamily="50" charset="-128"/>
                <a:ea typeface="メイリオ" panose="020B0604030504040204" pitchFamily="50" charset="-128"/>
              </a:rPr>
              <a:t>、関係機関と連携し、</a:t>
            </a:r>
            <a:r>
              <a:rPr lang="ja-JP" altLang="ja-JP" sz="1000" dirty="0" smtClean="0">
                <a:latin typeface="メイリオ" panose="020B0604030504040204" pitchFamily="50" charset="-128"/>
                <a:ea typeface="メイリオ" panose="020B0604030504040204" pitchFamily="50" charset="-128"/>
              </a:rPr>
              <a:t>労働局</a:t>
            </a:r>
            <a:r>
              <a:rPr lang="ja-JP" altLang="ja-JP" sz="1000" dirty="0">
                <a:latin typeface="メイリオ" panose="020B0604030504040204" pitchFamily="50" charset="-128"/>
                <a:ea typeface="メイリオ" panose="020B0604030504040204" pitchFamily="50" charset="-128"/>
              </a:rPr>
              <a:t>、労働基準監督署及びハローワーク</a:t>
            </a:r>
            <a:r>
              <a:rPr lang="ja-JP" altLang="ja-JP" sz="1000" dirty="0" smtClean="0">
                <a:latin typeface="メイリオ" panose="020B0604030504040204" pitchFamily="50" charset="-128"/>
                <a:ea typeface="メイリオ" panose="020B0604030504040204" pitchFamily="50" charset="-128"/>
              </a:rPr>
              <a:t>が</a:t>
            </a:r>
            <a:r>
              <a:rPr lang="ja-JP" altLang="en-US" sz="1000" dirty="0" smtClean="0">
                <a:latin typeface="メイリオ" panose="020B0604030504040204" pitchFamily="50" charset="-128"/>
                <a:ea typeface="メイリオ" panose="020B0604030504040204" pitchFamily="50" charset="-128"/>
              </a:rPr>
              <a:t>各種施策を総合的・一体的に運営する。</a:t>
            </a:r>
            <a:endParaRPr lang="en-US" altLang="ja-JP" sz="1000" dirty="0" smtClean="0">
              <a:latin typeface="メイリオ" panose="020B0604030504040204" pitchFamily="50" charset="-128"/>
              <a:ea typeface="メイリオ" panose="020B0604030504040204" pitchFamily="50" charset="-128"/>
            </a:endParaRPr>
          </a:p>
          <a:p>
            <a:pPr marL="144000" indent="144000">
              <a:lnSpc>
                <a:spcPct val="150000"/>
              </a:lnSpc>
            </a:pPr>
            <a:r>
              <a:rPr lang="ja-JP" altLang="ja-JP" sz="1000" dirty="0" smtClean="0">
                <a:latin typeface="メイリオ" panose="020B0604030504040204" pitchFamily="50" charset="-128"/>
                <a:ea typeface="メイリオ" panose="020B0604030504040204" pitchFamily="50" charset="-128"/>
              </a:rPr>
              <a:t>具体的</a:t>
            </a:r>
            <a:r>
              <a:rPr lang="ja-JP" altLang="ja-JP" sz="1000" dirty="0">
                <a:latin typeface="メイリオ" panose="020B0604030504040204" pitchFamily="50" charset="-128"/>
                <a:ea typeface="メイリオ" panose="020B0604030504040204" pitchFamily="50" charset="-128"/>
              </a:rPr>
              <a:t>には、新型</a:t>
            </a:r>
            <a:r>
              <a:rPr lang="ja-JP" altLang="ja-JP" sz="1000" dirty="0" smtClean="0">
                <a:latin typeface="メイリオ" panose="020B0604030504040204" pitchFamily="50" charset="-128"/>
                <a:ea typeface="メイリオ" panose="020B0604030504040204" pitchFamily="50" charset="-128"/>
              </a:rPr>
              <a:t>コロナ</a:t>
            </a:r>
            <a:r>
              <a:rPr lang="ja-JP" altLang="en-US" sz="1000" dirty="0" smtClean="0">
                <a:latin typeface="メイリオ" panose="020B0604030504040204" pitchFamily="50" charset="-128"/>
                <a:ea typeface="メイリオ" panose="020B0604030504040204" pitchFamily="50" charset="-128"/>
              </a:rPr>
              <a:t>ウイルス</a:t>
            </a:r>
            <a:r>
              <a:rPr lang="ja-JP" altLang="ja-JP" sz="1000" dirty="0" smtClean="0">
                <a:latin typeface="メイリオ" panose="020B0604030504040204" pitchFamily="50" charset="-128"/>
                <a:ea typeface="メイリオ" panose="020B0604030504040204" pitchFamily="50" charset="-128"/>
              </a:rPr>
              <a:t>感染症</a:t>
            </a:r>
            <a:r>
              <a:rPr lang="ja-JP" altLang="ja-JP" sz="1000" dirty="0">
                <a:latin typeface="メイリオ" panose="020B0604030504040204" pitchFamily="50" charset="-128"/>
                <a:ea typeface="メイリオ" panose="020B0604030504040204" pitchFamily="50" charset="-128"/>
              </a:rPr>
              <a:t>の影響を踏まえつつ、各種助成金等を活用した雇用の維持・在籍型出向の取組への支援を実施するほか、デジタル化への対応、個々の態様に応じた就職支援等多様な人材の活躍促進、ウィズコロナ・ポストコロナの新しい働き方が広がる中で、誰もが働きやすい職場、柔軟かつ安全で健康に働くことができる環境整備等について</a:t>
            </a:r>
            <a:r>
              <a:rPr lang="ja-JP" altLang="ja-JP" sz="1000" dirty="0" smtClean="0">
                <a:latin typeface="メイリオ" panose="020B0604030504040204" pitchFamily="50" charset="-128"/>
                <a:ea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rPr>
              <a:t>局内の各組織が</a:t>
            </a:r>
            <a:r>
              <a:rPr lang="ja-JP" altLang="ja-JP" sz="1000" dirty="0" smtClean="0">
                <a:latin typeface="メイリオ" panose="020B0604030504040204" pitchFamily="50" charset="-128"/>
                <a:ea typeface="メイリオ" panose="020B0604030504040204" pitchFamily="50" charset="-128"/>
              </a:rPr>
              <a:t>連携</a:t>
            </a:r>
            <a:r>
              <a:rPr lang="ja-JP" altLang="ja-JP" sz="1000" dirty="0">
                <a:latin typeface="メイリオ" panose="020B0604030504040204" pitchFamily="50" charset="-128"/>
                <a:ea typeface="メイリオ" panose="020B0604030504040204" pitchFamily="50" charset="-128"/>
              </a:rPr>
              <a:t>し、一体となって施策を進めていく。</a:t>
            </a:r>
          </a:p>
          <a:p>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40660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スライド番号プレースホルダー 1"/>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5</a:t>
            </a:fld>
            <a:endParaRPr kumimoji="1" lang="ja-JP" altLang="en-US"/>
          </a:p>
        </p:txBody>
      </p:sp>
      <p:sp>
        <p:nvSpPr>
          <p:cNvPr id="37" name="正方形/長方形 36"/>
          <p:cNvSpPr/>
          <p:nvPr/>
        </p:nvSpPr>
        <p:spPr>
          <a:xfrm>
            <a:off x="652856" y="2389842"/>
            <a:ext cx="6223334" cy="608783"/>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649771" y="1539345"/>
            <a:ext cx="6214777" cy="623568"/>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639210" y="701944"/>
            <a:ext cx="6235898" cy="661720"/>
          </a:xfrm>
          <a:prstGeom prst="rect">
            <a:avLst/>
          </a:prstGeom>
          <a:noFill/>
          <a:ln>
            <a:solidFill>
              <a:schemeClr val="bg1">
                <a:lumMod val="75000"/>
              </a:schemeClr>
            </a:solidFill>
          </a:ln>
        </p:spPr>
        <p:txBody>
          <a:bodyPr wrap="square" rtlCol="0">
            <a:spAutoFit/>
          </a:bodyPr>
          <a:lstStyle/>
          <a:p>
            <a:r>
              <a:rPr lang="en-US" altLang="ja-JP" sz="1300" b="1" dirty="0" smtClean="0">
                <a:latin typeface="メイリオ" panose="020B0604030504040204" pitchFamily="50" charset="-128"/>
                <a:ea typeface="メイリオ" panose="020B0604030504040204" pitchFamily="50" charset="-128"/>
              </a:rPr>
              <a:t>Ⅰ</a:t>
            </a:r>
            <a:r>
              <a:rPr lang="ja-JP" altLang="en-US" sz="1300" b="1" dirty="0" smtClean="0">
                <a:latin typeface="メイリオ" panose="020B0604030504040204" pitchFamily="50" charset="-128"/>
                <a:ea typeface="メイリオ" panose="020B0604030504040204" pitchFamily="50" charset="-128"/>
              </a:rPr>
              <a:t>　雇用維持・労働移動等に向けた支援やデジタル化への対応</a:t>
            </a:r>
            <a:endParaRPr lang="en-US" altLang="ja-JP" sz="1300" b="1" dirty="0" smtClean="0">
              <a:latin typeface="メイリオ" panose="020B0604030504040204" pitchFamily="50" charset="-128"/>
              <a:ea typeface="メイリオ" panose="020B0604030504040204" pitchFamily="50" charset="-128"/>
            </a:endParaRPr>
          </a:p>
          <a:p>
            <a:r>
              <a:rPr lang="ja-JP" altLang="en-US" sz="1200" b="1" dirty="0" smtClean="0">
                <a:latin typeface="メイリオ" panose="020B0604030504040204" pitchFamily="50" charset="-128"/>
                <a:ea typeface="メイリオ" panose="020B0604030504040204" pitchFamily="50" charset="-128"/>
              </a:rPr>
              <a:t>１</a:t>
            </a:r>
            <a:r>
              <a:rPr lang="en-US" altLang="ja-JP" sz="1200" b="1" dirty="0" smtClean="0">
                <a:latin typeface="メイリオ" panose="020B0604030504040204" pitchFamily="50" charset="-128"/>
                <a:ea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rPr>
              <a:t>雇用の維持・在籍型出向の取組への支援</a:t>
            </a:r>
            <a:endParaRPr lang="en-US" altLang="ja-JP" sz="1200" b="1"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（１）雇用調整助成金等による雇用維持の取組への</a:t>
            </a:r>
            <a:r>
              <a:rPr lang="ja-JP" altLang="en-US" sz="1200" dirty="0" smtClean="0">
                <a:latin typeface="メイリオ" panose="020B0604030504040204" pitchFamily="50" charset="-128"/>
                <a:ea typeface="メイリオ" panose="020B0604030504040204" pitchFamily="50" charset="-128"/>
              </a:rPr>
              <a:t>支援</a:t>
            </a:r>
            <a:endParaRPr lang="ja-JP" altLang="en-US" sz="1200" dirty="0">
              <a:latin typeface="メイリオ" panose="020B0604030504040204" pitchFamily="50" charset="-128"/>
              <a:ea typeface="メイリオ" panose="020B0604030504040204" pitchFamily="50" charset="-128"/>
            </a:endParaRPr>
          </a:p>
        </p:txBody>
      </p:sp>
      <p:sp>
        <p:nvSpPr>
          <p:cNvPr id="74" name="テキスト ボックス 73"/>
          <p:cNvSpPr txBox="1"/>
          <p:nvPr/>
        </p:nvSpPr>
        <p:spPr>
          <a:xfrm>
            <a:off x="603114" y="421752"/>
            <a:ext cx="6235898" cy="307777"/>
          </a:xfrm>
          <a:prstGeom prst="rect">
            <a:avLst/>
          </a:prstGeom>
          <a:noFill/>
          <a:ln>
            <a:noFill/>
          </a:ln>
        </p:spPr>
        <p:txBody>
          <a:bodyPr wrap="square" rtlCol="0">
            <a:spAutoFit/>
          </a:bodyPr>
          <a:lstStyle/>
          <a:p>
            <a:r>
              <a:rPr lang="ja-JP" altLang="en-US" sz="1400" b="1" dirty="0" smtClean="0">
                <a:latin typeface="メイリオ" panose="020B0604030504040204" pitchFamily="50" charset="-128"/>
                <a:ea typeface="メイリオ" panose="020B0604030504040204" pitchFamily="50" charset="-128"/>
              </a:rPr>
              <a:t>第２　宮城労働局における重点施策</a:t>
            </a:r>
            <a:endParaRPr lang="en-US" altLang="ja-JP" sz="1400" b="1" dirty="0" smtClean="0">
              <a:latin typeface="メイリオ" panose="020B0604030504040204" pitchFamily="50" charset="-128"/>
              <a:ea typeface="メイリオ" panose="020B0604030504040204" pitchFamily="50" charset="-128"/>
            </a:endParaRPr>
          </a:p>
        </p:txBody>
      </p:sp>
      <p:sp>
        <p:nvSpPr>
          <p:cNvPr id="75" name="テキスト ボックス 74"/>
          <p:cNvSpPr txBox="1"/>
          <p:nvPr/>
        </p:nvSpPr>
        <p:spPr>
          <a:xfrm>
            <a:off x="669665" y="1713254"/>
            <a:ext cx="6233105" cy="645250"/>
          </a:xfrm>
          <a:prstGeom prst="rect">
            <a:avLst/>
          </a:prstGeom>
          <a:noFill/>
        </p:spPr>
        <p:txBody>
          <a:bodyPr wrap="square" rtlCol="0">
            <a:noAutofit/>
          </a:bodyPr>
          <a:lstStyle/>
          <a:p>
            <a:r>
              <a:rPr lang="ja-JP" altLang="en-US" sz="950" dirty="0" smtClean="0">
                <a:latin typeface="メイリオ" panose="020B0604030504040204" pitchFamily="50" charset="-128"/>
                <a:ea typeface="メイリオ" panose="020B0604030504040204" pitchFamily="50" charset="-128"/>
              </a:rPr>
              <a:t>　</a:t>
            </a:r>
            <a:r>
              <a:rPr lang="ja-JP" altLang="ja-JP" sz="950" dirty="0" smtClean="0">
                <a:latin typeface="メイリオ" panose="020B0604030504040204" pitchFamily="50" charset="-128"/>
                <a:ea typeface="メイリオ" panose="020B0604030504040204" pitchFamily="50" charset="-128"/>
              </a:rPr>
              <a:t>新型</a:t>
            </a:r>
            <a:r>
              <a:rPr lang="ja-JP" altLang="ja-JP" sz="950" dirty="0">
                <a:latin typeface="メイリオ" panose="020B0604030504040204" pitchFamily="50" charset="-128"/>
                <a:ea typeface="メイリオ" panose="020B0604030504040204" pitchFamily="50" charset="-128"/>
              </a:rPr>
              <a:t>コロナウイルス感染症の影響及びそのまん延防止措置の影響により、休業を余儀なくされた労働者の雇用の維持・継続のために対策を講じていく必要がある</a:t>
            </a:r>
            <a:r>
              <a:rPr lang="ja-JP" altLang="ja-JP" sz="1050" dirty="0" smtClean="0"/>
              <a:t>。</a:t>
            </a:r>
            <a:endParaRPr lang="ja-JP" altLang="ja-JP" sz="1050" dirty="0"/>
          </a:p>
        </p:txBody>
      </p:sp>
      <p:grpSp>
        <p:nvGrpSpPr>
          <p:cNvPr id="76" name="グループ化 75"/>
          <p:cNvGrpSpPr/>
          <p:nvPr/>
        </p:nvGrpSpPr>
        <p:grpSpPr>
          <a:xfrm>
            <a:off x="639210" y="1410451"/>
            <a:ext cx="1281733" cy="279601"/>
            <a:chOff x="644389" y="1193430"/>
            <a:chExt cx="1281733" cy="279601"/>
          </a:xfrm>
        </p:grpSpPr>
        <p:sp>
          <p:nvSpPr>
            <p:cNvPr id="77" name="正方形/長方形 76"/>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8" name="テキスト ボックス 77"/>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79" name="正方形/長方形 78"/>
          <p:cNvSpPr/>
          <p:nvPr/>
        </p:nvSpPr>
        <p:spPr>
          <a:xfrm>
            <a:off x="660331" y="3073180"/>
            <a:ext cx="6214777" cy="204273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592621" y="2519210"/>
            <a:ext cx="6214776" cy="608783"/>
          </a:xfrm>
          <a:prstGeom prst="rect">
            <a:avLst/>
          </a:prstGeom>
          <a:noFill/>
        </p:spPr>
        <p:txBody>
          <a:bodyPr wrap="square" rtlCol="0">
            <a:noAutofit/>
          </a:bodyPr>
          <a:lstStyle/>
          <a:p>
            <a:pPr marL="108000" indent="-720000"/>
            <a:r>
              <a:rPr lang="ja-JP" altLang="en-US" sz="950" dirty="0">
                <a:latin typeface="メイリオ" panose="020B0604030504040204" pitchFamily="50" charset="-128"/>
                <a:ea typeface="メイリオ" panose="020B0604030504040204" pitchFamily="50" charset="-128"/>
              </a:rPr>
              <a:t>　</a:t>
            </a:r>
            <a:r>
              <a:rPr lang="ja-JP" altLang="en-US" sz="950" dirty="0" smtClean="0">
                <a:latin typeface="メイリオ" panose="020B0604030504040204" pitchFamily="50" charset="-128"/>
                <a:ea typeface="メイリオ" panose="020B0604030504040204" pitchFamily="50" charset="-128"/>
              </a:rPr>
              <a:t>　引き続き、</a:t>
            </a:r>
            <a:r>
              <a:rPr lang="ja-JP" altLang="ja-JP" sz="950" dirty="0" smtClean="0">
                <a:latin typeface="メイリオ" panose="020B0604030504040204" pitchFamily="50" charset="-128"/>
                <a:ea typeface="メイリオ" panose="020B0604030504040204" pitchFamily="50" charset="-128"/>
              </a:rPr>
              <a:t>雇用</a:t>
            </a:r>
            <a:r>
              <a:rPr lang="ja-JP" altLang="ja-JP" sz="950" dirty="0">
                <a:latin typeface="メイリオ" panose="020B0604030504040204" pitchFamily="50" charset="-128"/>
                <a:ea typeface="メイリオ" panose="020B0604030504040204" pitchFamily="50" charset="-128"/>
              </a:rPr>
              <a:t>調整</a:t>
            </a:r>
            <a:r>
              <a:rPr lang="ja-JP" altLang="ja-JP" sz="950" dirty="0" smtClean="0">
                <a:latin typeface="メイリオ" panose="020B0604030504040204" pitchFamily="50" charset="-128"/>
                <a:ea typeface="メイリオ" panose="020B0604030504040204" pitchFamily="50" charset="-128"/>
              </a:rPr>
              <a:t>助成金</a:t>
            </a:r>
            <a:r>
              <a:rPr lang="ja-JP" altLang="en-US" sz="950" dirty="0" smtClean="0">
                <a:latin typeface="メイリオ" panose="020B0604030504040204" pitchFamily="50" charset="-128"/>
                <a:ea typeface="メイリオ" panose="020B0604030504040204" pitchFamily="50" charset="-128"/>
              </a:rPr>
              <a:t>及び緊急雇用安定助成金</a:t>
            </a:r>
            <a:r>
              <a:rPr lang="ja-JP" altLang="ja-JP" sz="950" dirty="0" smtClean="0">
                <a:latin typeface="メイリオ" panose="020B0604030504040204" pitchFamily="50" charset="-128"/>
                <a:ea typeface="メイリオ" panose="020B0604030504040204" pitchFamily="50" charset="-128"/>
              </a:rPr>
              <a:t>に</a:t>
            </a:r>
            <a:r>
              <a:rPr lang="ja-JP" altLang="ja-JP" sz="950" dirty="0">
                <a:latin typeface="メイリオ" panose="020B0604030504040204" pitchFamily="50" charset="-128"/>
                <a:ea typeface="メイリオ" panose="020B0604030504040204" pitchFamily="50" charset="-128"/>
              </a:rPr>
              <a:t>より</a:t>
            </a:r>
            <a:r>
              <a:rPr lang="ja-JP" altLang="ja-JP" sz="950" dirty="0" smtClean="0">
                <a:latin typeface="メイリオ" panose="020B0604030504040204" pitchFamily="50" charset="-128"/>
                <a:ea typeface="メイリオ" panose="020B0604030504040204" pitchFamily="50" charset="-128"/>
              </a:rPr>
              <a:t>、休業</a:t>
            </a:r>
            <a:r>
              <a:rPr lang="ja-JP" altLang="ja-JP" sz="950" dirty="0">
                <a:latin typeface="メイリオ" panose="020B0604030504040204" pitchFamily="50" charset="-128"/>
                <a:ea typeface="メイリオ" panose="020B0604030504040204" pitchFamily="50" charset="-128"/>
              </a:rPr>
              <a:t>のほか、教育訓練、出向を通じて雇用維持に</a:t>
            </a:r>
            <a:r>
              <a:rPr lang="ja-JP" altLang="ja-JP" sz="950" dirty="0" smtClean="0">
                <a:latin typeface="メイリオ" panose="020B0604030504040204" pitchFamily="50" charset="-128"/>
                <a:ea typeface="メイリオ" panose="020B0604030504040204" pitchFamily="50" charset="-128"/>
              </a:rPr>
              <a:t>取</a:t>
            </a:r>
            <a:r>
              <a:rPr lang="ja-JP" altLang="en-US" sz="950" dirty="0" smtClean="0">
                <a:latin typeface="メイリオ" panose="020B0604030504040204" pitchFamily="50" charset="-128"/>
                <a:ea typeface="メイリオ" panose="020B0604030504040204" pitchFamily="50" charset="-128"/>
              </a:rPr>
              <a:t>り</a:t>
            </a:r>
            <a:r>
              <a:rPr lang="ja-JP" altLang="ja-JP" sz="950" dirty="0" smtClean="0">
                <a:latin typeface="メイリオ" panose="020B0604030504040204" pitchFamily="50" charset="-128"/>
                <a:ea typeface="メイリオ" panose="020B0604030504040204" pitchFamily="50" charset="-128"/>
              </a:rPr>
              <a:t>組む</a:t>
            </a:r>
            <a:r>
              <a:rPr lang="ja-JP" altLang="ja-JP" sz="950" dirty="0">
                <a:latin typeface="メイリオ" panose="020B0604030504040204" pitchFamily="50" charset="-128"/>
                <a:ea typeface="メイリオ" panose="020B0604030504040204" pitchFamily="50" charset="-128"/>
              </a:rPr>
              <a:t>事業主を支援する</a:t>
            </a:r>
            <a:r>
              <a:rPr lang="ja-JP" altLang="ja-JP" sz="950" dirty="0" smtClean="0">
                <a:latin typeface="メイリオ" panose="020B0604030504040204" pitchFamily="50" charset="-128"/>
                <a:ea typeface="メイリオ" panose="020B0604030504040204" pitchFamily="50" charset="-128"/>
              </a:rPr>
              <a:t>。</a:t>
            </a:r>
            <a:endParaRPr lang="en-US" altLang="ja-JP" sz="950" dirty="0" smtClean="0">
              <a:latin typeface="メイリオ" panose="020B0604030504040204" pitchFamily="50" charset="-128"/>
              <a:ea typeface="メイリオ" panose="020B0604030504040204" pitchFamily="50" charset="-128"/>
            </a:endParaRPr>
          </a:p>
          <a:p>
            <a:pPr marL="108000" indent="-720000"/>
            <a:endParaRPr lang="en-US" altLang="ja-JP" sz="950" dirty="0" smtClean="0">
              <a:latin typeface="メイリオ" panose="020B0604030504040204" pitchFamily="50" charset="-128"/>
              <a:ea typeface="メイリオ" panose="020B0604030504040204" pitchFamily="50" charset="-128"/>
            </a:endParaRPr>
          </a:p>
          <a:p>
            <a:pPr marL="108000" indent="-720000"/>
            <a:r>
              <a:rPr lang="en-US" altLang="ja-JP" sz="950" dirty="0">
                <a:latin typeface="メイリオ" panose="020B0604030504040204" pitchFamily="50" charset="-128"/>
                <a:ea typeface="メイリオ" panose="020B0604030504040204" pitchFamily="50" charset="-128"/>
              </a:rPr>
              <a:t> </a:t>
            </a:r>
            <a:endParaRPr lang="ja-JP" altLang="ja-JP" sz="950" dirty="0">
              <a:latin typeface="メイリオ" panose="020B0604030504040204" pitchFamily="50" charset="-128"/>
              <a:ea typeface="メイリオ" panose="020B0604030504040204" pitchFamily="50" charset="-128"/>
            </a:endParaRPr>
          </a:p>
          <a:p>
            <a:pPr marL="108000" indent="-720000"/>
            <a:r>
              <a:rPr lang="en-US" altLang="ja-JP" sz="1050" dirty="0"/>
              <a:t> </a:t>
            </a:r>
            <a:endParaRPr lang="ja-JP" altLang="ja-JP" sz="1050" dirty="0"/>
          </a:p>
        </p:txBody>
      </p:sp>
      <p:grpSp>
        <p:nvGrpSpPr>
          <p:cNvPr id="81" name="グループ化 80"/>
          <p:cNvGrpSpPr/>
          <p:nvPr/>
        </p:nvGrpSpPr>
        <p:grpSpPr>
          <a:xfrm>
            <a:off x="649771" y="2214873"/>
            <a:ext cx="1211332" cy="261610"/>
            <a:chOff x="641214" y="2203960"/>
            <a:chExt cx="1211332" cy="261610"/>
          </a:xfrm>
        </p:grpSpPr>
        <p:sp>
          <p:nvSpPr>
            <p:cNvPr id="82" name="正方形/長方形 81"/>
            <p:cNvSpPr/>
            <p:nvPr/>
          </p:nvSpPr>
          <p:spPr>
            <a:xfrm>
              <a:off x="641214" y="2212514"/>
              <a:ext cx="936126" cy="23522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83" name="テキスト ボックス 82"/>
            <p:cNvSpPr txBox="1"/>
            <p:nvPr/>
          </p:nvSpPr>
          <p:spPr>
            <a:xfrm>
              <a:off x="641214" y="2203960"/>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84" name="テキスト ボックス 83"/>
          <p:cNvSpPr txBox="1"/>
          <p:nvPr/>
        </p:nvSpPr>
        <p:spPr>
          <a:xfrm>
            <a:off x="3935942" y="2927373"/>
            <a:ext cx="2940248" cy="2283373"/>
          </a:xfrm>
          <a:prstGeom prst="rect">
            <a:avLst/>
          </a:prstGeom>
          <a:noFill/>
        </p:spPr>
        <p:txBody>
          <a:bodyPr wrap="square" rtlCol="0">
            <a:noAutofit/>
          </a:bodyPr>
          <a:lstStyle/>
          <a:p>
            <a:endParaRPr kumimoji="1" lang="en-US" altLang="ja-JP" sz="950" dirty="0" smtClean="0">
              <a:latin typeface="メイリオ" panose="020B0604030504040204" pitchFamily="50" charset="-128"/>
              <a:ea typeface="メイリオ" panose="020B0604030504040204" pitchFamily="50" charset="-128"/>
            </a:endParaRPr>
          </a:p>
        </p:txBody>
      </p:sp>
      <p:graphicFrame>
        <p:nvGraphicFramePr>
          <p:cNvPr id="85" name="グラフ 84"/>
          <p:cNvGraphicFramePr/>
          <p:nvPr>
            <p:extLst>
              <p:ext uri="{D42A27DB-BD31-4B8C-83A1-F6EECF244321}">
                <p14:modId xmlns:p14="http://schemas.microsoft.com/office/powerpoint/2010/main" val="4129177938"/>
              </p:ext>
            </p:extLst>
          </p:nvPr>
        </p:nvGraphicFramePr>
        <p:xfrm>
          <a:off x="728246" y="3128010"/>
          <a:ext cx="6105587" cy="2027906"/>
        </p:xfrm>
        <a:graphic>
          <a:graphicData uri="http://schemas.openxmlformats.org/drawingml/2006/chart">
            <c:chart xmlns:c="http://schemas.openxmlformats.org/drawingml/2006/chart" xmlns:r="http://schemas.openxmlformats.org/officeDocument/2006/relationships" r:id="rId2"/>
          </a:graphicData>
        </a:graphic>
      </p:graphicFrame>
      <p:sp>
        <p:nvSpPr>
          <p:cNvPr id="86" name="テキスト ボックス 85"/>
          <p:cNvSpPr txBox="1"/>
          <p:nvPr/>
        </p:nvSpPr>
        <p:spPr>
          <a:xfrm>
            <a:off x="654050" y="5459457"/>
            <a:ext cx="6235898" cy="646331"/>
          </a:xfrm>
          <a:prstGeom prst="rect">
            <a:avLst/>
          </a:prstGeom>
          <a:noFill/>
          <a:ln>
            <a:solidFill>
              <a:schemeClr val="bg1">
                <a:lumMod val="75000"/>
              </a:schemeClr>
            </a:solidFill>
          </a:ln>
        </p:spPr>
        <p:txBody>
          <a:bodyPr wrap="square" rtlCol="0">
            <a:spAutoFit/>
          </a:bodyPr>
          <a:lstStyle/>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２）産業雇用安定助成金等による在籍型出向の取組への</a:t>
            </a:r>
            <a:r>
              <a:rPr lang="ja-JP" altLang="en-US" sz="1200" dirty="0" smtClean="0">
                <a:latin typeface="メイリオ" panose="020B0604030504040204" pitchFamily="50" charset="-128"/>
                <a:ea typeface="メイリオ" panose="020B0604030504040204" pitchFamily="50" charset="-128"/>
              </a:rPr>
              <a:t>支援</a:t>
            </a:r>
            <a:endParaRPr lang="ja-JP" altLang="en-US" sz="1200" dirty="0">
              <a:latin typeface="メイリオ" panose="020B0604030504040204" pitchFamily="50" charset="-128"/>
              <a:ea typeface="メイリオ" panose="020B0604030504040204" pitchFamily="50" charset="-128"/>
            </a:endParaRPr>
          </a:p>
        </p:txBody>
      </p:sp>
      <p:sp>
        <p:nvSpPr>
          <p:cNvPr id="87" name="正方形/長方形 86"/>
          <p:cNvSpPr/>
          <p:nvPr/>
        </p:nvSpPr>
        <p:spPr>
          <a:xfrm>
            <a:off x="666614" y="7288746"/>
            <a:ext cx="1783488" cy="287001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a:off x="675171" y="6274446"/>
            <a:ext cx="6214777" cy="814959"/>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678742" y="6417695"/>
            <a:ext cx="6233105" cy="671710"/>
          </a:xfrm>
          <a:prstGeom prst="rect">
            <a:avLst/>
          </a:prstGeom>
          <a:noFill/>
        </p:spPr>
        <p:txBody>
          <a:bodyPr wrap="square" rtlCol="0">
            <a:noAutofit/>
          </a:bodyPr>
          <a:lstStyle/>
          <a:p>
            <a:r>
              <a:rPr kumimoji="1" lang="ja-JP" altLang="en-US" sz="950" dirty="0" smtClean="0">
                <a:latin typeface="メイリオ" panose="020B0604030504040204" pitchFamily="50" charset="-128"/>
                <a:ea typeface="メイリオ" panose="020B0604030504040204" pitchFamily="50" charset="-128"/>
              </a:rPr>
              <a:t>　新型コロナウイルス感染症の影響により、雇用が過剰となっている企業の多くは、コロナ禍に伴う厳しい雇用情勢からの回復に備えて、雇用調整助成金の活用等によって雇用維持を図っているところであるが、影響が長期化する中で、単に休業ではなく、一時的な在籍型出向によって労働者のモチベーションを維持しつつ、雇用を維持する対策を講じていく必要がある。</a:t>
            </a:r>
            <a:endParaRPr kumimoji="1" lang="en-US" altLang="ja-JP" sz="950" dirty="0" smtClean="0">
              <a:latin typeface="メイリオ" panose="020B0604030504040204" pitchFamily="50" charset="-128"/>
              <a:ea typeface="メイリオ" panose="020B0604030504040204" pitchFamily="50" charset="-128"/>
            </a:endParaRPr>
          </a:p>
        </p:txBody>
      </p:sp>
      <p:grpSp>
        <p:nvGrpSpPr>
          <p:cNvPr id="90" name="グループ化 89"/>
          <p:cNvGrpSpPr/>
          <p:nvPr/>
        </p:nvGrpSpPr>
        <p:grpSpPr>
          <a:xfrm>
            <a:off x="669789" y="6156085"/>
            <a:ext cx="1281733" cy="279601"/>
            <a:chOff x="644389" y="1193430"/>
            <a:chExt cx="1281733" cy="279601"/>
          </a:xfrm>
        </p:grpSpPr>
        <p:sp>
          <p:nvSpPr>
            <p:cNvPr id="91" name="正方形/長方形 90"/>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2" name="テキスト ボックス 91"/>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93" name="正方形/長方形 92"/>
          <p:cNvSpPr/>
          <p:nvPr/>
        </p:nvSpPr>
        <p:spPr>
          <a:xfrm>
            <a:off x="2655585" y="7288746"/>
            <a:ext cx="4234364" cy="287001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4" name="グループ化 93"/>
          <p:cNvGrpSpPr/>
          <p:nvPr/>
        </p:nvGrpSpPr>
        <p:grpSpPr>
          <a:xfrm>
            <a:off x="666614" y="7175257"/>
            <a:ext cx="1225438" cy="278368"/>
            <a:chOff x="641214" y="2330077"/>
            <a:chExt cx="1225438" cy="278368"/>
          </a:xfrm>
        </p:grpSpPr>
        <p:sp>
          <p:nvSpPr>
            <p:cNvPr id="95" name="正方形/長方形 94"/>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96" name="テキスト ボックス 95"/>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97" name="テキスト ボックス 96"/>
          <p:cNvSpPr txBox="1"/>
          <p:nvPr/>
        </p:nvSpPr>
        <p:spPr>
          <a:xfrm>
            <a:off x="2555577" y="7306657"/>
            <a:ext cx="4346013" cy="2804607"/>
          </a:xfrm>
          <a:prstGeom prst="rect">
            <a:avLst/>
          </a:prstGeom>
          <a:noFill/>
        </p:spPr>
        <p:txBody>
          <a:bodyPr wrap="square" rtlCol="0">
            <a:noAutofit/>
          </a:bodyPr>
          <a:lstStyle/>
          <a:p>
            <a:endParaRPr kumimoji="1" lang="en-US" altLang="ja-JP" sz="950" dirty="0" smtClean="0">
              <a:latin typeface="メイリオ" panose="020B0604030504040204" pitchFamily="50" charset="-128"/>
              <a:ea typeface="メイリオ" panose="020B0604030504040204" pitchFamily="50" charset="-128"/>
            </a:endParaRPr>
          </a:p>
        </p:txBody>
      </p:sp>
      <p:sp>
        <p:nvSpPr>
          <p:cNvPr id="98" name="テキスト ボックス 97"/>
          <p:cNvSpPr txBox="1"/>
          <p:nvPr/>
        </p:nvSpPr>
        <p:spPr>
          <a:xfrm>
            <a:off x="675172" y="7525776"/>
            <a:ext cx="1774930" cy="2688228"/>
          </a:xfrm>
          <a:prstGeom prst="rect">
            <a:avLst/>
          </a:prstGeom>
          <a:noFill/>
        </p:spPr>
        <p:txBody>
          <a:bodyPr wrap="square" rtlCol="0">
            <a:noAutofit/>
          </a:bodyPr>
          <a:lstStyle/>
          <a:p>
            <a:pPr marL="108000" indent="-720000"/>
            <a:r>
              <a:rPr kumimoji="1" lang="ja-JP" altLang="en-US" sz="950" dirty="0" smtClean="0">
                <a:latin typeface="メイリオ" panose="020B0604030504040204" pitchFamily="50" charset="-128"/>
                <a:ea typeface="メイリオ" panose="020B0604030504040204" pitchFamily="50" charset="-128"/>
              </a:rPr>
              <a:t>①　宮城県</a:t>
            </a:r>
            <a:r>
              <a:rPr kumimoji="1" lang="ja-JP" altLang="en-US" sz="950" dirty="0">
                <a:latin typeface="メイリオ" panose="020B0604030504040204" pitchFamily="50" charset="-128"/>
                <a:ea typeface="メイリオ" panose="020B0604030504040204" pitchFamily="50" charset="-128"/>
              </a:rPr>
              <a:t>在籍型出向等支援協議会を</a:t>
            </a:r>
            <a:r>
              <a:rPr kumimoji="1" lang="ja-JP" altLang="en-US" sz="950" dirty="0" smtClean="0">
                <a:latin typeface="メイリオ" panose="020B0604030504040204" pitchFamily="50" charset="-128"/>
                <a:ea typeface="メイリオ" panose="020B0604030504040204" pitchFamily="50" charset="-128"/>
              </a:rPr>
              <a:t>開催し、県内の関係機関が連携して、地域における出向の送出企業や受入企業の情報・開拓に関すること、出向支援のノウハウ</a:t>
            </a:r>
            <a:r>
              <a:rPr kumimoji="1" lang="ja-JP" altLang="en-US" sz="950" dirty="0">
                <a:latin typeface="メイリオ" panose="020B0604030504040204" pitchFamily="50" charset="-128"/>
                <a:ea typeface="メイリオ" panose="020B0604030504040204" pitchFamily="50" charset="-128"/>
              </a:rPr>
              <a:t>・好事例の共有</a:t>
            </a:r>
            <a:r>
              <a:rPr kumimoji="1" lang="ja-JP" altLang="en-US" sz="950" dirty="0" smtClean="0">
                <a:latin typeface="メイリオ" panose="020B0604030504040204" pitchFamily="50" charset="-128"/>
                <a:ea typeface="メイリオ" panose="020B0604030504040204" pitchFamily="50" charset="-128"/>
              </a:rPr>
              <a:t>、各種出向支援策の共有など出向の効果的な実施を推進する。</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②　産業雇用安定助成金により、出向元と出向先双方の企業を一体的に支援するとともに、産業雇用安定センター等関係機関と連携し、在籍型出向を活用した雇用維持を促進する。</a:t>
            </a:r>
            <a:endParaRPr kumimoji="1" lang="en-US" altLang="ja-JP" sz="950" dirty="0">
              <a:latin typeface="メイリオ" panose="020B0604030504040204" pitchFamily="50" charset="-128"/>
              <a:ea typeface="メイリオ" panose="020B0604030504040204" pitchFamily="50" charset="-128"/>
            </a:endParaRPr>
          </a:p>
        </p:txBody>
      </p:sp>
      <p:graphicFrame>
        <p:nvGraphicFramePr>
          <p:cNvPr id="99" name="業種別"/>
          <p:cNvGraphicFramePr>
            <a:graphicFrameLocks noGrp="1"/>
          </p:cNvGraphicFramePr>
          <p:nvPr>
            <p:extLst>
              <p:ext uri="{D42A27DB-BD31-4B8C-83A1-F6EECF244321}">
                <p14:modId xmlns:p14="http://schemas.microsoft.com/office/powerpoint/2010/main" val="2571457718"/>
              </p:ext>
            </p:extLst>
          </p:nvPr>
        </p:nvGraphicFramePr>
        <p:xfrm>
          <a:off x="8045210" y="6544176"/>
          <a:ext cx="4071275" cy="2633097"/>
        </p:xfrm>
        <a:graphic>
          <a:graphicData uri="http://schemas.openxmlformats.org/drawingml/2006/table">
            <a:tbl>
              <a:tblPr>
                <a:tableStyleId>{5C22544A-7EE6-4342-B048-85BDC9FD1C3A}</a:tableStyleId>
              </a:tblPr>
              <a:tblGrid>
                <a:gridCol w="195847">
                  <a:extLst>
                    <a:ext uri="{9D8B030D-6E8A-4147-A177-3AD203B41FA5}">
                      <a16:colId xmlns:a16="http://schemas.microsoft.com/office/drawing/2014/main" val="2940165649"/>
                    </a:ext>
                  </a:extLst>
                </a:gridCol>
                <a:gridCol w="1943137">
                  <a:extLst>
                    <a:ext uri="{9D8B030D-6E8A-4147-A177-3AD203B41FA5}">
                      <a16:colId xmlns:a16="http://schemas.microsoft.com/office/drawing/2014/main" val="4107822530"/>
                    </a:ext>
                  </a:extLst>
                </a:gridCol>
                <a:gridCol w="237494">
                  <a:extLst>
                    <a:ext uri="{9D8B030D-6E8A-4147-A177-3AD203B41FA5}">
                      <a16:colId xmlns:a16="http://schemas.microsoft.com/office/drawing/2014/main" val="63350805"/>
                    </a:ext>
                  </a:extLst>
                </a:gridCol>
                <a:gridCol w="259086">
                  <a:extLst>
                    <a:ext uri="{9D8B030D-6E8A-4147-A177-3AD203B41FA5}">
                      <a16:colId xmlns:a16="http://schemas.microsoft.com/office/drawing/2014/main" val="2459151557"/>
                    </a:ext>
                  </a:extLst>
                </a:gridCol>
                <a:gridCol w="278111">
                  <a:extLst>
                    <a:ext uri="{9D8B030D-6E8A-4147-A177-3AD203B41FA5}">
                      <a16:colId xmlns:a16="http://schemas.microsoft.com/office/drawing/2014/main" val="516819723"/>
                    </a:ext>
                  </a:extLst>
                </a:gridCol>
                <a:gridCol w="229264">
                  <a:extLst>
                    <a:ext uri="{9D8B030D-6E8A-4147-A177-3AD203B41FA5}">
                      <a16:colId xmlns:a16="http://schemas.microsoft.com/office/drawing/2014/main" val="178804476"/>
                    </a:ext>
                  </a:extLst>
                </a:gridCol>
                <a:gridCol w="172724">
                  <a:extLst>
                    <a:ext uri="{9D8B030D-6E8A-4147-A177-3AD203B41FA5}">
                      <a16:colId xmlns:a16="http://schemas.microsoft.com/office/drawing/2014/main" val="1388920266"/>
                    </a:ext>
                  </a:extLst>
                </a:gridCol>
                <a:gridCol w="205108">
                  <a:extLst>
                    <a:ext uri="{9D8B030D-6E8A-4147-A177-3AD203B41FA5}">
                      <a16:colId xmlns:a16="http://schemas.microsoft.com/office/drawing/2014/main" val="1230758263"/>
                    </a:ext>
                  </a:extLst>
                </a:gridCol>
                <a:gridCol w="248291">
                  <a:extLst>
                    <a:ext uri="{9D8B030D-6E8A-4147-A177-3AD203B41FA5}">
                      <a16:colId xmlns:a16="http://schemas.microsoft.com/office/drawing/2014/main" val="2389443902"/>
                    </a:ext>
                  </a:extLst>
                </a:gridCol>
                <a:gridCol w="302213">
                  <a:extLst>
                    <a:ext uri="{9D8B030D-6E8A-4147-A177-3AD203B41FA5}">
                      <a16:colId xmlns:a16="http://schemas.microsoft.com/office/drawing/2014/main" val="470094884"/>
                    </a:ext>
                  </a:extLst>
                </a:gridCol>
              </a:tblGrid>
              <a:tr h="164705">
                <a:tc rowSpan="2" gridSpan="2">
                  <a:txBody>
                    <a:bodyPr/>
                    <a:lstStyle/>
                    <a:p>
                      <a:pPr algn="l" fontAlgn="ctr"/>
                      <a:endParaRPr lang="en-US" altLang="ja-JP" sz="600" b="0" u="none" strike="noStrike" dirty="0" smtClean="0">
                        <a:effectLst/>
                        <a:latin typeface="メイリオ" panose="020B0604030504040204" pitchFamily="50" charset="-128"/>
                        <a:ea typeface="メイリオ" panose="020B0604030504040204" pitchFamily="50" charset="-128"/>
                      </a:endParaRPr>
                    </a:p>
                    <a:p>
                      <a:pPr algn="l" fontAlgn="ctr"/>
                      <a:endParaRPr lang="en-US" altLang="ja-JP" sz="600" b="0" u="none" strike="noStrike" dirty="0" smtClean="0">
                        <a:effectLst/>
                        <a:latin typeface="メイリオ" panose="020B0604030504040204" pitchFamily="50" charset="-128"/>
                        <a:ea typeface="メイリオ" panose="020B0604030504040204" pitchFamily="50" charset="-128"/>
                      </a:endParaRPr>
                    </a:p>
                    <a:p>
                      <a:pPr algn="l" fontAlgn="ctr"/>
                      <a:r>
                        <a:rPr lang="ja-JP" altLang="en-US" sz="600" b="0" u="none" strike="noStrike" dirty="0" smtClean="0">
                          <a:effectLst/>
                          <a:latin typeface="メイリオ" panose="020B0604030504040204" pitchFamily="50" charset="-128"/>
                          <a:ea typeface="メイリオ" panose="020B0604030504040204" pitchFamily="50" charset="-128"/>
                        </a:rPr>
                        <a:t>　　　　　　</a:t>
                      </a:r>
                      <a:endParaRPr lang="en-US" altLang="ja-JP" sz="600" b="0" u="none" strike="noStrike" dirty="0" smtClean="0">
                        <a:effectLst/>
                        <a:latin typeface="メイリオ" panose="020B0604030504040204" pitchFamily="50" charset="-128"/>
                        <a:ea typeface="メイリオ" panose="020B0604030504040204" pitchFamily="50" charset="-128"/>
                      </a:endParaRPr>
                    </a:p>
                    <a:p>
                      <a:pPr algn="l" fontAlgn="ctr"/>
                      <a:endParaRPr lang="ja-JP" altLang="en-US" sz="105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rowSpan="2" hMerge="1">
                  <a:txBody>
                    <a:bodyPr/>
                    <a:lstStyle/>
                    <a:p>
                      <a:pPr algn="l"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algn="ctr" fontAlgn="t"/>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E</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I</a:t>
                      </a:r>
                      <a:endParaRPr lang="zh-TW"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L</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M</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N</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P</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R</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rowSpan="2">
                  <a:txBody>
                    <a:bodyPr/>
                    <a:lstStyle/>
                    <a:p>
                      <a:pPr algn="ctr" fontAlgn="ctr"/>
                      <a:r>
                        <a:rPr lang="ja-JP" altLang="en-US" sz="800" b="0" u="none" strike="noStrike" dirty="0">
                          <a:effectLst/>
                          <a:latin typeface="メイリオ" panose="020B0604030504040204" pitchFamily="50" charset="-128"/>
                          <a:ea typeface="メイリオ" panose="020B0604030504040204" pitchFamily="50" charset="-128"/>
                        </a:rPr>
                        <a:t>合計</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87646596"/>
                  </a:ext>
                </a:extLst>
              </a:tr>
              <a:tr h="1263409">
                <a:tc gridSpan="2" vMerge="1">
                  <a:txBody>
                    <a:bodyPr/>
                    <a:lstStyle/>
                    <a:p>
                      <a:endParaRPr kumimoji="1" lang="ja-JP" altLang="en-US"/>
                    </a:p>
                  </a:txBody>
                  <a:tcPr/>
                </a:tc>
                <a:tc hMerge="1" vMerge="1">
                  <a:txBody>
                    <a:bodyPr/>
                    <a:lstStyle/>
                    <a:p>
                      <a:pPr algn="l"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algn="ctr" fontAlgn="t"/>
                      <a:r>
                        <a:rPr lang="ja-JP" altLang="en-US" sz="800" b="0" u="none" strike="noStrike" dirty="0">
                          <a:effectLst/>
                          <a:latin typeface="メイリオ" panose="020B0604030504040204" pitchFamily="50" charset="-128"/>
                          <a:ea typeface="メイリオ" panose="020B0604030504040204" pitchFamily="50" charset="-128"/>
                        </a:rPr>
                        <a:t>製造業</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vert="eaVert"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zh-TW" altLang="en-US" sz="800" b="0" u="none" strike="noStrike" dirty="0">
                          <a:effectLst/>
                          <a:latin typeface="メイリオ" panose="020B0604030504040204" pitchFamily="50" charset="-128"/>
                          <a:ea typeface="メイリオ" panose="020B0604030504040204" pitchFamily="50" charset="-128"/>
                        </a:rPr>
                        <a:t>卸売業、小売業</a:t>
                      </a:r>
                      <a:endParaRPr lang="zh-TW"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vert="eaVert"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ja-JP" altLang="en-US" sz="800" b="0" u="none" strike="noStrike" dirty="0">
                          <a:effectLst/>
                          <a:latin typeface="メイリオ" panose="020B0604030504040204" pitchFamily="50" charset="-128"/>
                          <a:ea typeface="メイリオ" panose="020B0604030504040204" pitchFamily="50" charset="-128"/>
                        </a:rPr>
                        <a:t>学術研究、専門</a:t>
                      </a:r>
                      <a:r>
                        <a:rPr lang="ja-JP" altLang="en-US" sz="800" b="0" u="none" strike="noStrike" dirty="0" smtClean="0">
                          <a:effectLst/>
                          <a:latin typeface="メイリオ" panose="020B0604030504040204" pitchFamily="50" charset="-128"/>
                          <a:ea typeface="メイリオ" panose="020B0604030504040204" pitchFamily="50" charset="-128"/>
                        </a:rPr>
                        <a:t>・</a:t>
                      </a:r>
                      <a:endParaRPr lang="en-US" altLang="ja-JP" sz="800" b="0" u="none" strike="noStrike" dirty="0" smtClean="0">
                        <a:effectLst/>
                        <a:latin typeface="メイリオ" panose="020B0604030504040204" pitchFamily="50" charset="-128"/>
                        <a:ea typeface="メイリオ" panose="020B0604030504040204" pitchFamily="50" charset="-128"/>
                      </a:endParaRPr>
                    </a:p>
                    <a:p>
                      <a:pPr algn="ctr" fontAlgn="t"/>
                      <a:r>
                        <a:rPr lang="ja-JP" altLang="en-US" sz="800" b="0" u="none" strike="noStrike" dirty="0" smtClean="0">
                          <a:effectLst/>
                          <a:latin typeface="メイリオ" panose="020B0604030504040204" pitchFamily="50" charset="-128"/>
                          <a:ea typeface="メイリオ" panose="020B0604030504040204" pitchFamily="50" charset="-128"/>
                        </a:rPr>
                        <a:t>技術</a:t>
                      </a:r>
                      <a:r>
                        <a:rPr lang="ja-JP" altLang="en-US" sz="800" b="0" u="none" strike="noStrike" dirty="0">
                          <a:effectLst/>
                          <a:latin typeface="メイリオ" panose="020B0604030504040204" pitchFamily="50" charset="-128"/>
                          <a:ea typeface="メイリオ" panose="020B0604030504040204" pitchFamily="50" charset="-128"/>
                        </a:rPr>
                        <a:t>サｰビス業</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vert="eaVert"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ja-JP" altLang="en-US" sz="800" b="0" u="none" strike="noStrike" dirty="0">
                          <a:effectLst/>
                          <a:latin typeface="メイリオ" panose="020B0604030504040204" pitchFamily="50" charset="-128"/>
                          <a:ea typeface="メイリオ" panose="020B0604030504040204" pitchFamily="50" charset="-128"/>
                        </a:rPr>
                        <a:t>宿泊業、飲食サｰビス業</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vert="eaVert"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ja-JP" altLang="en-US" sz="800" b="0" u="none" strike="noStrike" dirty="0" smtClean="0">
                          <a:effectLst/>
                          <a:latin typeface="メイリオ" panose="020B0604030504040204" pitchFamily="50" charset="-128"/>
                          <a:ea typeface="メイリオ" panose="020B0604030504040204" pitchFamily="50" charset="-128"/>
                        </a:rPr>
                        <a:t>生活関連サｰビス、娯楽業</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vert="eaVert"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ja-JP" altLang="en-US" sz="800" b="0" u="none" strike="noStrike" dirty="0">
                          <a:effectLst/>
                          <a:latin typeface="メイリオ" panose="020B0604030504040204" pitchFamily="50" charset="-128"/>
                          <a:ea typeface="メイリオ" panose="020B0604030504040204" pitchFamily="50" charset="-128"/>
                        </a:rPr>
                        <a:t>医療、福祉</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vert="eaVert"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ja-JP" altLang="en-US" sz="800" b="0" u="none" strike="noStrike" dirty="0" smtClean="0">
                          <a:effectLst/>
                          <a:latin typeface="メイリオ" panose="020B0604030504040204" pitchFamily="50" charset="-128"/>
                          <a:ea typeface="メイリオ" panose="020B0604030504040204" pitchFamily="50" charset="-128"/>
                        </a:rPr>
                        <a:t>サｰビス業</a:t>
                      </a:r>
                      <a:endParaRPr lang="en-US" altLang="ja-JP" sz="800" b="0" u="none" strike="noStrike" dirty="0" smtClean="0">
                        <a:effectLst/>
                        <a:latin typeface="メイリオ" panose="020B0604030504040204" pitchFamily="50" charset="-128"/>
                        <a:ea typeface="メイリオ" panose="020B0604030504040204" pitchFamily="50" charset="-128"/>
                      </a:endParaRPr>
                    </a:p>
                    <a:p>
                      <a:pPr algn="ctr" fontAlgn="t"/>
                      <a:r>
                        <a:rPr lang="en-US" altLang="ja-JP" sz="800" b="0" u="none" strike="noStrike" dirty="0" smtClean="0">
                          <a:effectLst/>
                          <a:latin typeface="メイリオ" panose="020B0604030504040204" pitchFamily="50" charset="-128"/>
                          <a:ea typeface="メイリオ" panose="020B0604030504040204" pitchFamily="50" charset="-128"/>
                        </a:rPr>
                        <a:t>(</a:t>
                      </a:r>
                      <a:r>
                        <a:rPr lang="ja-JP" altLang="en-US" sz="800" b="0" u="none" strike="noStrike" dirty="0">
                          <a:effectLst/>
                          <a:latin typeface="メイリオ" panose="020B0604030504040204" pitchFamily="50" charset="-128"/>
                          <a:ea typeface="メイリオ" panose="020B0604030504040204" pitchFamily="50" charset="-128"/>
                        </a:rPr>
                        <a:t>他に分類されないもの</a:t>
                      </a:r>
                      <a:r>
                        <a:rPr lang="en-US" altLang="ja-JP" sz="800" b="0" u="none" strike="noStrike" dirty="0">
                          <a:effectLst/>
                          <a:latin typeface="メイリオ" panose="020B0604030504040204" pitchFamily="50" charset="-128"/>
                          <a:ea typeface="メイリオ" panose="020B0604030504040204" pitchFamily="50" charset="-128"/>
                        </a:rPr>
                        <a:t>)</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vert="eaVert"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vMerge="1">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35911480"/>
                  </a:ext>
                </a:extLst>
              </a:tr>
              <a:tr h="171450">
                <a:tc>
                  <a:txBody>
                    <a:bodyPr/>
                    <a:lstStyle/>
                    <a:p>
                      <a:pPr algn="ctr" fontAlgn="ctr"/>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E</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ctr" fontAlgn="ctr"/>
                      <a:r>
                        <a:rPr lang="ja-JP" altLang="en-US" sz="800" b="0" u="none" strike="noStrike" dirty="0">
                          <a:effectLst/>
                          <a:latin typeface="メイリオ" panose="020B0604030504040204" pitchFamily="50" charset="-128"/>
                          <a:ea typeface="メイリオ" panose="020B0604030504040204" pitchFamily="50" charset="-128"/>
                        </a:rPr>
                        <a:t>製造業</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1</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u="none" strike="noStrike" dirty="0">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1" i="0" u="none" strike="noStrike" dirty="0" smtClean="0">
                          <a:solidFill>
                            <a:schemeClr val="tx1"/>
                          </a:solidFill>
                          <a:effectLst/>
                          <a:latin typeface="メイリオ" panose="020B0604030504040204" pitchFamily="50" charset="-128"/>
                          <a:ea typeface="メイリオ" panose="020B0604030504040204" pitchFamily="50" charset="-128"/>
                        </a:rPr>
                        <a:t>1</a:t>
                      </a:r>
                      <a:endParaRPr lang="en-US" altLang="ja-JP" sz="800" b="1"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98686263"/>
                  </a:ext>
                </a:extLst>
              </a:tr>
              <a:tr h="171450">
                <a:tc>
                  <a:txBody>
                    <a:bodyPr/>
                    <a:lstStyle/>
                    <a:p>
                      <a:pPr algn="ctr" fontAlgn="ctr"/>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I</a:t>
                      </a:r>
                      <a:endParaRPr lang="zh-TW"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ctr" fontAlgn="ctr"/>
                      <a:r>
                        <a:rPr lang="zh-TW" altLang="en-US" sz="800" b="0" u="none" strike="noStrike" dirty="0">
                          <a:effectLst/>
                          <a:latin typeface="メイリオ" panose="020B0604030504040204" pitchFamily="50" charset="-128"/>
                          <a:ea typeface="メイリオ" panose="020B0604030504040204" pitchFamily="50" charset="-128"/>
                        </a:rPr>
                        <a:t>卸売業、小売業</a:t>
                      </a:r>
                      <a:endParaRPr lang="zh-TW"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u="none" strike="noStrike" dirty="0" smtClean="0">
                          <a:effectLst/>
                          <a:latin typeface="メイリオ" panose="020B0604030504040204" pitchFamily="50" charset="-128"/>
                          <a:ea typeface="メイリオ" panose="020B0604030504040204" pitchFamily="50" charset="-128"/>
                        </a:rPr>
                        <a:t>1</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u="none" strike="noStrike" dirty="0" smtClean="0">
                          <a:effectLst/>
                          <a:latin typeface="メイリオ" panose="020B0604030504040204" pitchFamily="50" charset="-128"/>
                          <a:ea typeface="メイリオ" panose="020B0604030504040204" pitchFamily="50" charset="-128"/>
                        </a:rPr>
                        <a:t>3</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1" i="0" u="none" strike="noStrike" dirty="0" smtClean="0">
                          <a:solidFill>
                            <a:schemeClr val="dk1"/>
                          </a:solidFill>
                          <a:effectLst/>
                          <a:latin typeface="メイリオ" panose="020B0604030504040204" pitchFamily="50" charset="-128"/>
                          <a:ea typeface="メイリオ" panose="020B0604030504040204" pitchFamily="50" charset="-128"/>
                        </a:rPr>
                        <a:t>4</a:t>
                      </a:r>
                      <a:endParaRPr lang="en-US" altLang="ja-JP"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3295205"/>
                  </a:ext>
                </a:extLst>
              </a:tr>
              <a:tr h="171450">
                <a:tc>
                  <a:txBody>
                    <a:bodyPr/>
                    <a:lstStyle/>
                    <a:p>
                      <a:pPr algn="ctr" fontAlgn="ctr"/>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L</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ctr" fontAlgn="ctr"/>
                      <a:r>
                        <a:rPr lang="ja-JP" altLang="en-US" sz="800" b="0" u="none" strike="noStrike" dirty="0">
                          <a:effectLst/>
                          <a:latin typeface="メイリオ" panose="020B0604030504040204" pitchFamily="50" charset="-128"/>
                          <a:ea typeface="メイリオ" panose="020B0604030504040204" pitchFamily="50" charset="-128"/>
                        </a:rPr>
                        <a:t>学術研究、専門・技術サービス業</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1</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1</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1" i="0" u="none" strike="noStrike" dirty="0" smtClean="0">
                          <a:solidFill>
                            <a:schemeClr val="dk1"/>
                          </a:solidFill>
                          <a:effectLst/>
                          <a:latin typeface="メイリオ" panose="020B0604030504040204" pitchFamily="50" charset="-128"/>
                          <a:ea typeface="メイリオ" panose="020B0604030504040204" pitchFamily="50" charset="-128"/>
                        </a:rPr>
                        <a:t>2</a:t>
                      </a:r>
                      <a:endParaRPr lang="en-US" altLang="ja-JP"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97372734"/>
                  </a:ext>
                </a:extLst>
              </a:tr>
              <a:tr h="161925">
                <a:tc>
                  <a:txBody>
                    <a:bodyPr/>
                    <a:lstStyle/>
                    <a:p>
                      <a:pPr algn="ctr" fontAlgn="ctr"/>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M</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ctr" fontAlgn="ctr"/>
                      <a:r>
                        <a:rPr lang="ja-JP" altLang="en-US" sz="800" b="0" u="none" strike="noStrike" dirty="0">
                          <a:effectLst/>
                          <a:latin typeface="メイリオ" panose="020B0604030504040204" pitchFamily="50" charset="-128"/>
                          <a:ea typeface="メイリオ" panose="020B0604030504040204" pitchFamily="50" charset="-128"/>
                        </a:rPr>
                        <a:t>宿泊業、飲食サービス業</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4</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1</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u="none" strike="noStrike" dirty="0" smtClean="0">
                          <a:effectLst/>
                          <a:latin typeface="メイリオ" panose="020B0604030504040204" pitchFamily="50" charset="-128"/>
                          <a:ea typeface="メイリオ" panose="020B0604030504040204" pitchFamily="50" charset="-128"/>
                        </a:rPr>
                        <a:t>3</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19</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u="none" strike="noStrike" dirty="0">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6</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1" i="0" u="none" strike="noStrike" dirty="0" smtClean="0">
                          <a:solidFill>
                            <a:schemeClr val="tx1"/>
                          </a:solidFill>
                          <a:effectLst/>
                          <a:latin typeface="メイリオ" panose="020B0604030504040204" pitchFamily="50" charset="-128"/>
                          <a:ea typeface="メイリオ" panose="020B0604030504040204" pitchFamily="50" charset="-128"/>
                        </a:rPr>
                        <a:t>33</a:t>
                      </a:r>
                      <a:endParaRPr lang="en-US" altLang="ja-JP" sz="800" b="1"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52199447"/>
                  </a:ext>
                </a:extLst>
              </a:tr>
              <a:tr h="161925">
                <a:tc>
                  <a:txBody>
                    <a:bodyPr/>
                    <a:lstStyle/>
                    <a:p>
                      <a:pPr algn="ctr" fontAlgn="ctr"/>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P</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ctr" fontAlgn="ctr"/>
                      <a:r>
                        <a:rPr lang="ja-JP" altLang="en-US" sz="800" b="0" u="none" strike="noStrike" dirty="0">
                          <a:effectLst/>
                          <a:latin typeface="メイリオ" panose="020B0604030504040204" pitchFamily="50" charset="-128"/>
                          <a:ea typeface="メイリオ" panose="020B0604030504040204" pitchFamily="50" charset="-128"/>
                        </a:rPr>
                        <a:t>医療、福祉</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u="none" strike="noStrike" dirty="0" smtClean="0">
                          <a:effectLst/>
                          <a:latin typeface="メイリオ" panose="020B0604030504040204" pitchFamily="50" charset="-128"/>
                          <a:ea typeface="メイリオ" panose="020B0604030504040204" pitchFamily="50" charset="-128"/>
                        </a:rPr>
                        <a:t>2</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1" i="0" u="none" strike="noStrike" dirty="0" smtClean="0">
                          <a:solidFill>
                            <a:schemeClr val="dk1"/>
                          </a:solidFill>
                          <a:effectLst/>
                          <a:latin typeface="メイリオ" panose="020B0604030504040204" pitchFamily="50" charset="-128"/>
                          <a:ea typeface="メイリオ" panose="020B0604030504040204" pitchFamily="50" charset="-128"/>
                        </a:rPr>
                        <a:t>2</a:t>
                      </a:r>
                      <a:endParaRPr lang="en-US" altLang="ja-JP"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77834794"/>
                  </a:ext>
                </a:extLst>
              </a:tr>
              <a:tr h="171450">
                <a:tc>
                  <a:txBody>
                    <a:bodyPr/>
                    <a:lstStyle/>
                    <a:p>
                      <a:pPr algn="ctr" fontAlgn="ctr"/>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R</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ctr" fontAlgn="ctr"/>
                      <a:r>
                        <a:rPr lang="ja-JP" altLang="en-US" sz="800" b="0" u="none" strike="noStrike" dirty="0">
                          <a:effectLst/>
                          <a:latin typeface="メイリオ" panose="020B0604030504040204" pitchFamily="50" charset="-128"/>
                          <a:ea typeface="メイリオ" panose="020B0604030504040204" pitchFamily="50" charset="-128"/>
                        </a:rPr>
                        <a:t>サービス業（他に分類されないもの）</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dk1"/>
                          </a:solidFill>
                          <a:effectLst/>
                          <a:latin typeface="メイリオ" panose="020B0604030504040204" pitchFamily="50" charset="-128"/>
                          <a:ea typeface="メイリオ" panose="020B0604030504040204" pitchFamily="50" charset="-128"/>
                        </a:rPr>
                        <a:t>2</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u="none" strike="noStrike" dirty="0">
                          <a:effectLst/>
                          <a:latin typeface="メイリオ" panose="020B0604030504040204" pitchFamily="50" charset="-128"/>
                          <a:ea typeface="メイリオ" panose="020B0604030504040204" pitchFamily="50" charset="-128"/>
                        </a:rPr>
                        <a:t>0</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1" u="none" strike="noStrike" dirty="0" smtClean="0">
                          <a:solidFill>
                            <a:schemeClr val="tx1"/>
                          </a:solidFill>
                          <a:effectLst/>
                          <a:latin typeface="メイリオ" panose="020B0604030504040204" pitchFamily="50" charset="-128"/>
                          <a:ea typeface="メイリオ" panose="020B0604030504040204" pitchFamily="50" charset="-128"/>
                        </a:rPr>
                        <a:t>21</a:t>
                      </a:r>
                      <a:endParaRPr lang="en-US" altLang="ja-JP" sz="800" b="1"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1" i="0" u="none" strike="noStrike" dirty="0" smtClean="0">
                          <a:solidFill>
                            <a:schemeClr val="tx1"/>
                          </a:solidFill>
                          <a:effectLst/>
                          <a:latin typeface="メイリオ" panose="020B0604030504040204" pitchFamily="50" charset="-128"/>
                          <a:ea typeface="メイリオ" panose="020B0604030504040204" pitchFamily="50" charset="-128"/>
                        </a:rPr>
                        <a:t>23</a:t>
                      </a:r>
                      <a:endParaRPr lang="en-US" altLang="ja-JP" sz="800" b="1"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34097932"/>
                  </a:ext>
                </a:extLst>
              </a:tr>
              <a:tr h="195333">
                <a:tc gridSpan="2">
                  <a:txBody>
                    <a:bodyPr/>
                    <a:lstStyle/>
                    <a:p>
                      <a:pPr algn="ctr" fontAlgn="ctr"/>
                      <a:r>
                        <a:rPr lang="ja-JP" altLang="en-US" sz="800" b="1" u="none" strike="noStrike" dirty="0" smtClean="0">
                          <a:effectLst/>
                          <a:latin typeface="メイリオ" panose="020B0604030504040204" pitchFamily="50" charset="-128"/>
                          <a:ea typeface="メイリオ" panose="020B0604030504040204" pitchFamily="50" charset="-128"/>
                        </a:rPr>
                        <a:t>合計</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hMerge="1">
                  <a:txBody>
                    <a:bodyPr/>
                    <a:lstStyle/>
                    <a:p>
                      <a:pPr algn="ctr" fontAlgn="ct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accent5">
                        <a:lumMod val="20000"/>
                        <a:lumOff val="80000"/>
                      </a:schemeClr>
                    </a:solidFill>
                  </a:tcPr>
                </a:tc>
                <a:tc>
                  <a:txBody>
                    <a:bodyPr/>
                    <a:lstStyle/>
                    <a:p>
                      <a:pPr algn="r" fontAlgn="ctr"/>
                      <a:r>
                        <a:rPr lang="en-US" altLang="ja-JP" sz="800" b="1" i="0" u="none" strike="noStrike" dirty="0" smtClean="0">
                          <a:solidFill>
                            <a:schemeClr val="tx1"/>
                          </a:solidFill>
                          <a:effectLst/>
                          <a:latin typeface="メイリオ" panose="020B0604030504040204" pitchFamily="50" charset="-128"/>
                          <a:ea typeface="メイリオ" panose="020B0604030504040204" pitchFamily="50" charset="-128"/>
                        </a:rPr>
                        <a:t>5</a:t>
                      </a:r>
                      <a:endParaRPr lang="en-US" altLang="ja-JP" sz="800" b="1"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r" fontAlgn="ctr"/>
                      <a:r>
                        <a:rPr lang="en-US" altLang="ja-JP" sz="800" b="1" i="0" u="none" strike="noStrike" dirty="0" smtClean="0">
                          <a:solidFill>
                            <a:schemeClr val="dk1"/>
                          </a:solidFill>
                          <a:effectLst/>
                          <a:latin typeface="メイリオ" panose="020B0604030504040204" pitchFamily="50" charset="-128"/>
                          <a:ea typeface="メイリオ" panose="020B0604030504040204" pitchFamily="50" charset="-128"/>
                        </a:rPr>
                        <a:t>1</a:t>
                      </a:r>
                      <a:endParaRPr lang="en-US" altLang="ja-JP"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r" fontAlgn="ctr"/>
                      <a:r>
                        <a:rPr lang="en-US" altLang="ja-JP" sz="800" b="1" i="0" u="none" strike="noStrike" dirty="0" smtClean="0">
                          <a:solidFill>
                            <a:schemeClr val="dk1"/>
                          </a:solidFill>
                          <a:effectLst/>
                          <a:latin typeface="メイリオ" panose="020B0604030504040204" pitchFamily="50" charset="-128"/>
                          <a:ea typeface="メイリオ" panose="020B0604030504040204" pitchFamily="50" charset="-128"/>
                        </a:rPr>
                        <a:t>2</a:t>
                      </a:r>
                      <a:endParaRPr lang="en-US" altLang="ja-JP"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r" fontAlgn="ctr"/>
                      <a:r>
                        <a:rPr lang="en-US" altLang="ja-JP" sz="800" b="1" i="0" u="none" strike="noStrike" dirty="0" smtClean="0">
                          <a:solidFill>
                            <a:schemeClr val="dk1"/>
                          </a:solidFill>
                          <a:effectLst/>
                          <a:latin typeface="メイリオ" panose="020B0604030504040204" pitchFamily="50" charset="-128"/>
                          <a:ea typeface="メイリオ" panose="020B0604030504040204" pitchFamily="50" charset="-128"/>
                        </a:rPr>
                        <a:t>3</a:t>
                      </a:r>
                      <a:endParaRPr lang="en-US" altLang="ja-JP"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r" fontAlgn="ctr"/>
                      <a:r>
                        <a:rPr lang="en-US" altLang="ja-JP" sz="800" b="1" i="0" u="none" strike="noStrike" dirty="0" smtClean="0">
                          <a:solidFill>
                            <a:schemeClr val="dk1"/>
                          </a:solidFill>
                          <a:effectLst/>
                          <a:latin typeface="メイリオ" panose="020B0604030504040204" pitchFamily="50" charset="-128"/>
                          <a:ea typeface="メイリオ" panose="020B0604030504040204" pitchFamily="50" charset="-128"/>
                        </a:rPr>
                        <a:t>25</a:t>
                      </a:r>
                      <a:endParaRPr lang="en-US" altLang="ja-JP"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r" fontAlgn="ctr"/>
                      <a:r>
                        <a:rPr lang="en-US" altLang="ja-JP" sz="800" b="1" i="0" u="none" strike="noStrike" dirty="0" smtClean="0">
                          <a:solidFill>
                            <a:schemeClr val="dk1"/>
                          </a:solidFill>
                          <a:effectLst/>
                          <a:latin typeface="メイリオ" panose="020B0604030504040204" pitchFamily="50" charset="-128"/>
                          <a:ea typeface="メイリオ" panose="020B0604030504040204" pitchFamily="50" charset="-128"/>
                        </a:rPr>
                        <a:t>2</a:t>
                      </a:r>
                      <a:endParaRPr lang="en-US" altLang="ja-JP"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r" fontAlgn="ctr"/>
                      <a:r>
                        <a:rPr lang="en-US" altLang="ja-JP" sz="800" b="1" i="0" u="none" strike="noStrike" dirty="0" smtClean="0">
                          <a:solidFill>
                            <a:schemeClr val="tx1"/>
                          </a:solidFill>
                          <a:effectLst/>
                          <a:latin typeface="メイリオ" panose="020B0604030504040204" pitchFamily="50" charset="-128"/>
                          <a:ea typeface="メイリオ" panose="020B0604030504040204" pitchFamily="50" charset="-128"/>
                        </a:rPr>
                        <a:t>27</a:t>
                      </a:r>
                      <a:endParaRPr lang="en-US" altLang="ja-JP" sz="800" b="1"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r" fontAlgn="ctr"/>
                      <a:r>
                        <a:rPr lang="en-US" altLang="ja-JP" sz="800" b="1" i="0" u="none" strike="noStrike" dirty="0" smtClean="0">
                          <a:solidFill>
                            <a:schemeClr val="dk1"/>
                          </a:solidFill>
                          <a:effectLst/>
                          <a:latin typeface="メイリオ" panose="020B0604030504040204" pitchFamily="50" charset="-128"/>
                          <a:ea typeface="メイリオ" panose="020B0604030504040204" pitchFamily="50" charset="-128"/>
                        </a:rPr>
                        <a:t>65</a:t>
                      </a:r>
                      <a:endParaRPr lang="en-US" altLang="ja-JP"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617309384"/>
                  </a:ext>
                </a:extLst>
              </a:tr>
            </a:tbl>
          </a:graphicData>
        </a:graphic>
      </p:graphicFrame>
      <p:sp>
        <p:nvSpPr>
          <p:cNvPr id="100" name="テキスト ボックス 99"/>
          <p:cNvSpPr txBox="1"/>
          <p:nvPr/>
        </p:nvSpPr>
        <p:spPr>
          <a:xfrm>
            <a:off x="2593941" y="7299253"/>
            <a:ext cx="4317906" cy="215444"/>
          </a:xfrm>
          <a:prstGeom prst="rect">
            <a:avLst/>
          </a:prstGeom>
          <a:noFill/>
        </p:spPr>
        <p:txBody>
          <a:bodyPr wrap="square" rtlCol="0">
            <a:spAutoFit/>
          </a:bodyPr>
          <a:lstStyle/>
          <a:p>
            <a:r>
              <a:rPr lang="ja-JP" altLang="en-US" sz="800" dirty="0" smtClean="0">
                <a:latin typeface="メイリオ" panose="020B0604030504040204" pitchFamily="50" charset="-128"/>
                <a:ea typeface="メイリオ" panose="020B0604030504040204" pitchFamily="50" charset="-128"/>
              </a:rPr>
              <a:t>産業雇用安定助成金 出向計画受理状況（令和４年</a:t>
            </a:r>
            <a:r>
              <a:rPr lang="en-US" altLang="ja-JP" sz="800" dirty="0">
                <a:latin typeface="メイリオ" panose="020B0604030504040204" pitchFamily="50" charset="-128"/>
                <a:ea typeface="メイリオ" panose="020B0604030504040204" pitchFamily="50" charset="-128"/>
              </a:rPr>
              <a:t>2</a:t>
            </a:r>
            <a:r>
              <a:rPr lang="ja-JP" altLang="en-US" sz="800" dirty="0" smtClean="0">
                <a:latin typeface="メイリオ" panose="020B0604030504040204" pitchFamily="50" charset="-128"/>
                <a:ea typeface="メイリオ" panose="020B0604030504040204" pitchFamily="50" charset="-128"/>
              </a:rPr>
              <a:t>月</a:t>
            </a:r>
            <a:r>
              <a:rPr lang="en-US" altLang="ja-JP" sz="800" dirty="0" smtClean="0">
                <a:latin typeface="メイリオ" panose="020B0604030504040204" pitchFamily="50" charset="-128"/>
                <a:ea typeface="メイリオ" panose="020B0604030504040204" pitchFamily="50" charset="-128"/>
              </a:rPr>
              <a:t>28</a:t>
            </a:r>
            <a:r>
              <a:rPr lang="ja-JP" altLang="en-US" sz="800" dirty="0" smtClean="0">
                <a:latin typeface="メイリオ" panose="020B0604030504040204" pitchFamily="50" charset="-128"/>
                <a:ea typeface="メイリオ" panose="020B0604030504040204" pitchFamily="50" charset="-128"/>
              </a:rPr>
              <a:t>日現在）　　　　　　</a:t>
            </a:r>
            <a:r>
              <a:rPr lang="en-US" altLang="ja-JP" sz="800" dirty="0" smtClean="0">
                <a:latin typeface="メイリオ" panose="020B0604030504040204" pitchFamily="50" charset="-128"/>
                <a:ea typeface="メイリオ" panose="020B0604030504040204" pitchFamily="50" charset="-128"/>
              </a:rPr>
              <a:t>[</a:t>
            </a:r>
            <a:r>
              <a:rPr lang="ja-JP" altLang="en-US" sz="800" dirty="0" smtClean="0">
                <a:latin typeface="メイリオ" panose="020B0604030504040204" pitchFamily="50" charset="-128"/>
                <a:ea typeface="メイリオ" panose="020B0604030504040204" pitchFamily="50" charset="-128"/>
              </a:rPr>
              <a:t>単位：人</a:t>
            </a:r>
            <a:r>
              <a:rPr lang="en-US" altLang="ja-JP" sz="800" dirty="0" smtClean="0">
                <a:latin typeface="メイリオ" panose="020B0604030504040204" pitchFamily="50" charset="-128"/>
                <a:ea typeface="メイリオ" panose="020B0604030504040204" pitchFamily="50" charset="-128"/>
              </a:rPr>
              <a:t>]</a:t>
            </a:r>
            <a:endParaRPr lang="ja-JP" altLang="en-US" sz="800" dirty="0">
              <a:latin typeface="メイリオ" panose="020B0604030504040204" pitchFamily="50" charset="-128"/>
              <a:ea typeface="メイリオ" panose="020B0604030504040204" pitchFamily="50" charset="-128"/>
            </a:endParaRPr>
          </a:p>
        </p:txBody>
      </p:sp>
      <p:graphicFrame>
        <p:nvGraphicFramePr>
          <p:cNvPr id="39" name="業種別"/>
          <p:cNvGraphicFramePr>
            <a:graphicFrameLocks noGrp="1"/>
          </p:cNvGraphicFramePr>
          <p:nvPr>
            <p:extLst>
              <p:ext uri="{D42A27DB-BD31-4B8C-83A1-F6EECF244321}">
                <p14:modId xmlns:p14="http://schemas.microsoft.com/office/powerpoint/2010/main" val="2002144376"/>
              </p:ext>
            </p:extLst>
          </p:nvPr>
        </p:nvGraphicFramePr>
        <p:xfrm>
          <a:off x="2731324" y="7451323"/>
          <a:ext cx="4071275" cy="2633098"/>
        </p:xfrm>
        <a:graphic>
          <a:graphicData uri="http://schemas.openxmlformats.org/drawingml/2006/table">
            <a:tbl>
              <a:tblPr>
                <a:tableStyleId>{5C22544A-7EE6-4342-B048-85BDC9FD1C3A}</a:tableStyleId>
              </a:tblPr>
              <a:tblGrid>
                <a:gridCol w="191607">
                  <a:extLst>
                    <a:ext uri="{9D8B030D-6E8A-4147-A177-3AD203B41FA5}">
                      <a16:colId xmlns:a16="http://schemas.microsoft.com/office/drawing/2014/main" val="2940165649"/>
                    </a:ext>
                  </a:extLst>
                </a:gridCol>
                <a:gridCol w="1672755">
                  <a:extLst>
                    <a:ext uri="{9D8B030D-6E8A-4147-A177-3AD203B41FA5}">
                      <a16:colId xmlns:a16="http://schemas.microsoft.com/office/drawing/2014/main" val="4107822530"/>
                    </a:ext>
                  </a:extLst>
                </a:gridCol>
                <a:gridCol w="230468">
                  <a:extLst>
                    <a:ext uri="{9D8B030D-6E8A-4147-A177-3AD203B41FA5}">
                      <a16:colId xmlns:a16="http://schemas.microsoft.com/office/drawing/2014/main" val="4028969156"/>
                    </a:ext>
                  </a:extLst>
                </a:gridCol>
                <a:gridCol w="223034">
                  <a:extLst>
                    <a:ext uri="{9D8B030D-6E8A-4147-A177-3AD203B41FA5}">
                      <a16:colId xmlns:a16="http://schemas.microsoft.com/office/drawing/2014/main" val="63350805"/>
                    </a:ext>
                  </a:extLst>
                </a:gridCol>
                <a:gridCol w="237903">
                  <a:extLst>
                    <a:ext uri="{9D8B030D-6E8A-4147-A177-3AD203B41FA5}">
                      <a16:colId xmlns:a16="http://schemas.microsoft.com/office/drawing/2014/main" val="2459151557"/>
                    </a:ext>
                  </a:extLst>
                </a:gridCol>
                <a:gridCol w="245338">
                  <a:extLst>
                    <a:ext uri="{9D8B030D-6E8A-4147-A177-3AD203B41FA5}">
                      <a16:colId xmlns:a16="http://schemas.microsoft.com/office/drawing/2014/main" val="516819723"/>
                    </a:ext>
                  </a:extLst>
                </a:gridCol>
                <a:gridCol w="260206">
                  <a:extLst>
                    <a:ext uri="{9D8B030D-6E8A-4147-A177-3AD203B41FA5}">
                      <a16:colId xmlns:a16="http://schemas.microsoft.com/office/drawing/2014/main" val="178804476"/>
                    </a:ext>
                  </a:extLst>
                </a:gridCol>
                <a:gridCol w="275075">
                  <a:extLst>
                    <a:ext uri="{9D8B030D-6E8A-4147-A177-3AD203B41FA5}">
                      <a16:colId xmlns:a16="http://schemas.microsoft.com/office/drawing/2014/main" val="1388920266"/>
                    </a:ext>
                  </a:extLst>
                </a:gridCol>
                <a:gridCol w="223034">
                  <a:extLst>
                    <a:ext uri="{9D8B030D-6E8A-4147-A177-3AD203B41FA5}">
                      <a16:colId xmlns:a16="http://schemas.microsoft.com/office/drawing/2014/main" val="1230758263"/>
                    </a:ext>
                  </a:extLst>
                </a:gridCol>
                <a:gridCol w="237903">
                  <a:extLst>
                    <a:ext uri="{9D8B030D-6E8A-4147-A177-3AD203B41FA5}">
                      <a16:colId xmlns:a16="http://schemas.microsoft.com/office/drawing/2014/main" val="2389443902"/>
                    </a:ext>
                  </a:extLst>
                </a:gridCol>
                <a:gridCol w="273952">
                  <a:extLst>
                    <a:ext uri="{9D8B030D-6E8A-4147-A177-3AD203B41FA5}">
                      <a16:colId xmlns:a16="http://schemas.microsoft.com/office/drawing/2014/main" val="470094884"/>
                    </a:ext>
                  </a:extLst>
                </a:gridCol>
              </a:tblGrid>
              <a:tr h="271623">
                <a:tc rowSpan="2" gridSpan="2">
                  <a:txBody>
                    <a:bodyPr/>
                    <a:lstStyle/>
                    <a:p>
                      <a:pPr algn="l" fontAlgn="ctr"/>
                      <a:r>
                        <a:rPr lang="ja-JP" altLang="en-US" sz="800" b="0" u="none" strike="noStrike" dirty="0">
                          <a:effectLst/>
                          <a:latin typeface="メイリオ" panose="020B0604030504040204" pitchFamily="50" charset="-128"/>
                          <a:ea typeface="メイリオ" panose="020B0604030504040204" pitchFamily="50" charset="-128"/>
                        </a:rPr>
                        <a:t>　　　　　　　　　　　　　</a:t>
                      </a:r>
                      <a:r>
                        <a:rPr lang="ja-JP" altLang="en-US" sz="800" b="0" u="none" strike="noStrike" dirty="0" smtClean="0">
                          <a:effectLst/>
                          <a:latin typeface="メイリオ" panose="020B0604030504040204" pitchFamily="50" charset="-128"/>
                          <a:ea typeface="メイリオ" panose="020B0604030504040204" pitchFamily="50" charset="-128"/>
                        </a:rPr>
                        <a:t>　　　　　　　　　　</a:t>
                      </a:r>
                      <a:endParaRPr lang="en-US" altLang="ja-JP" sz="800" b="0" u="none" strike="noStrike" dirty="0" smtClean="0">
                        <a:effectLst/>
                        <a:latin typeface="メイリオ" panose="020B0604030504040204" pitchFamily="50" charset="-128"/>
                        <a:ea typeface="メイリオ" panose="020B0604030504040204" pitchFamily="50" charset="-128"/>
                      </a:endParaRPr>
                    </a:p>
                    <a:p>
                      <a:pPr algn="l" fontAlgn="ctr"/>
                      <a:r>
                        <a:rPr lang="ja-JP" altLang="en-US" sz="1200" b="0" u="none" strike="noStrike" dirty="0" smtClean="0">
                          <a:effectLst/>
                          <a:latin typeface="メイリオ" panose="020B0604030504040204" pitchFamily="50" charset="-128"/>
                          <a:ea typeface="メイリオ" panose="020B0604030504040204" pitchFamily="50" charset="-128"/>
                        </a:rPr>
                        <a:t>　　　　　　　　　　　　　　　　　　　　　　　　　　　　　　　　　　　　　　　　　　</a:t>
                      </a:r>
                      <a:r>
                        <a:rPr lang="ja-JP" altLang="en-US" sz="1200" b="0" u="none" strike="noStrike" dirty="0">
                          <a:effectLst/>
                          <a:latin typeface="メイリオ" panose="020B0604030504040204" pitchFamily="50" charset="-128"/>
                          <a:ea typeface="メイリオ" panose="020B0604030504040204" pitchFamily="50" charset="-128"/>
                        </a:rPr>
                        <a:t/>
                      </a:r>
                      <a:br>
                        <a:rPr lang="ja-JP" altLang="en-US" sz="1200" b="0" u="none" strike="noStrike" dirty="0">
                          <a:effectLst/>
                          <a:latin typeface="メイリオ" panose="020B0604030504040204" pitchFamily="50" charset="-128"/>
                          <a:ea typeface="メイリオ" panose="020B0604030504040204" pitchFamily="50" charset="-128"/>
                        </a:rPr>
                      </a:br>
                      <a:r>
                        <a:rPr lang="ja-JP" altLang="en-US" sz="800" b="0" u="none" strike="noStrike" dirty="0">
                          <a:effectLst/>
                          <a:latin typeface="メイリオ" panose="020B0604030504040204" pitchFamily="50" charset="-128"/>
                          <a:ea typeface="メイリオ" panose="020B0604030504040204" pitchFamily="50" charset="-128"/>
                        </a:rPr>
                        <a:t>　　</a:t>
                      </a:r>
                      <a:endParaRPr lang="en-US" altLang="ja-JP" sz="800" b="0" u="none" strike="noStrike" dirty="0" smtClean="0">
                        <a:effectLst/>
                        <a:latin typeface="メイリオ" panose="020B0604030504040204" pitchFamily="50" charset="-128"/>
                        <a:ea typeface="メイリオ" panose="020B0604030504040204" pitchFamily="50" charset="-128"/>
                      </a:endParaRPr>
                    </a:p>
                    <a:p>
                      <a:pPr algn="l" fontAlgn="ctr"/>
                      <a:endParaRPr lang="en-US" altLang="ja-JP" sz="800" b="0" u="none" strike="noStrike" dirty="0" smtClean="0">
                        <a:effectLst/>
                        <a:latin typeface="メイリオ" panose="020B0604030504040204" pitchFamily="50" charset="-128"/>
                        <a:ea typeface="メイリオ" panose="020B0604030504040204" pitchFamily="50" charset="-128"/>
                      </a:endParaRPr>
                    </a:p>
                    <a:p>
                      <a:pPr algn="l" fontAlgn="ctr"/>
                      <a:r>
                        <a:rPr lang="ja-JP" altLang="en-US" sz="800" b="0" u="none" strike="noStrike" dirty="0" smtClean="0">
                          <a:effectLst/>
                          <a:latin typeface="メイリオ" panose="020B0604030504040204" pitchFamily="50" charset="-128"/>
                          <a:ea typeface="メイリオ" panose="020B0604030504040204" pitchFamily="50" charset="-128"/>
                        </a:rPr>
                        <a:t>　　　　　　</a:t>
                      </a: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rowSpan="2" hMerge="1">
                  <a:txBody>
                    <a:bodyPr/>
                    <a:lstStyle/>
                    <a:p>
                      <a:pPr algn="l"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algn="ctr" fontAlgn="t"/>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D</a:t>
                      </a: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E</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I</a:t>
                      </a:r>
                      <a:endParaRPr lang="zh-TW"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L</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M</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N</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P</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R</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rowSpan="2">
                  <a:txBody>
                    <a:bodyPr/>
                    <a:lstStyle/>
                    <a:p>
                      <a:pPr algn="ctr" fontAlgn="ctr"/>
                      <a:r>
                        <a:rPr lang="ja-JP" altLang="en-US" sz="800" b="0" u="none" strike="noStrike" dirty="0">
                          <a:effectLst/>
                          <a:latin typeface="メイリオ" panose="020B0604030504040204" pitchFamily="50" charset="-128"/>
                          <a:ea typeface="メイリオ" panose="020B0604030504040204" pitchFamily="50" charset="-128"/>
                        </a:rPr>
                        <a:t>合計</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87646596"/>
                  </a:ext>
                </a:extLst>
              </a:tr>
              <a:tr h="1085496">
                <a:tc gridSpan="2" vMerge="1">
                  <a:txBody>
                    <a:bodyPr/>
                    <a:lstStyle/>
                    <a:p>
                      <a:endParaRPr kumimoji="1" lang="ja-JP" altLang="en-US"/>
                    </a:p>
                  </a:txBody>
                  <a:tcPr/>
                </a:tc>
                <a:tc hMerge="1" vMerge="1">
                  <a:txBody>
                    <a:bodyPr/>
                    <a:lstStyle/>
                    <a:p>
                      <a:pPr algn="l"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1"/>
                    </a:solidFill>
                  </a:tcPr>
                </a:tc>
                <a:tc>
                  <a:txBody>
                    <a:bodyPr/>
                    <a:lstStyle/>
                    <a:p>
                      <a:pPr algn="ctr" fontAlgn="t"/>
                      <a:r>
                        <a:rPr lang="ja-JP" altLang="en-US" sz="800" b="0" u="none" strike="noStrike" dirty="0">
                          <a:effectLst/>
                          <a:latin typeface="メイリオ" panose="020B0604030504040204" pitchFamily="50" charset="-128"/>
                          <a:ea typeface="メイリオ" panose="020B0604030504040204" pitchFamily="50" charset="-128"/>
                        </a:rPr>
                        <a:t>建設業</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vert="eaVert"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ja-JP" altLang="en-US" sz="800" b="0" u="none" strike="noStrike" dirty="0">
                          <a:effectLst/>
                          <a:latin typeface="メイリオ" panose="020B0604030504040204" pitchFamily="50" charset="-128"/>
                          <a:ea typeface="メイリオ" panose="020B0604030504040204" pitchFamily="50" charset="-128"/>
                        </a:rPr>
                        <a:t>製造業</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vert="eaVert"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zh-TW" altLang="en-US" sz="800" b="0" u="none" strike="noStrike" dirty="0">
                          <a:effectLst/>
                          <a:latin typeface="メイリオ" panose="020B0604030504040204" pitchFamily="50" charset="-128"/>
                          <a:ea typeface="メイリオ" panose="020B0604030504040204" pitchFamily="50" charset="-128"/>
                        </a:rPr>
                        <a:t>卸売業、小売業</a:t>
                      </a:r>
                      <a:endParaRPr lang="zh-TW"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vert="eaVert"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ja-JP" altLang="en-US" sz="800" b="0" u="none" strike="noStrike" dirty="0">
                          <a:effectLst/>
                          <a:latin typeface="メイリオ" panose="020B0604030504040204" pitchFamily="50" charset="-128"/>
                          <a:ea typeface="メイリオ" panose="020B0604030504040204" pitchFamily="50" charset="-128"/>
                        </a:rPr>
                        <a:t>学術研究</a:t>
                      </a:r>
                      <a:r>
                        <a:rPr lang="ja-JP" altLang="en-US" sz="800" b="0" u="none" strike="noStrike" dirty="0" smtClean="0">
                          <a:effectLst/>
                          <a:latin typeface="メイリオ" panose="020B0604030504040204" pitchFamily="50" charset="-128"/>
                          <a:ea typeface="メイリオ" panose="020B0604030504040204" pitchFamily="50" charset="-128"/>
                        </a:rPr>
                        <a:t>、専門・</a:t>
                      </a:r>
                      <a:endParaRPr lang="en-US" altLang="ja-JP" sz="800" b="0" u="none" strike="noStrike" dirty="0" smtClean="0">
                        <a:effectLst/>
                        <a:latin typeface="メイリオ" panose="020B0604030504040204" pitchFamily="50" charset="-128"/>
                        <a:ea typeface="メイリオ" panose="020B0604030504040204" pitchFamily="50" charset="-128"/>
                      </a:endParaRPr>
                    </a:p>
                    <a:p>
                      <a:pPr algn="ctr" fontAlgn="t"/>
                      <a:r>
                        <a:rPr lang="ja-JP" altLang="en-US" sz="800" b="0" u="none" strike="noStrike" dirty="0" smtClean="0">
                          <a:effectLst/>
                          <a:latin typeface="メイリオ" panose="020B0604030504040204" pitchFamily="50" charset="-128"/>
                          <a:ea typeface="メイリオ" panose="020B0604030504040204" pitchFamily="50" charset="-128"/>
                        </a:rPr>
                        <a:t>技術サｰビス業</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vert="eaVert"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ja-JP" altLang="en-US" sz="800" b="0" u="none" strike="noStrike" dirty="0">
                          <a:effectLst/>
                          <a:latin typeface="メイリオ" panose="020B0604030504040204" pitchFamily="50" charset="-128"/>
                          <a:ea typeface="メイリオ" panose="020B0604030504040204" pitchFamily="50" charset="-128"/>
                        </a:rPr>
                        <a:t>宿泊業、飲食サｰビス業</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vert="eaVert"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ja-JP" altLang="en-US" sz="800" b="0" u="none" strike="noStrike" dirty="0" smtClean="0">
                          <a:effectLst/>
                          <a:latin typeface="メイリオ" panose="020B0604030504040204" pitchFamily="50" charset="-128"/>
                          <a:ea typeface="メイリオ" panose="020B0604030504040204" pitchFamily="50" charset="-128"/>
                        </a:rPr>
                        <a:t>生活関連サｰビス、</a:t>
                      </a:r>
                      <a:endParaRPr lang="en-US" altLang="ja-JP" sz="800" b="0" u="none" strike="noStrike" dirty="0" smtClean="0">
                        <a:effectLst/>
                        <a:latin typeface="メイリオ" panose="020B0604030504040204" pitchFamily="50" charset="-128"/>
                        <a:ea typeface="メイリオ" panose="020B0604030504040204" pitchFamily="50" charset="-128"/>
                      </a:endParaRPr>
                    </a:p>
                    <a:p>
                      <a:pPr algn="ctr" fontAlgn="t"/>
                      <a:r>
                        <a:rPr lang="ja-JP" altLang="en-US" sz="800" b="0" u="none" strike="noStrike" dirty="0" smtClean="0">
                          <a:effectLst/>
                          <a:latin typeface="メイリオ" panose="020B0604030504040204" pitchFamily="50" charset="-128"/>
                          <a:ea typeface="メイリオ" panose="020B0604030504040204" pitchFamily="50" charset="-128"/>
                        </a:rPr>
                        <a:t>　　　　　　　娯楽業</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vert="eaVert"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ja-JP" altLang="en-US" sz="800" b="0" u="none" strike="noStrike" dirty="0">
                          <a:effectLst/>
                          <a:latin typeface="メイリオ" panose="020B0604030504040204" pitchFamily="50" charset="-128"/>
                          <a:ea typeface="メイリオ" panose="020B0604030504040204" pitchFamily="50" charset="-128"/>
                        </a:rPr>
                        <a:t>医療、福祉</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vert="eaVert"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ctr" fontAlgn="t"/>
                      <a:r>
                        <a:rPr lang="ja-JP" altLang="en-US" sz="800" b="0" u="none" strike="noStrike" dirty="0" smtClean="0">
                          <a:effectLst/>
                          <a:latin typeface="メイリオ" panose="020B0604030504040204" pitchFamily="50" charset="-128"/>
                          <a:ea typeface="メイリオ" panose="020B0604030504040204" pitchFamily="50" charset="-128"/>
                        </a:rPr>
                        <a:t>サｰビス業</a:t>
                      </a:r>
                      <a:endParaRPr lang="en-US" altLang="ja-JP" sz="800" b="0" u="none" strike="noStrike" dirty="0" smtClean="0">
                        <a:effectLst/>
                        <a:latin typeface="メイリオ" panose="020B0604030504040204" pitchFamily="50" charset="-128"/>
                        <a:ea typeface="メイリオ" panose="020B0604030504040204" pitchFamily="50" charset="-128"/>
                      </a:endParaRPr>
                    </a:p>
                    <a:p>
                      <a:pPr algn="ctr" fontAlgn="t"/>
                      <a:r>
                        <a:rPr lang="en-US" altLang="ja-JP" sz="700" b="0" u="none" strike="noStrike" dirty="0" smtClean="0">
                          <a:effectLst/>
                          <a:latin typeface="メイリオ" panose="020B0604030504040204" pitchFamily="50" charset="-128"/>
                          <a:ea typeface="メイリオ" panose="020B0604030504040204" pitchFamily="50" charset="-128"/>
                        </a:rPr>
                        <a:t>(</a:t>
                      </a:r>
                      <a:r>
                        <a:rPr lang="ja-JP" altLang="en-US" sz="700" b="0" u="none" strike="noStrike" dirty="0">
                          <a:effectLst/>
                          <a:latin typeface="メイリオ" panose="020B0604030504040204" pitchFamily="50" charset="-128"/>
                          <a:ea typeface="メイリオ" panose="020B0604030504040204" pitchFamily="50" charset="-128"/>
                        </a:rPr>
                        <a:t>他に分類されないもの</a:t>
                      </a:r>
                      <a:r>
                        <a:rPr lang="en-US" altLang="ja-JP" sz="700" b="0" u="none" strike="noStrike" dirty="0">
                          <a:effectLst/>
                          <a:latin typeface="メイリオ" panose="020B0604030504040204" pitchFamily="50" charset="-128"/>
                          <a:ea typeface="メイリオ" panose="020B0604030504040204" pitchFamily="50" charset="-128"/>
                        </a:rPr>
                        <a:t>)</a:t>
                      </a:r>
                      <a:endParaRPr lang="en-US" altLang="ja-JP"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vert="eaVert"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vMerge="1">
                  <a:txBody>
                    <a:bodyPr/>
                    <a:lstStyle/>
                    <a:p>
                      <a:pPr algn="ctr" fontAlgn="ctr"/>
                      <a:endParaRPr lang="ja-JP" altLang="en-US" sz="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35911480"/>
                  </a:ext>
                </a:extLst>
              </a:tr>
              <a:tr h="142976">
                <a:tc>
                  <a:txBody>
                    <a:bodyPr/>
                    <a:lstStyle/>
                    <a:p>
                      <a:pPr algn="ctr" fontAlgn="ctr"/>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D</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ctr" fontAlgn="ctr"/>
                      <a:r>
                        <a:rPr lang="ja-JP" altLang="en-US" sz="800" b="0" u="none" strike="noStrike" dirty="0">
                          <a:effectLst/>
                          <a:latin typeface="メイリオ" panose="020B0604030504040204" pitchFamily="50" charset="-128"/>
                          <a:ea typeface="メイリオ" panose="020B0604030504040204" pitchFamily="50" charset="-128"/>
                        </a:rPr>
                        <a:t>建設業</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1</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u="none" strike="noStrike" dirty="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1" i="0" u="none" strike="noStrike" dirty="0" smtClean="0">
                          <a:solidFill>
                            <a:schemeClr val="tx1"/>
                          </a:solidFill>
                          <a:effectLst/>
                          <a:latin typeface="メイリオ" panose="020B0604030504040204" pitchFamily="50" charset="-128"/>
                          <a:ea typeface="メイリオ" panose="020B0604030504040204" pitchFamily="50" charset="-128"/>
                        </a:rPr>
                        <a:t>1</a:t>
                      </a:r>
                      <a:endParaRPr lang="en-US" altLang="ja-JP" sz="800" b="1"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51811367"/>
                  </a:ext>
                </a:extLst>
              </a:tr>
              <a:tr h="187592">
                <a:tc>
                  <a:txBody>
                    <a:bodyPr/>
                    <a:lstStyle/>
                    <a:p>
                      <a:pPr algn="ctr" fontAlgn="ctr"/>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E</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ctr" fontAlgn="ctr"/>
                      <a:r>
                        <a:rPr lang="ja-JP" altLang="en-US" sz="800" b="0" u="none" strike="noStrike" dirty="0">
                          <a:effectLst/>
                          <a:latin typeface="メイリオ" panose="020B0604030504040204" pitchFamily="50" charset="-128"/>
                          <a:ea typeface="メイリオ" panose="020B0604030504040204" pitchFamily="50" charset="-128"/>
                        </a:rPr>
                        <a:t>製造業</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1</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1" i="0" u="none" strike="noStrike" dirty="0" smtClean="0">
                          <a:solidFill>
                            <a:schemeClr val="tx1"/>
                          </a:solidFill>
                          <a:effectLst/>
                          <a:latin typeface="メイリオ" panose="020B0604030504040204" pitchFamily="50" charset="-128"/>
                          <a:ea typeface="メイリオ" panose="020B0604030504040204" pitchFamily="50" charset="-128"/>
                        </a:rPr>
                        <a:t>1</a:t>
                      </a:r>
                      <a:endParaRPr lang="en-US" altLang="ja-JP" sz="800" b="1"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98686263"/>
                  </a:ext>
                </a:extLst>
              </a:tr>
              <a:tr h="142976">
                <a:tc>
                  <a:txBody>
                    <a:bodyPr/>
                    <a:lstStyle/>
                    <a:p>
                      <a:pPr algn="ctr" fontAlgn="ctr"/>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I</a:t>
                      </a:r>
                      <a:endParaRPr lang="zh-TW"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ctr" fontAlgn="ctr"/>
                      <a:r>
                        <a:rPr lang="zh-TW" altLang="en-US" sz="800" b="0" u="none" strike="noStrike" dirty="0">
                          <a:effectLst/>
                          <a:latin typeface="メイリオ" panose="020B0604030504040204" pitchFamily="50" charset="-128"/>
                          <a:ea typeface="メイリオ" panose="020B0604030504040204" pitchFamily="50" charset="-128"/>
                        </a:rPr>
                        <a:t>卸売業、小売業</a:t>
                      </a:r>
                      <a:endParaRPr lang="zh-TW"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u="none" strike="noStrike" dirty="0" smtClean="0">
                          <a:solidFill>
                            <a:schemeClr val="tx1"/>
                          </a:solidFill>
                          <a:effectLst/>
                          <a:latin typeface="メイリオ" panose="020B0604030504040204" pitchFamily="50" charset="-128"/>
                          <a:ea typeface="メイリオ" panose="020B0604030504040204" pitchFamily="50" charset="-128"/>
                        </a:rPr>
                        <a:t>1</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u="none" strike="noStrike" dirty="0" smtClean="0">
                          <a:solidFill>
                            <a:schemeClr val="tx1"/>
                          </a:solidFill>
                          <a:effectLst/>
                          <a:latin typeface="メイリオ" panose="020B0604030504040204" pitchFamily="50" charset="-128"/>
                          <a:ea typeface="メイリオ" panose="020B0604030504040204" pitchFamily="50" charset="-128"/>
                        </a:rPr>
                        <a:t>3</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1" i="0" u="none" strike="noStrike" dirty="0" smtClean="0">
                          <a:solidFill>
                            <a:schemeClr val="tx1"/>
                          </a:solidFill>
                          <a:effectLst/>
                          <a:latin typeface="メイリオ" panose="020B0604030504040204" pitchFamily="50" charset="-128"/>
                          <a:ea typeface="メイリオ" panose="020B0604030504040204" pitchFamily="50" charset="-128"/>
                        </a:rPr>
                        <a:t>4</a:t>
                      </a:r>
                      <a:endParaRPr lang="en-US" altLang="ja-JP" sz="800" b="1"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3295205"/>
                  </a:ext>
                </a:extLst>
              </a:tr>
              <a:tr h="142976">
                <a:tc>
                  <a:txBody>
                    <a:bodyPr/>
                    <a:lstStyle/>
                    <a:p>
                      <a:pPr algn="ctr" fontAlgn="ctr"/>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L</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ctr" fontAlgn="ctr"/>
                      <a:r>
                        <a:rPr lang="ja-JP" altLang="en-US" sz="800" b="0" u="none" strike="noStrike" dirty="0">
                          <a:effectLst/>
                          <a:latin typeface="メイリオ" panose="020B0604030504040204" pitchFamily="50" charset="-128"/>
                          <a:ea typeface="メイリオ" panose="020B0604030504040204" pitchFamily="50" charset="-128"/>
                        </a:rPr>
                        <a:t>学術研究、専門・技術サービス業</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r" fontAlgn="ctr"/>
                      <a:r>
                        <a:rPr lang="en-US" altLang="ja-JP" sz="800" b="0" u="none" strike="noStrike" dirty="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1</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u="none" strike="noStrike" dirty="0" smtClean="0">
                          <a:solidFill>
                            <a:schemeClr val="tx1"/>
                          </a:solidFill>
                          <a:effectLst/>
                          <a:latin typeface="メイリオ" panose="020B0604030504040204" pitchFamily="50" charset="-128"/>
                          <a:ea typeface="メイリオ" panose="020B0604030504040204" pitchFamily="50" charset="-128"/>
                        </a:rPr>
                        <a:t>1</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1" i="0" u="none" strike="noStrike" dirty="0" smtClean="0">
                          <a:solidFill>
                            <a:schemeClr val="tx1"/>
                          </a:solidFill>
                          <a:effectLst/>
                          <a:latin typeface="メイリオ" panose="020B0604030504040204" pitchFamily="50" charset="-128"/>
                          <a:ea typeface="メイリオ" panose="020B0604030504040204" pitchFamily="50" charset="-128"/>
                        </a:rPr>
                        <a:t>2</a:t>
                      </a:r>
                      <a:endParaRPr lang="en-US" altLang="ja-JP" sz="800" b="1"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97372734"/>
                  </a:ext>
                </a:extLst>
              </a:tr>
              <a:tr h="142976">
                <a:tc>
                  <a:txBody>
                    <a:bodyPr/>
                    <a:lstStyle/>
                    <a:p>
                      <a:pPr algn="ctr" fontAlgn="ctr"/>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M</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ctr" fontAlgn="ctr"/>
                      <a:r>
                        <a:rPr lang="ja-JP" altLang="en-US" sz="800" b="0" u="none" strike="noStrike" dirty="0">
                          <a:effectLst/>
                          <a:latin typeface="メイリオ" panose="020B0604030504040204" pitchFamily="50" charset="-128"/>
                          <a:ea typeface="メイリオ" panose="020B0604030504040204" pitchFamily="50" charset="-128"/>
                        </a:rPr>
                        <a:t>宿泊業、飲食サービス業</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4</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1</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3</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19</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u="none" strike="noStrike" dirty="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6</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1" i="0" u="none" strike="noStrike" dirty="0" smtClean="0">
                          <a:solidFill>
                            <a:schemeClr val="tx1"/>
                          </a:solidFill>
                          <a:effectLst/>
                          <a:latin typeface="メイリオ" panose="020B0604030504040204" pitchFamily="50" charset="-128"/>
                          <a:ea typeface="メイリオ" panose="020B0604030504040204" pitchFamily="50" charset="-128"/>
                        </a:rPr>
                        <a:t>33</a:t>
                      </a:r>
                      <a:endParaRPr lang="en-US" altLang="ja-JP" sz="800" b="1"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52199447"/>
                  </a:ext>
                </a:extLst>
              </a:tr>
              <a:tr h="142976">
                <a:tc>
                  <a:txBody>
                    <a:bodyPr/>
                    <a:lstStyle/>
                    <a:p>
                      <a:pPr algn="ctr" fontAlgn="ctr"/>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P</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ctr" fontAlgn="ctr"/>
                      <a:r>
                        <a:rPr lang="ja-JP" altLang="en-US" sz="800" b="0" u="none" strike="noStrike" dirty="0">
                          <a:effectLst/>
                          <a:latin typeface="メイリオ" panose="020B0604030504040204" pitchFamily="50" charset="-128"/>
                          <a:ea typeface="メイリオ" panose="020B0604030504040204" pitchFamily="50" charset="-128"/>
                        </a:rPr>
                        <a:t>医療、福祉</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r" fontAlgn="ctr"/>
                      <a:r>
                        <a:rPr lang="en-US" altLang="ja-JP" sz="800" b="0" u="none" strike="noStrike" dirty="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u="none" strike="noStrike" dirty="0" smtClean="0">
                          <a:solidFill>
                            <a:schemeClr val="tx1"/>
                          </a:solidFill>
                          <a:effectLst/>
                          <a:latin typeface="メイリオ" panose="020B0604030504040204" pitchFamily="50" charset="-128"/>
                          <a:ea typeface="メイリオ" panose="020B0604030504040204" pitchFamily="50" charset="-128"/>
                        </a:rPr>
                        <a:t>2</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1" i="0" u="none" strike="noStrike" dirty="0" smtClean="0">
                          <a:solidFill>
                            <a:schemeClr val="tx1"/>
                          </a:solidFill>
                          <a:effectLst/>
                          <a:latin typeface="メイリオ" panose="020B0604030504040204" pitchFamily="50" charset="-128"/>
                          <a:ea typeface="メイリオ" panose="020B0604030504040204" pitchFamily="50" charset="-128"/>
                        </a:rPr>
                        <a:t>2</a:t>
                      </a:r>
                      <a:endParaRPr lang="en-US" altLang="ja-JP" sz="800" b="1"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277834794"/>
                  </a:ext>
                </a:extLst>
              </a:tr>
              <a:tr h="185915">
                <a:tc>
                  <a:txBody>
                    <a:bodyPr/>
                    <a:lstStyle/>
                    <a:p>
                      <a:pPr algn="ctr" fontAlgn="ctr"/>
                      <a:r>
                        <a:rPr lang="en-US" altLang="ja-JP" sz="800" b="0" i="0" u="none" strike="noStrike" dirty="0" smtClean="0">
                          <a:solidFill>
                            <a:srgbClr val="000000"/>
                          </a:solidFill>
                          <a:effectLst/>
                          <a:latin typeface="メイリオ" panose="020B0604030504040204" pitchFamily="50" charset="-128"/>
                          <a:ea typeface="メイリオ" panose="020B0604030504040204" pitchFamily="50" charset="-128"/>
                        </a:rPr>
                        <a:t>R</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ctr" fontAlgn="ctr"/>
                      <a:r>
                        <a:rPr lang="ja-JP" altLang="en-US" sz="700" b="0" u="none" strike="noStrike" dirty="0">
                          <a:effectLst/>
                          <a:latin typeface="メイリオ" panose="020B0604030504040204" pitchFamily="50" charset="-128"/>
                          <a:ea typeface="メイリオ" panose="020B0604030504040204" pitchFamily="50" charset="-128"/>
                        </a:rPr>
                        <a:t>サービス業（他に分類されないもの）</a:t>
                      </a:r>
                      <a:endParaRPr lang="ja-JP" altLang="en-US" sz="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u="none" strike="noStrike" dirty="0" smtClean="0">
                          <a:solidFill>
                            <a:schemeClr val="tx1"/>
                          </a:solidFill>
                          <a:effectLst/>
                          <a:latin typeface="メイリオ" panose="020B0604030504040204" pitchFamily="50" charset="-128"/>
                          <a:ea typeface="メイリオ" panose="020B0604030504040204" pitchFamily="50" charset="-128"/>
                        </a:rPr>
                        <a:t>2</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0" i="0" u="none" strike="noStrike" dirty="0" smtClean="0">
                          <a:solidFill>
                            <a:schemeClr val="tx1"/>
                          </a:solidFill>
                          <a:effectLst/>
                          <a:latin typeface="メイリオ" panose="020B0604030504040204" pitchFamily="50" charset="-128"/>
                          <a:ea typeface="メイリオ" panose="020B0604030504040204" pitchFamily="50" charset="-128"/>
                        </a:rPr>
                        <a:t>0</a:t>
                      </a:r>
                      <a:endParaRPr lang="en-US" altLang="ja-JP" sz="800" b="0"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1" i="0" u="none" strike="noStrike" dirty="0" smtClean="0">
                          <a:solidFill>
                            <a:schemeClr val="tx1"/>
                          </a:solidFill>
                          <a:effectLst/>
                          <a:latin typeface="メイリオ" panose="020B0604030504040204" pitchFamily="50" charset="-128"/>
                          <a:ea typeface="メイリオ" panose="020B0604030504040204" pitchFamily="50" charset="-128"/>
                        </a:rPr>
                        <a:t>21</a:t>
                      </a:r>
                      <a:endParaRPr lang="en-US" altLang="ja-JP" sz="800" b="1"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bg1"/>
                    </a:solidFill>
                  </a:tcPr>
                </a:tc>
                <a:tc>
                  <a:txBody>
                    <a:bodyPr/>
                    <a:lstStyle/>
                    <a:p>
                      <a:pPr algn="r" fontAlgn="ctr"/>
                      <a:r>
                        <a:rPr lang="en-US" altLang="ja-JP" sz="800" b="1" i="0" u="none" strike="noStrike" dirty="0" smtClean="0">
                          <a:solidFill>
                            <a:schemeClr val="tx1"/>
                          </a:solidFill>
                          <a:effectLst/>
                          <a:latin typeface="メイリオ" panose="020B0604030504040204" pitchFamily="50" charset="-128"/>
                          <a:ea typeface="メイリオ" panose="020B0604030504040204" pitchFamily="50" charset="-128"/>
                        </a:rPr>
                        <a:t>23</a:t>
                      </a:r>
                      <a:endParaRPr lang="en-US" altLang="ja-JP" sz="800" b="1"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434097932"/>
                  </a:ext>
                </a:extLst>
              </a:tr>
              <a:tr h="187592">
                <a:tc gridSpan="2">
                  <a:txBody>
                    <a:bodyPr/>
                    <a:lstStyle/>
                    <a:p>
                      <a:pPr algn="ctr" fontAlgn="ctr"/>
                      <a:r>
                        <a:rPr lang="ja-JP" altLang="en-US" sz="800" b="1" u="none" strike="noStrike" dirty="0">
                          <a:effectLst/>
                          <a:latin typeface="メイリオ" panose="020B0604030504040204" pitchFamily="50" charset="-128"/>
                          <a:ea typeface="メイリオ" panose="020B0604030504040204" pitchFamily="50" charset="-128"/>
                        </a:rPr>
                        <a:t>合計</a:t>
                      </a:r>
                      <a:endParaRPr lang="ja-JP" altLang="en-US" sz="8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hMerge="1">
                  <a:txBody>
                    <a:bodyPr/>
                    <a:lstStyle/>
                    <a:p>
                      <a:pPr algn="ctr" fontAlgn="ctr"/>
                      <a:endParaRPr lang="ja-JP" altLang="en-US" sz="600" b="1" i="0" u="none" strike="noStrike" dirty="0">
                        <a:solidFill>
                          <a:srgbClr val="000000"/>
                        </a:solidFill>
                        <a:effectLst/>
                        <a:latin typeface="メイリオ" panose="020B0604030504040204" pitchFamily="50" charset="-128"/>
                        <a:ea typeface="メイリオ" panose="020B0604030504040204" pitchFamily="50" charset="-128"/>
                      </a:endParaRPr>
                    </a:p>
                  </a:txBody>
                  <a:tcPr marL="0" marR="0" marT="0" marB="0" anchor="ctr">
                    <a:lnL w="6350" cap="flat" cmpd="sng" algn="ctr">
                      <a:solidFill>
                        <a:schemeClr val="tx1"/>
                      </a:solidFill>
                      <a:prstDash val="sysDot"/>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accent5">
                        <a:lumMod val="20000"/>
                        <a:lumOff val="80000"/>
                      </a:schemeClr>
                    </a:solidFill>
                  </a:tcPr>
                </a:tc>
                <a:tc>
                  <a:txBody>
                    <a:bodyPr/>
                    <a:lstStyle/>
                    <a:p>
                      <a:pPr algn="r" fontAlgn="ctr"/>
                      <a:r>
                        <a:rPr lang="en-US" altLang="ja-JP" sz="800" b="1" u="none" strike="noStrike" dirty="0" smtClean="0">
                          <a:solidFill>
                            <a:schemeClr val="tx1"/>
                          </a:solidFill>
                          <a:effectLst/>
                          <a:latin typeface="メイリオ" panose="020B0604030504040204" pitchFamily="50" charset="-128"/>
                          <a:ea typeface="メイリオ" panose="020B0604030504040204" pitchFamily="50" charset="-128"/>
                        </a:rPr>
                        <a:t>1</a:t>
                      </a:r>
                      <a:endParaRPr lang="en-US" altLang="ja-JP" sz="800" b="1"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r" fontAlgn="ctr"/>
                      <a:r>
                        <a:rPr lang="en-US" altLang="ja-JP" sz="800" b="1" i="0" u="none" strike="noStrike" dirty="0" smtClean="0">
                          <a:solidFill>
                            <a:schemeClr val="tx1"/>
                          </a:solidFill>
                          <a:effectLst/>
                          <a:latin typeface="メイリオ" panose="020B0604030504040204" pitchFamily="50" charset="-128"/>
                          <a:ea typeface="メイリオ" panose="020B0604030504040204" pitchFamily="50" charset="-128"/>
                        </a:rPr>
                        <a:t>5</a:t>
                      </a:r>
                      <a:endParaRPr lang="en-US" altLang="ja-JP" sz="800" b="1"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r" fontAlgn="ctr"/>
                      <a:r>
                        <a:rPr lang="en-US" altLang="ja-JP" sz="800" b="1" i="0" u="none" strike="noStrike" dirty="0" smtClean="0">
                          <a:solidFill>
                            <a:schemeClr val="tx1"/>
                          </a:solidFill>
                          <a:effectLst/>
                          <a:latin typeface="メイリオ" panose="020B0604030504040204" pitchFamily="50" charset="-128"/>
                          <a:ea typeface="メイリオ" panose="020B0604030504040204" pitchFamily="50" charset="-128"/>
                        </a:rPr>
                        <a:t>1</a:t>
                      </a:r>
                      <a:endParaRPr lang="en-US" altLang="ja-JP" sz="800" b="1"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r" fontAlgn="ctr"/>
                      <a:r>
                        <a:rPr lang="en-US" altLang="ja-JP" sz="800" b="1" u="none" strike="noStrike" dirty="0" smtClean="0">
                          <a:solidFill>
                            <a:schemeClr val="tx1"/>
                          </a:solidFill>
                          <a:effectLst/>
                          <a:latin typeface="メイリオ" panose="020B0604030504040204" pitchFamily="50" charset="-128"/>
                          <a:ea typeface="メイリオ" panose="020B0604030504040204" pitchFamily="50" charset="-128"/>
                        </a:rPr>
                        <a:t>2</a:t>
                      </a:r>
                      <a:endParaRPr lang="en-US" altLang="ja-JP" sz="800" b="1"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r" fontAlgn="ctr"/>
                      <a:r>
                        <a:rPr lang="en-US" altLang="ja-JP" sz="800" b="1" i="0" u="none" strike="noStrike" dirty="0" smtClean="0">
                          <a:solidFill>
                            <a:schemeClr val="tx1"/>
                          </a:solidFill>
                          <a:effectLst/>
                          <a:latin typeface="メイリオ" panose="020B0604030504040204" pitchFamily="50" charset="-128"/>
                          <a:ea typeface="メイリオ" panose="020B0604030504040204" pitchFamily="50" charset="-128"/>
                        </a:rPr>
                        <a:t>3</a:t>
                      </a:r>
                      <a:endParaRPr lang="en-US" altLang="ja-JP" sz="800" b="1"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r" fontAlgn="ctr"/>
                      <a:r>
                        <a:rPr lang="en-US" altLang="ja-JP" sz="800" b="1" i="0" u="none" strike="noStrike" dirty="0" smtClean="0">
                          <a:solidFill>
                            <a:schemeClr val="tx1"/>
                          </a:solidFill>
                          <a:effectLst/>
                          <a:latin typeface="メイリオ" panose="020B0604030504040204" pitchFamily="50" charset="-128"/>
                          <a:ea typeface="メイリオ" panose="020B0604030504040204" pitchFamily="50" charset="-128"/>
                        </a:rPr>
                        <a:t>25</a:t>
                      </a:r>
                      <a:endParaRPr lang="en-US" altLang="ja-JP" sz="800" b="1"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r" fontAlgn="ctr"/>
                      <a:r>
                        <a:rPr lang="en-US" altLang="ja-JP" sz="800" b="1" i="0" u="none" strike="noStrike" dirty="0" smtClean="0">
                          <a:solidFill>
                            <a:schemeClr val="tx1"/>
                          </a:solidFill>
                          <a:effectLst/>
                          <a:latin typeface="メイリオ" panose="020B0604030504040204" pitchFamily="50" charset="-128"/>
                          <a:ea typeface="メイリオ" panose="020B0604030504040204" pitchFamily="50" charset="-128"/>
                        </a:rPr>
                        <a:t>2</a:t>
                      </a:r>
                      <a:endParaRPr lang="en-US" altLang="ja-JP" sz="800" b="1"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r" fontAlgn="ctr"/>
                      <a:r>
                        <a:rPr lang="en-US" altLang="ja-JP" sz="800" b="1" i="0" u="none" strike="noStrike" dirty="0" smtClean="0">
                          <a:solidFill>
                            <a:schemeClr val="tx1"/>
                          </a:solidFill>
                          <a:effectLst/>
                          <a:latin typeface="メイリオ" panose="020B0604030504040204" pitchFamily="50" charset="-128"/>
                          <a:ea typeface="メイリオ" panose="020B0604030504040204" pitchFamily="50" charset="-128"/>
                        </a:rPr>
                        <a:t>27</a:t>
                      </a:r>
                      <a:endParaRPr lang="en-US" altLang="ja-JP" sz="800" b="1"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solidFill>
                      <a:schemeClr val="accent5">
                        <a:lumMod val="20000"/>
                        <a:lumOff val="80000"/>
                      </a:schemeClr>
                    </a:solidFill>
                  </a:tcPr>
                </a:tc>
                <a:tc>
                  <a:txBody>
                    <a:bodyPr/>
                    <a:lstStyle/>
                    <a:p>
                      <a:pPr algn="r" fontAlgn="ctr"/>
                      <a:r>
                        <a:rPr lang="en-US" altLang="ja-JP" sz="800" b="1" i="0" u="none" strike="noStrike" dirty="0" smtClean="0">
                          <a:solidFill>
                            <a:schemeClr val="tx1"/>
                          </a:solidFill>
                          <a:effectLst/>
                          <a:latin typeface="メイリオ" panose="020B0604030504040204" pitchFamily="50" charset="-128"/>
                          <a:ea typeface="メイリオ" panose="020B0604030504040204" pitchFamily="50" charset="-128"/>
                        </a:rPr>
                        <a:t>66</a:t>
                      </a:r>
                      <a:endParaRPr lang="en-US" altLang="ja-JP" sz="800" b="1" i="0" u="none" strike="noStrike" dirty="0">
                        <a:solidFill>
                          <a:schemeClr val="tx1"/>
                        </a:solidFill>
                        <a:effectLst/>
                        <a:latin typeface="メイリオ" panose="020B0604030504040204" pitchFamily="50" charset="-128"/>
                        <a:ea typeface="メイリオ" panose="020B0604030504040204" pitchFamily="50" charset="-128"/>
                      </a:endParaRPr>
                    </a:p>
                  </a:txBody>
                  <a:tcPr marL="0" marR="0" marT="0" marB="0" anchor="ctr">
                    <a:lnL w="3175" cap="flat" cmpd="sng" algn="ctr">
                      <a:solidFill>
                        <a:srgbClr val="002060"/>
                      </a:solidFill>
                      <a:prstDash val="dot"/>
                      <a:round/>
                      <a:headEnd type="none" w="med" len="med"/>
                      <a:tailEnd type="none" w="med" len="med"/>
                    </a:lnL>
                    <a:lnR w="3175" cap="flat" cmpd="sng" algn="ctr">
                      <a:solidFill>
                        <a:srgbClr val="002060"/>
                      </a:solidFill>
                      <a:prstDash val="dot"/>
                      <a:round/>
                      <a:headEnd type="none" w="med" len="med"/>
                      <a:tailEnd type="none" w="med" len="med"/>
                    </a:lnR>
                    <a:lnT w="3175" cap="flat" cmpd="sng" algn="ctr">
                      <a:solidFill>
                        <a:srgbClr val="002060"/>
                      </a:solidFill>
                      <a:prstDash val="dot"/>
                      <a:round/>
                      <a:headEnd type="none" w="med" len="med"/>
                      <a:tailEnd type="none" w="med" len="med"/>
                    </a:lnT>
                    <a:lnB w="3175" cap="flat" cmpd="sng" algn="ctr">
                      <a:solidFill>
                        <a:srgbClr val="002060"/>
                      </a:solidFill>
                      <a:prstDash val="dot"/>
                      <a:round/>
                      <a:headEnd type="none" w="med" len="med"/>
                      <a:tailEnd type="none" w="med" len="med"/>
                    </a:lnB>
                    <a:noFill/>
                  </a:tcPr>
                </a:tc>
                <a:extLst>
                  <a:ext uri="{0D108BD9-81ED-4DB2-BD59-A6C34878D82A}">
                    <a16:rowId xmlns:a16="http://schemas.microsoft.com/office/drawing/2014/main" val="617309384"/>
                  </a:ext>
                </a:extLst>
              </a:tr>
            </a:tbl>
          </a:graphicData>
        </a:graphic>
      </p:graphicFrame>
      <p:cxnSp>
        <p:nvCxnSpPr>
          <p:cNvPr id="102" name="直線コネクタ 101"/>
          <p:cNvCxnSpPr/>
          <p:nvPr/>
        </p:nvCxnSpPr>
        <p:spPr>
          <a:xfrm>
            <a:off x="2719683" y="7447379"/>
            <a:ext cx="1882469" cy="1349455"/>
          </a:xfrm>
          <a:prstGeom prst="line">
            <a:avLst/>
          </a:prstGeom>
          <a:ln w="3175">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2909083" y="8333182"/>
            <a:ext cx="1362456" cy="246221"/>
          </a:xfrm>
          <a:prstGeom prst="rect">
            <a:avLst/>
          </a:prstGeom>
          <a:noFill/>
        </p:spPr>
        <p:txBody>
          <a:bodyPr wrap="square" rtlCol="0">
            <a:spAutoFit/>
          </a:bodyPr>
          <a:lstStyle/>
          <a:p>
            <a:r>
              <a:rPr lang="ja-JP" altLang="en-US" sz="1000" dirty="0" smtClean="0">
                <a:latin typeface="メイリオ" panose="020B0604030504040204" pitchFamily="50" charset="-128"/>
                <a:ea typeface="メイリオ" panose="020B0604030504040204" pitchFamily="50" charset="-128"/>
              </a:rPr>
              <a:t>出向先事業所</a:t>
            </a:r>
            <a:endParaRPr lang="ja-JP" altLang="en-US" sz="1000" dirty="0">
              <a:latin typeface="メイリオ" panose="020B0604030504040204" pitchFamily="50" charset="-128"/>
              <a:ea typeface="メイリオ" panose="020B0604030504040204" pitchFamily="50" charset="-128"/>
            </a:endParaRPr>
          </a:p>
        </p:txBody>
      </p:sp>
      <p:sp>
        <p:nvSpPr>
          <p:cNvPr id="101" name="テキスト ボックス 100"/>
          <p:cNvSpPr txBox="1"/>
          <p:nvPr/>
        </p:nvSpPr>
        <p:spPr>
          <a:xfrm>
            <a:off x="3445179" y="7614504"/>
            <a:ext cx="136245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rPr>
              <a:t>出向元事業所</a:t>
            </a:r>
          </a:p>
        </p:txBody>
      </p:sp>
    </p:spTree>
    <p:extLst>
      <p:ext uri="{BB962C8B-B14F-4D97-AF65-F5344CB8AC3E}">
        <p14:creationId xmlns:p14="http://schemas.microsoft.com/office/powerpoint/2010/main" val="288023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スライド番号プレースホルダー 1"/>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6</a:t>
            </a:fld>
            <a:endParaRPr kumimoji="1" lang="ja-JP" altLang="en-US"/>
          </a:p>
        </p:txBody>
      </p:sp>
      <p:sp>
        <p:nvSpPr>
          <p:cNvPr id="32" name="テキスト ボックス 31"/>
          <p:cNvSpPr txBox="1"/>
          <p:nvPr/>
        </p:nvSpPr>
        <p:spPr>
          <a:xfrm>
            <a:off x="628650" y="455439"/>
            <a:ext cx="6235898" cy="646331"/>
          </a:xfrm>
          <a:prstGeom prst="rect">
            <a:avLst/>
          </a:prstGeom>
          <a:noFill/>
          <a:ln>
            <a:solidFill>
              <a:schemeClr val="bg1">
                <a:lumMod val="75000"/>
              </a:schemeClr>
            </a:solidFill>
          </a:ln>
        </p:spPr>
        <p:txBody>
          <a:bodyPr wrap="square" rtlCol="0">
            <a:spAutoFit/>
          </a:bodyPr>
          <a:lstStyle/>
          <a:p>
            <a:endParaRPr lang="en-US" altLang="ja-JP" sz="1200" dirty="0" smtClean="0">
              <a:latin typeface="メイリオ" panose="020B0604030504040204" pitchFamily="50" charset="-128"/>
              <a:ea typeface="メイリオ" panose="020B0604030504040204" pitchFamily="50" charset="-128"/>
            </a:endParaRPr>
          </a:p>
          <a:p>
            <a:r>
              <a:rPr lang="ja-JP" altLang="en-US" sz="1200" b="1" dirty="0" smtClean="0">
                <a:latin typeface="メイリオ" panose="020B0604030504040204" pitchFamily="50" charset="-128"/>
                <a:ea typeface="メイリオ" panose="020B0604030504040204" pitchFamily="50" charset="-128"/>
              </a:rPr>
              <a:t>２</a:t>
            </a:r>
            <a:r>
              <a:rPr lang="en-US" altLang="ja-JP" sz="1200" b="1" dirty="0" smtClean="0">
                <a:latin typeface="メイリオ" panose="020B0604030504040204" pitchFamily="50" charset="-128"/>
                <a:ea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rPr>
              <a:t>業種・地域・職種を越えた再就職等の促進</a:t>
            </a:r>
            <a:endParaRPr lang="en-US" altLang="ja-JP" sz="1200" b="1"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（１</a:t>
            </a:r>
            <a:r>
              <a:rPr lang="ja-JP" altLang="en-US" sz="1200" dirty="0" smtClean="0">
                <a:latin typeface="メイリオ" panose="020B0604030504040204" pitchFamily="50" charset="-128"/>
                <a:ea typeface="メイリオ" panose="020B0604030504040204" pitchFamily="50" charset="-128"/>
              </a:rPr>
              <a:t>）デジタル化を踏まえた</a:t>
            </a:r>
            <a:r>
              <a:rPr lang="ja-JP" altLang="en-US" sz="1200" spc="-150" dirty="0" smtClean="0">
                <a:latin typeface="メイリオ" panose="020B0604030504040204" pitchFamily="50" charset="-128"/>
                <a:ea typeface="メイリオ" panose="020B0604030504040204" pitchFamily="50" charset="-128"/>
              </a:rPr>
              <a:t>ハローワーク</a:t>
            </a:r>
            <a:r>
              <a:rPr lang="ja-JP" altLang="en-US" sz="1200" dirty="0">
                <a:latin typeface="メイリオ" panose="020B0604030504040204" pitchFamily="50" charset="-128"/>
                <a:ea typeface="メイリオ" panose="020B0604030504040204" pitchFamily="50" charset="-128"/>
              </a:rPr>
              <a:t>における職業紹介</a:t>
            </a:r>
            <a:r>
              <a:rPr lang="ja-JP" altLang="en-US" sz="1200" dirty="0" smtClean="0">
                <a:latin typeface="メイリオ" panose="020B0604030504040204" pitchFamily="50" charset="-128"/>
                <a:ea typeface="メイリオ" panose="020B0604030504040204" pitchFamily="50" charset="-128"/>
              </a:rPr>
              <a:t>業務等の</a:t>
            </a:r>
            <a:r>
              <a:rPr lang="ja-JP" altLang="en-US" sz="1200" dirty="0">
                <a:latin typeface="メイリオ" panose="020B0604030504040204" pitchFamily="50" charset="-128"/>
                <a:ea typeface="メイリオ" panose="020B0604030504040204" pitchFamily="50" charset="-128"/>
              </a:rPr>
              <a:t>充実・</a:t>
            </a:r>
            <a:r>
              <a:rPr lang="ja-JP" altLang="en-US" sz="1200" dirty="0" smtClean="0">
                <a:latin typeface="メイリオ" panose="020B0604030504040204" pitchFamily="50" charset="-128"/>
                <a:ea typeface="メイリオ" panose="020B0604030504040204" pitchFamily="50" charset="-128"/>
              </a:rPr>
              <a:t>強化</a:t>
            </a:r>
            <a:endParaRPr lang="ja-JP" altLang="en-US" sz="1200" dirty="0">
              <a:latin typeface="メイリオ" panose="020B0604030504040204" pitchFamily="50" charset="-128"/>
              <a:ea typeface="メイリオ" panose="020B0604030504040204" pitchFamily="50" charset="-128"/>
            </a:endParaRPr>
          </a:p>
        </p:txBody>
      </p:sp>
      <p:sp>
        <p:nvSpPr>
          <p:cNvPr id="33" name="正方形/長方形 32"/>
          <p:cNvSpPr/>
          <p:nvPr/>
        </p:nvSpPr>
        <p:spPr>
          <a:xfrm>
            <a:off x="645492" y="2024804"/>
            <a:ext cx="6219056" cy="199738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649771" y="1213545"/>
            <a:ext cx="6214777" cy="706112"/>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653342" y="1413944"/>
            <a:ext cx="6233105" cy="562864"/>
          </a:xfrm>
          <a:prstGeom prst="rect">
            <a:avLst/>
          </a:prstGeom>
          <a:noFill/>
        </p:spPr>
        <p:txBody>
          <a:bodyPr wrap="square" rtlCol="0">
            <a:noAutofit/>
          </a:bodyPr>
          <a:lstStyle/>
          <a:p>
            <a:r>
              <a:rPr kumimoji="1" lang="ja-JP" altLang="en-US" sz="950" dirty="0" smtClean="0">
                <a:latin typeface="メイリオ" panose="020B0604030504040204" pitchFamily="50" charset="-128"/>
                <a:ea typeface="メイリオ" panose="020B0604030504040204" pitchFamily="50" charset="-128"/>
              </a:rPr>
              <a:t>　新型コロナウイルス感染症等の影響によりデジタル化が加速する中、社会全体のデジタル化を進めるためには、ハローワークにおいて実施する行政サービスについてもデジタル技術やデータを活用し、利用者目線に立った業務運営を実施する必要がある。</a:t>
            </a:r>
            <a:endParaRPr kumimoji="1" lang="en-US" altLang="ja-JP" sz="950" dirty="0" smtClean="0">
              <a:latin typeface="メイリオ" panose="020B0604030504040204" pitchFamily="50" charset="-128"/>
              <a:ea typeface="メイリオ" panose="020B0604030504040204" pitchFamily="50" charset="-128"/>
            </a:endParaRPr>
          </a:p>
        </p:txBody>
      </p:sp>
      <p:grpSp>
        <p:nvGrpSpPr>
          <p:cNvPr id="65" name="グループ化 64"/>
          <p:cNvGrpSpPr/>
          <p:nvPr/>
        </p:nvGrpSpPr>
        <p:grpSpPr>
          <a:xfrm>
            <a:off x="644389" y="1152334"/>
            <a:ext cx="1281733" cy="279601"/>
            <a:chOff x="644389" y="1193430"/>
            <a:chExt cx="1281733" cy="279601"/>
          </a:xfrm>
        </p:grpSpPr>
        <p:sp>
          <p:nvSpPr>
            <p:cNvPr id="66" name="正方形/長方形 65"/>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7" name="テキスト ボックス 66"/>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68" name="正方形/長方形 67"/>
          <p:cNvSpPr/>
          <p:nvPr/>
        </p:nvSpPr>
        <p:spPr>
          <a:xfrm>
            <a:off x="644389" y="4072368"/>
            <a:ext cx="6220159" cy="120011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グループ化 68"/>
          <p:cNvGrpSpPr/>
          <p:nvPr/>
        </p:nvGrpSpPr>
        <p:grpSpPr>
          <a:xfrm>
            <a:off x="649771" y="1960209"/>
            <a:ext cx="1225438" cy="278368"/>
            <a:chOff x="641214" y="2330077"/>
            <a:chExt cx="1225438" cy="278368"/>
          </a:xfrm>
        </p:grpSpPr>
        <p:sp>
          <p:nvSpPr>
            <p:cNvPr id="70" name="正方形/長方形 69"/>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71" name="テキスト ボックス 70"/>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72" name="テキスト ボックス 71"/>
          <p:cNvSpPr txBox="1"/>
          <p:nvPr/>
        </p:nvSpPr>
        <p:spPr>
          <a:xfrm>
            <a:off x="617008" y="4072368"/>
            <a:ext cx="6247540" cy="1096597"/>
          </a:xfrm>
          <a:prstGeom prst="rect">
            <a:avLst/>
          </a:prstGeom>
          <a:noFill/>
        </p:spPr>
        <p:txBody>
          <a:bodyPr wrap="square" rtlCol="0">
            <a:noAutofit/>
          </a:bodyPr>
          <a:lstStyle/>
          <a:p>
            <a:endParaRPr kumimoji="1" lang="en-US" altLang="ja-JP" sz="950" dirty="0" smtClean="0">
              <a:latin typeface="メイリオ" panose="020B0604030504040204" pitchFamily="50" charset="-128"/>
              <a:ea typeface="メイリオ" panose="020B0604030504040204" pitchFamily="50" charset="-128"/>
            </a:endParaRPr>
          </a:p>
        </p:txBody>
      </p:sp>
      <p:sp>
        <p:nvSpPr>
          <p:cNvPr id="73" name="テキスト ボックス 72"/>
          <p:cNvSpPr txBox="1"/>
          <p:nvPr/>
        </p:nvSpPr>
        <p:spPr>
          <a:xfrm>
            <a:off x="649770" y="2207709"/>
            <a:ext cx="6214778" cy="1794466"/>
          </a:xfrm>
          <a:prstGeom prst="rect">
            <a:avLst/>
          </a:prstGeom>
          <a:noFill/>
        </p:spPr>
        <p:txBody>
          <a:bodyPr wrap="square" rtlCol="0">
            <a:noAutofit/>
          </a:bodyPr>
          <a:lstStyle/>
          <a:p>
            <a:pPr marL="108000" indent="-720000"/>
            <a:r>
              <a:rPr kumimoji="1" lang="ja-JP" altLang="en-US" sz="950" dirty="0" smtClean="0">
                <a:latin typeface="メイリオ" panose="020B0604030504040204" pitchFamily="50" charset="-128"/>
                <a:ea typeface="メイリオ" panose="020B0604030504040204" pitchFamily="50" charset="-128"/>
              </a:rPr>
              <a:t>①　ハローワークシステム</a:t>
            </a:r>
            <a:r>
              <a:rPr kumimoji="1" lang="ja-JP" altLang="en-US" sz="950" dirty="0">
                <a:latin typeface="メイリオ" panose="020B0604030504040204" pitchFamily="50" charset="-128"/>
                <a:ea typeface="メイリオ" panose="020B0604030504040204" pitchFamily="50" charset="-128"/>
              </a:rPr>
              <a:t>刷新により機能強化したハローワークインターネットサービスの利用促進を図るとともに</a:t>
            </a:r>
            <a:r>
              <a:rPr kumimoji="1" lang="ja-JP" altLang="en-US" sz="950" dirty="0" smtClean="0">
                <a:latin typeface="メイリオ" panose="020B0604030504040204" pitchFamily="50" charset="-128"/>
                <a:ea typeface="メイリオ" panose="020B0604030504040204" pitchFamily="50" charset="-128"/>
              </a:rPr>
              <a:t>、求職者</a:t>
            </a:r>
            <a:r>
              <a:rPr kumimoji="1" lang="ja-JP" altLang="en-US" sz="950" dirty="0">
                <a:latin typeface="メイリオ" panose="020B0604030504040204" pitchFamily="50" charset="-128"/>
                <a:ea typeface="メイリオ" panose="020B0604030504040204" pitchFamily="50" charset="-128"/>
              </a:rPr>
              <a:t>及び求人者にマイページ開設・活用を</a:t>
            </a:r>
            <a:r>
              <a:rPr kumimoji="1" lang="ja-JP" altLang="en-US" sz="950" dirty="0" smtClean="0">
                <a:latin typeface="メイリオ" panose="020B0604030504040204" pitchFamily="50" charset="-128"/>
                <a:ea typeface="メイリオ" panose="020B0604030504040204" pitchFamily="50" charset="-128"/>
              </a:rPr>
              <a:t>働きかけ、オンラインを活用したサービスの充実を図る。</a:t>
            </a:r>
            <a:endParaRPr kumimoji="1" lang="ja-JP" altLang="en-US" sz="950" dirty="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②　来所</a:t>
            </a:r>
            <a:r>
              <a:rPr kumimoji="1" lang="ja-JP" altLang="en-US" sz="950" dirty="0">
                <a:latin typeface="メイリオ" panose="020B0604030504040204" pitchFamily="50" charset="-128"/>
                <a:ea typeface="メイリオ" panose="020B0604030504040204" pitchFamily="50" charset="-128"/>
              </a:rPr>
              <a:t>による支援が必要な求職者に対しては、職業相談窓口に</a:t>
            </a:r>
            <a:r>
              <a:rPr kumimoji="1" lang="ja-JP" altLang="en-US" sz="950" dirty="0" smtClean="0">
                <a:latin typeface="メイリオ" panose="020B0604030504040204" pitchFamily="50" charset="-128"/>
                <a:ea typeface="メイリオ" panose="020B0604030504040204" pitchFamily="50" charset="-128"/>
              </a:rPr>
              <a:t>積極的</a:t>
            </a:r>
            <a:r>
              <a:rPr kumimoji="1" lang="ja-JP" altLang="en-US" sz="950" dirty="0">
                <a:latin typeface="メイリオ" panose="020B0604030504040204" pitchFamily="50" charset="-128"/>
                <a:ea typeface="メイリオ" panose="020B0604030504040204" pitchFamily="50" charset="-128"/>
              </a:rPr>
              <a:t>に誘導し、担当者制の活用を含む課題解決支援サービスを提供し、</a:t>
            </a:r>
            <a:r>
              <a:rPr kumimoji="1" lang="ja-JP" altLang="en-US" sz="950" dirty="0" smtClean="0">
                <a:latin typeface="メイリオ" panose="020B0604030504040204" pitchFamily="50" charset="-128"/>
                <a:ea typeface="メイリオ" panose="020B0604030504040204" pitchFamily="50" charset="-128"/>
              </a:rPr>
              <a:t>求人者に</a:t>
            </a:r>
            <a:r>
              <a:rPr kumimoji="1" lang="ja-JP" altLang="en-US" sz="950" dirty="0">
                <a:latin typeface="メイリオ" panose="020B0604030504040204" pitchFamily="50" charset="-128"/>
                <a:ea typeface="メイリオ" panose="020B0604030504040204" pitchFamily="50" charset="-128"/>
              </a:rPr>
              <a:t>対しては、事業所訪問等の積極的なアプローチにより、企業との信頼</a:t>
            </a:r>
            <a:r>
              <a:rPr kumimoji="1" lang="ja-JP" altLang="en-US" sz="950" dirty="0" smtClean="0">
                <a:latin typeface="メイリオ" panose="020B0604030504040204" pitchFamily="50" charset="-128"/>
                <a:ea typeface="メイリオ" panose="020B0604030504040204" pitchFamily="50" charset="-128"/>
              </a:rPr>
              <a:t>関係構築</a:t>
            </a:r>
            <a:r>
              <a:rPr kumimoji="1" lang="ja-JP" altLang="en-US" sz="950" dirty="0">
                <a:latin typeface="メイリオ" panose="020B0604030504040204" pitchFamily="50" charset="-128"/>
                <a:ea typeface="メイリオ" panose="020B0604030504040204" pitchFamily="50" charset="-128"/>
              </a:rPr>
              <a:t>（顔の見える関係づくり）と、より詳細な</a:t>
            </a:r>
            <a:r>
              <a:rPr kumimoji="1" lang="ja-JP" altLang="en-US" sz="950" dirty="0" smtClean="0">
                <a:latin typeface="メイリオ" panose="020B0604030504040204" pitchFamily="50" charset="-128"/>
                <a:ea typeface="メイリオ" panose="020B0604030504040204" pitchFamily="50" charset="-128"/>
              </a:rPr>
              <a:t>求人・</a:t>
            </a:r>
            <a:r>
              <a:rPr kumimoji="1" lang="ja-JP" altLang="en-US" sz="950" dirty="0">
                <a:latin typeface="メイリオ" panose="020B0604030504040204" pitchFamily="50" charset="-128"/>
                <a:ea typeface="メイリオ" panose="020B0604030504040204" pitchFamily="50" charset="-128"/>
              </a:rPr>
              <a:t>事業所情報を収集し、ハローワークシステムを活用した情報提供を行い、求人・求職者のマッチングの一層の推進を図る</a:t>
            </a:r>
            <a:r>
              <a:rPr kumimoji="1" lang="ja-JP" altLang="en-US" sz="950" dirty="0" smtClean="0">
                <a:latin typeface="メイリオ" panose="020B0604030504040204" pitchFamily="50" charset="-128"/>
                <a:ea typeface="メイリオ" panose="020B0604030504040204" pitchFamily="50" charset="-128"/>
              </a:rPr>
              <a:t>。</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③　職業相談、就職支援セミナー等の実施に当たって、オンライン化の推進を図る。</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④　職業情報提供サイト</a:t>
            </a:r>
            <a:r>
              <a:rPr kumimoji="1" lang="en-US" altLang="ja-JP" sz="950" dirty="0" smtClean="0">
                <a:latin typeface="メイリオ" panose="020B0604030504040204" pitchFamily="50" charset="-128"/>
                <a:ea typeface="メイリオ" panose="020B0604030504040204" pitchFamily="50" charset="-128"/>
              </a:rPr>
              <a:t>(</a:t>
            </a:r>
            <a:r>
              <a:rPr kumimoji="1" lang="ja-JP" altLang="en-US" sz="950" dirty="0" smtClean="0">
                <a:latin typeface="メイリオ" panose="020B0604030504040204" pitchFamily="50" charset="-128"/>
                <a:ea typeface="メイリオ" panose="020B0604030504040204" pitchFamily="50" charset="-128"/>
              </a:rPr>
              <a:t>日本版Ｏ</a:t>
            </a:r>
            <a:r>
              <a:rPr kumimoji="1" lang="en-US" altLang="ja-JP" sz="950" dirty="0" smtClean="0">
                <a:latin typeface="メイリオ" panose="020B0604030504040204" pitchFamily="50" charset="-128"/>
                <a:ea typeface="メイリオ" panose="020B0604030504040204" pitchFamily="50" charset="-128"/>
              </a:rPr>
              <a:t>-NET)</a:t>
            </a:r>
            <a:r>
              <a:rPr kumimoji="1" lang="ja-JP" altLang="en-US" sz="950" dirty="0" smtClean="0">
                <a:latin typeface="メイリオ" panose="020B0604030504040204" pitchFamily="50" charset="-128"/>
                <a:ea typeface="メイリオ" panose="020B0604030504040204" pitchFamily="50" charset="-128"/>
              </a:rPr>
              <a:t> を活用することにより、職業能力・職業情報それぞれを「見える化」し、求人・求職の効果的なマッチングを図る。</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⑤　雇用保険の電子申請について、事業主の利便性向上のため、各窓口において利用勧奨を行い、利用促進を図る。</a:t>
            </a:r>
            <a:endParaRPr kumimoji="1" lang="ja-JP" altLang="en-US" sz="950" dirty="0">
              <a:latin typeface="メイリオ" panose="020B0604030504040204" pitchFamily="50" charset="-128"/>
              <a:ea typeface="メイリオ" panose="020B0604030504040204" pitchFamily="50" charset="-128"/>
            </a:endParaRPr>
          </a:p>
        </p:txBody>
      </p:sp>
      <p:graphicFrame>
        <p:nvGraphicFramePr>
          <p:cNvPr id="74" name="グラフ 73"/>
          <p:cNvGraphicFramePr/>
          <p:nvPr>
            <p:extLst/>
          </p:nvPr>
        </p:nvGraphicFramePr>
        <p:xfrm>
          <a:off x="733424" y="4074102"/>
          <a:ext cx="6047519" cy="1165056"/>
        </p:xfrm>
        <a:graphic>
          <a:graphicData uri="http://schemas.openxmlformats.org/drawingml/2006/chart">
            <c:chart xmlns:c="http://schemas.openxmlformats.org/drawingml/2006/chart" xmlns:r="http://schemas.openxmlformats.org/officeDocument/2006/relationships" r:id="rId2"/>
          </a:graphicData>
        </a:graphic>
      </p:graphicFrame>
      <p:sp>
        <p:nvSpPr>
          <p:cNvPr id="75" name="テキスト ボックス 74"/>
          <p:cNvSpPr txBox="1"/>
          <p:nvPr/>
        </p:nvSpPr>
        <p:spPr>
          <a:xfrm>
            <a:off x="628650" y="5545687"/>
            <a:ext cx="6235898" cy="646331"/>
          </a:xfrm>
          <a:prstGeom prst="rect">
            <a:avLst/>
          </a:prstGeom>
          <a:noFill/>
          <a:ln>
            <a:solidFill>
              <a:schemeClr val="bg1">
                <a:lumMod val="75000"/>
              </a:schemeClr>
            </a:solidFill>
          </a:ln>
        </p:spPr>
        <p:txBody>
          <a:bodyPr wrap="square" rtlCol="0">
            <a:spAutoFit/>
          </a:bodyPr>
          <a:lstStyle/>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２）人手不足分野における求人充足サービスの</a:t>
            </a:r>
            <a:r>
              <a:rPr lang="ja-JP" altLang="en-US" sz="1200" dirty="0" smtClean="0">
                <a:latin typeface="メイリオ" panose="020B0604030504040204" pitchFamily="50" charset="-128"/>
                <a:ea typeface="メイリオ" panose="020B0604030504040204" pitchFamily="50" charset="-128"/>
              </a:rPr>
              <a:t>充実</a:t>
            </a:r>
            <a:endParaRPr lang="ja-JP" altLang="en-US" sz="1200" dirty="0">
              <a:latin typeface="メイリオ" panose="020B0604030504040204" pitchFamily="50" charset="-128"/>
              <a:ea typeface="メイリオ" panose="020B0604030504040204" pitchFamily="50" charset="-128"/>
            </a:endParaRPr>
          </a:p>
        </p:txBody>
      </p:sp>
      <p:sp>
        <p:nvSpPr>
          <p:cNvPr id="76" name="正方形/長方形 75"/>
          <p:cNvSpPr/>
          <p:nvPr/>
        </p:nvSpPr>
        <p:spPr>
          <a:xfrm>
            <a:off x="641215" y="7351546"/>
            <a:ext cx="2652636" cy="2797740"/>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649771" y="6337995"/>
            <a:ext cx="6214777" cy="825233"/>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649771" y="6594733"/>
            <a:ext cx="6233105" cy="566762"/>
          </a:xfrm>
          <a:prstGeom prst="rect">
            <a:avLst/>
          </a:prstGeom>
          <a:noFill/>
        </p:spPr>
        <p:txBody>
          <a:bodyPr wrap="square" rtlCol="0">
            <a:noAutofit/>
          </a:bodyPr>
          <a:lstStyle/>
          <a:p>
            <a:r>
              <a:rPr kumimoji="1" lang="ja-JP" altLang="en-US" sz="950" dirty="0" smtClean="0">
                <a:latin typeface="メイリオ" panose="020B0604030504040204" pitchFamily="50" charset="-128"/>
                <a:ea typeface="メイリオ" panose="020B0604030504040204" pitchFamily="50" charset="-128"/>
              </a:rPr>
              <a:t>　新型</a:t>
            </a:r>
            <a:r>
              <a:rPr kumimoji="1" lang="ja-JP" altLang="en-US" sz="950" dirty="0">
                <a:latin typeface="メイリオ" panose="020B0604030504040204" pitchFamily="50" charset="-128"/>
                <a:ea typeface="メイリオ" panose="020B0604030504040204" pitchFamily="50" charset="-128"/>
              </a:rPr>
              <a:t>コロナウイルス</a:t>
            </a:r>
            <a:r>
              <a:rPr kumimoji="1" lang="ja-JP" altLang="en-US" sz="950" dirty="0" smtClean="0">
                <a:latin typeface="メイリオ" panose="020B0604030504040204" pitchFamily="50" charset="-128"/>
                <a:ea typeface="メイリオ" panose="020B0604030504040204" pitchFamily="50" charset="-128"/>
              </a:rPr>
              <a:t>感染症等の</a:t>
            </a:r>
            <a:r>
              <a:rPr kumimoji="1" lang="ja-JP" altLang="en-US" sz="950" dirty="0">
                <a:latin typeface="メイリオ" panose="020B0604030504040204" pitchFamily="50" charset="-128"/>
                <a:ea typeface="メイリオ" panose="020B0604030504040204" pitchFamily="50" charset="-128"/>
              </a:rPr>
              <a:t>影響により、離職やシフトの減少を余儀なくされた方がいる一方で、人手不足分野での人材確保が課題となって</a:t>
            </a:r>
            <a:r>
              <a:rPr kumimoji="1" lang="ja-JP" altLang="en-US" sz="950" dirty="0" smtClean="0">
                <a:latin typeface="メイリオ" panose="020B0604030504040204" pitchFamily="50" charset="-128"/>
                <a:ea typeface="メイリオ" panose="020B0604030504040204" pitchFamily="50" charset="-128"/>
              </a:rPr>
              <a:t>いる。人手不足分野への再就職支援や地域を越えた再就職支援、職種転換などにより、意欲・能力を活かして活躍できる環境整備等を進めることが重要である。</a:t>
            </a:r>
            <a:endParaRPr kumimoji="1" lang="en-US" altLang="ja-JP" sz="950" dirty="0" smtClean="0">
              <a:latin typeface="メイリオ" panose="020B0604030504040204" pitchFamily="50" charset="-128"/>
              <a:ea typeface="メイリオ" panose="020B0604030504040204" pitchFamily="50" charset="-128"/>
            </a:endParaRPr>
          </a:p>
        </p:txBody>
      </p:sp>
      <p:grpSp>
        <p:nvGrpSpPr>
          <p:cNvPr id="79" name="グループ化 78"/>
          <p:cNvGrpSpPr/>
          <p:nvPr/>
        </p:nvGrpSpPr>
        <p:grpSpPr>
          <a:xfrm>
            <a:off x="644389" y="6219634"/>
            <a:ext cx="1281733" cy="279601"/>
            <a:chOff x="644389" y="1193430"/>
            <a:chExt cx="1281733" cy="279601"/>
          </a:xfrm>
        </p:grpSpPr>
        <p:sp>
          <p:nvSpPr>
            <p:cNvPr id="80" name="正方形/長方形 79"/>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1" name="テキスト ボックス 80"/>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82" name="正方形/長方形 81"/>
          <p:cNvSpPr/>
          <p:nvPr/>
        </p:nvSpPr>
        <p:spPr>
          <a:xfrm>
            <a:off x="3334451" y="7351546"/>
            <a:ext cx="3533075" cy="279774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3" name="グループ化 82"/>
          <p:cNvGrpSpPr/>
          <p:nvPr/>
        </p:nvGrpSpPr>
        <p:grpSpPr>
          <a:xfrm>
            <a:off x="641214" y="7213406"/>
            <a:ext cx="1225438" cy="278368"/>
            <a:chOff x="641214" y="2330077"/>
            <a:chExt cx="1225438" cy="278368"/>
          </a:xfrm>
        </p:grpSpPr>
        <p:sp>
          <p:nvSpPr>
            <p:cNvPr id="84" name="正方形/長方形 83"/>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85" name="テキスト ボックス 84"/>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86" name="テキスト ボックス 85"/>
          <p:cNvSpPr txBox="1"/>
          <p:nvPr/>
        </p:nvSpPr>
        <p:spPr>
          <a:xfrm>
            <a:off x="3334451" y="7297181"/>
            <a:ext cx="3541739" cy="2804607"/>
          </a:xfrm>
          <a:prstGeom prst="rect">
            <a:avLst/>
          </a:prstGeom>
          <a:noFill/>
        </p:spPr>
        <p:txBody>
          <a:bodyPr wrap="square" rtlCol="0">
            <a:noAutofit/>
          </a:bodyPr>
          <a:lstStyle/>
          <a:p>
            <a:endParaRPr kumimoji="1" lang="en-US" altLang="ja-JP" sz="950" dirty="0" smtClean="0">
              <a:latin typeface="メイリオ" panose="020B0604030504040204" pitchFamily="50" charset="-128"/>
              <a:ea typeface="メイリオ" panose="020B0604030504040204" pitchFamily="50" charset="-128"/>
            </a:endParaRPr>
          </a:p>
        </p:txBody>
      </p:sp>
      <p:sp>
        <p:nvSpPr>
          <p:cNvPr id="87" name="テキスト ボックス 86"/>
          <p:cNvSpPr txBox="1"/>
          <p:nvPr/>
        </p:nvSpPr>
        <p:spPr>
          <a:xfrm>
            <a:off x="649772" y="7530856"/>
            <a:ext cx="2635413" cy="2127334"/>
          </a:xfrm>
          <a:prstGeom prst="rect">
            <a:avLst/>
          </a:prstGeom>
          <a:noFill/>
        </p:spPr>
        <p:txBody>
          <a:bodyPr wrap="square" rtlCol="0">
            <a:noAutofit/>
          </a:bodyPr>
          <a:lstStyle/>
          <a:p>
            <a:pPr marL="108000" indent="-720000"/>
            <a:r>
              <a:rPr kumimoji="1" lang="ja-JP" altLang="en-US" sz="950" dirty="0" smtClean="0">
                <a:latin typeface="メイリオ" panose="020B0604030504040204" pitchFamily="50" charset="-128"/>
                <a:ea typeface="メイリオ" panose="020B0604030504040204" pitchFamily="50" charset="-128"/>
              </a:rPr>
              <a:t>①　医療</a:t>
            </a:r>
            <a:r>
              <a:rPr kumimoji="1" lang="ja-JP" altLang="en-US" sz="950" dirty="0">
                <a:latin typeface="メイリオ" panose="020B0604030504040204" pitchFamily="50" charset="-128"/>
                <a:ea typeface="メイリオ" panose="020B0604030504040204" pitchFamily="50" charset="-128"/>
              </a:rPr>
              <a:t>・介護・保育分野など雇用吸収力の高い分野のマッチング支援を強化するため、ハローワークの「人材確保対策コーナー」を中心に、関係団体等と連携した人材確保支援の充実を図るとともに、「医療・福祉分野充足促進プロジェクト」を推進し、潜在求職者の積極的な掘り起こし、求人充足に向けた条件緩和指導等により、重点的なマッチング支援を実施する</a:t>
            </a:r>
            <a:r>
              <a:rPr kumimoji="1" lang="ja-JP" altLang="en-US" sz="950" dirty="0" smtClean="0">
                <a:latin typeface="メイリオ" panose="020B0604030504040204" pitchFamily="50" charset="-128"/>
                <a:ea typeface="メイリオ" panose="020B0604030504040204" pitchFamily="50" charset="-128"/>
              </a:rPr>
              <a:t>。</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②　人材不足分野の仕事に関する基本的な内容を説明するセミナーのほか、個別面談会、職場見学会・体験会を積極的に開催し、マッチングの促進を図る。</a:t>
            </a:r>
            <a:endParaRPr kumimoji="1" lang="en-US" altLang="ja-JP" sz="950" dirty="0">
              <a:latin typeface="メイリオ" panose="020B0604030504040204" pitchFamily="50" charset="-128"/>
              <a:ea typeface="メイリオ" panose="020B0604030504040204" pitchFamily="50" charset="-128"/>
            </a:endParaRPr>
          </a:p>
        </p:txBody>
      </p:sp>
      <p:graphicFrame>
        <p:nvGraphicFramePr>
          <p:cNvPr id="88" name="グラフ 87"/>
          <p:cNvGraphicFramePr/>
          <p:nvPr>
            <p:extLst/>
          </p:nvPr>
        </p:nvGraphicFramePr>
        <p:xfrm>
          <a:off x="3378524" y="7351546"/>
          <a:ext cx="3444928" cy="27864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5163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スライド番号プレースホルダー 1"/>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7</a:t>
            </a:fld>
            <a:endParaRPr kumimoji="1" lang="ja-JP" altLang="en-US"/>
          </a:p>
        </p:txBody>
      </p:sp>
      <p:sp>
        <p:nvSpPr>
          <p:cNvPr id="36" name="テキスト ボックス 35"/>
          <p:cNvSpPr txBox="1"/>
          <p:nvPr/>
        </p:nvSpPr>
        <p:spPr>
          <a:xfrm>
            <a:off x="628650" y="449954"/>
            <a:ext cx="6235898" cy="646331"/>
          </a:xfrm>
          <a:prstGeom prst="rect">
            <a:avLst/>
          </a:prstGeom>
          <a:noFill/>
          <a:ln>
            <a:solidFill>
              <a:schemeClr val="bg1">
                <a:lumMod val="7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３）職業訓練を通じた職業スキルや知識の</a:t>
            </a:r>
            <a:r>
              <a:rPr kumimoji="0" lang="ja-JP" altLang="en-US" sz="12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習得</a:t>
            </a:r>
            <a:r>
              <a:rPr kumimoji="0" lang="ja-JP" altLang="en-US"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0" lang="en-US" altLang="ja-JP" sz="8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7" name="正方形/長方形 36"/>
          <p:cNvSpPr/>
          <p:nvPr/>
        </p:nvSpPr>
        <p:spPr>
          <a:xfrm>
            <a:off x="641213" y="2402470"/>
            <a:ext cx="2388885" cy="287001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5" name="正方形/長方形 54"/>
          <p:cNvSpPr/>
          <p:nvPr/>
        </p:nvSpPr>
        <p:spPr>
          <a:xfrm>
            <a:off x="649771" y="1270695"/>
            <a:ext cx="6214777" cy="999812"/>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テキスト ボックス 69"/>
          <p:cNvSpPr txBox="1"/>
          <p:nvPr/>
        </p:nvSpPr>
        <p:spPr>
          <a:xfrm>
            <a:off x="649771" y="1435960"/>
            <a:ext cx="6233105" cy="856563"/>
          </a:xfrm>
          <a:prstGeom prst="rect">
            <a:avLst/>
          </a:prstGeom>
          <a:noFill/>
        </p:spPr>
        <p:txBody>
          <a:bodyPr wrap="square" rtlCol="0">
            <a:noAutofit/>
          </a:bodyPr>
          <a:lstStyle/>
          <a:p>
            <a:pPr lvl="0"/>
            <a:r>
              <a:rPr lang="ja-JP" altLang="en-US" sz="900" dirty="0" smtClean="0">
                <a:solidFill>
                  <a:prstClr val="black"/>
                </a:solidFill>
                <a:latin typeface="メイリオ" panose="020B0604030504040204" pitchFamily="50" charset="-128"/>
                <a:ea typeface="メイリオ" panose="020B0604030504040204" pitchFamily="50" charset="-128"/>
              </a:rPr>
              <a:t>　</a:t>
            </a:r>
            <a:r>
              <a:rPr lang="ja-JP" altLang="en-US" sz="950" dirty="0" smtClean="0">
                <a:solidFill>
                  <a:prstClr val="black"/>
                </a:solidFill>
                <a:latin typeface="メイリオ" panose="020B0604030504040204" pitchFamily="50" charset="-128"/>
                <a:ea typeface="メイリオ" panose="020B0604030504040204" pitchFamily="50" charset="-128"/>
              </a:rPr>
              <a:t>求人者</a:t>
            </a:r>
            <a:r>
              <a:rPr lang="ja-JP" altLang="en-US" sz="950" dirty="0">
                <a:solidFill>
                  <a:prstClr val="black"/>
                </a:solidFill>
                <a:latin typeface="メイリオ" panose="020B0604030504040204" pitchFamily="50" charset="-128"/>
                <a:ea typeface="メイリオ" panose="020B0604030504040204" pitchFamily="50" charset="-128"/>
              </a:rPr>
              <a:t>・求職者のニーズに沿った効果的な訓練が実施されるよう、</a:t>
            </a:r>
            <a:r>
              <a:rPr lang="ja-JP" altLang="en-US" sz="950" dirty="0" smtClean="0">
                <a:solidFill>
                  <a:prstClr val="black"/>
                </a:solidFill>
                <a:latin typeface="メイリオ" panose="020B0604030504040204" pitchFamily="50" charset="-128"/>
                <a:ea typeface="メイリオ" panose="020B0604030504040204" pitchFamily="50" charset="-128"/>
              </a:rPr>
              <a:t>宮城県及び独立</a:t>
            </a:r>
            <a:r>
              <a:rPr lang="ja-JP" altLang="en-US" sz="950" dirty="0">
                <a:solidFill>
                  <a:prstClr val="black"/>
                </a:solidFill>
                <a:latin typeface="メイリオ" panose="020B0604030504040204" pitchFamily="50" charset="-128"/>
                <a:ea typeface="メイリオ" panose="020B0604030504040204" pitchFamily="50" charset="-128"/>
              </a:rPr>
              <a:t>行政法人高齢・障害・求職者雇用支援機構宮城支部宮城職業能力開発促進センター（ポリテクセンター宮城）と連携を図る必要がある。</a:t>
            </a:r>
          </a:p>
          <a:p>
            <a:pPr lvl="0"/>
            <a:r>
              <a:rPr lang="ja-JP" altLang="en-US" sz="950" dirty="0" smtClean="0">
                <a:solidFill>
                  <a:prstClr val="black"/>
                </a:solidFill>
                <a:latin typeface="メイリオ" panose="020B0604030504040204" pitchFamily="50" charset="-128"/>
                <a:ea typeface="メイリオ" panose="020B0604030504040204" pitchFamily="50" charset="-128"/>
              </a:rPr>
              <a:t>　また</a:t>
            </a:r>
            <a:r>
              <a:rPr lang="ja-JP" altLang="en-US" sz="950" dirty="0">
                <a:solidFill>
                  <a:prstClr val="black"/>
                </a:solidFill>
                <a:latin typeface="メイリオ" panose="020B0604030504040204" pitchFamily="50" charset="-128"/>
                <a:ea typeface="メイリオ" panose="020B0604030504040204" pitchFamily="50" charset="-128"/>
              </a:rPr>
              <a:t>、新型コロナウイルス</a:t>
            </a:r>
            <a:r>
              <a:rPr lang="ja-JP" altLang="en-US" sz="950" dirty="0" smtClean="0">
                <a:solidFill>
                  <a:prstClr val="black"/>
                </a:solidFill>
                <a:latin typeface="メイリオ" panose="020B0604030504040204" pitchFamily="50" charset="-128"/>
                <a:ea typeface="メイリオ" panose="020B0604030504040204" pitchFamily="50" charset="-128"/>
              </a:rPr>
              <a:t>感染症等の</a:t>
            </a:r>
            <a:r>
              <a:rPr lang="ja-JP" altLang="en-US" sz="950" dirty="0">
                <a:solidFill>
                  <a:prstClr val="black"/>
                </a:solidFill>
                <a:latin typeface="メイリオ" panose="020B0604030504040204" pitchFamily="50" charset="-128"/>
                <a:ea typeface="メイリオ" panose="020B0604030504040204" pitchFamily="50" charset="-128"/>
              </a:rPr>
              <a:t>影響によるデジタル化の加速等により、働く人に求められるスキルの変化が想定される中、時代に応じた技術革新と産業界のニーズに合った能力開発を講じることにより、円滑な再就職を実現する必要がある。</a:t>
            </a:r>
          </a:p>
        </p:txBody>
      </p:sp>
      <p:grpSp>
        <p:nvGrpSpPr>
          <p:cNvPr id="71" name="グループ化 70"/>
          <p:cNvGrpSpPr/>
          <p:nvPr/>
        </p:nvGrpSpPr>
        <p:grpSpPr>
          <a:xfrm>
            <a:off x="644389" y="1152334"/>
            <a:ext cx="1281733" cy="279601"/>
            <a:chOff x="644389" y="1193430"/>
            <a:chExt cx="1281733" cy="279601"/>
          </a:xfrm>
        </p:grpSpPr>
        <p:sp>
          <p:nvSpPr>
            <p:cNvPr id="74" name="正方形/長方形 73"/>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5" name="テキスト ボックス 74"/>
            <p:cNvSpPr txBox="1"/>
            <p:nvPr/>
          </p:nvSpPr>
          <p:spPr>
            <a:xfrm>
              <a:off x="733425" y="1211421"/>
              <a:ext cx="1192697" cy="2616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課 題</a:t>
              </a:r>
              <a:endPar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sp>
        <p:nvSpPr>
          <p:cNvPr id="76" name="正方形/長方形 75"/>
          <p:cNvSpPr/>
          <p:nvPr/>
        </p:nvSpPr>
        <p:spPr>
          <a:xfrm>
            <a:off x="3076575" y="2412516"/>
            <a:ext cx="3789992" cy="287001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77" name="グループ化 76"/>
          <p:cNvGrpSpPr/>
          <p:nvPr/>
        </p:nvGrpSpPr>
        <p:grpSpPr>
          <a:xfrm>
            <a:off x="641214" y="2288981"/>
            <a:ext cx="1225438" cy="278368"/>
            <a:chOff x="641214" y="2330077"/>
            <a:chExt cx="1225438" cy="278368"/>
          </a:xfrm>
        </p:grpSpPr>
        <p:sp>
          <p:nvSpPr>
            <p:cNvPr id="78" name="正方形/長方形 77"/>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mn-cs"/>
                </a:rPr>
                <a:t>あ</a:t>
              </a:r>
              <a:endPar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9" name="テキスト ボックス 78"/>
            <p:cNvSpPr txBox="1"/>
            <p:nvPr/>
          </p:nvSpPr>
          <p:spPr>
            <a:xfrm>
              <a:off x="655320" y="2346835"/>
              <a:ext cx="1211332" cy="2616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今後の取組</a:t>
              </a:r>
              <a:endPar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sp>
        <p:nvSpPr>
          <p:cNvPr id="80" name="テキスト ボックス 79"/>
          <p:cNvSpPr txBox="1"/>
          <p:nvPr/>
        </p:nvSpPr>
        <p:spPr>
          <a:xfrm>
            <a:off x="583096" y="2577856"/>
            <a:ext cx="2541408" cy="2688228"/>
          </a:xfrm>
          <a:prstGeom prst="rect">
            <a:avLst/>
          </a:prstGeom>
          <a:noFill/>
        </p:spPr>
        <p:txBody>
          <a:bodyPr wrap="square" rtlCol="0">
            <a:noAutofit/>
          </a:bodyPr>
          <a:lstStyle/>
          <a:p>
            <a:pPr marL="108000" lvl="0" indent="-720000"/>
            <a:r>
              <a:rPr lang="ja-JP" altLang="en-US" sz="900" dirty="0" smtClean="0">
                <a:solidFill>
                  <a:prstClr val="black"/>
                </a:solidFill>
                <a:latin typeface="メイリオ" panose="020B0604030504040204" pitchFamily="50" charset="-128"/>
                <a:ea typeface="メイリオ" panose="020B0604030504040204" pitchFamily="50" charset="-128"/>
              </a:rPr>
              <a:t>①　国</a:t>
            </a:r>
            <a:r>
              <a:rPr lang="ja-JP" altLang="en-US" sz="900" dirty="0">
                <a:solidFill>
                  <a:prstClr val="black"/>
                </a:solidFill>
                <a:latin typeface="メイリオ" panose="020B0604030504040204" pitchFamily="50" charset="-128"/>
                <a:ea typeface="メイリオ" panose="020B0604030504040204" pitchFamily="50" charset="-128"/>
              </a:rPr>
              <a:t>及び都道府県が設置している公共職業能力開発施設や、専修学校、ＮＰＯなど様々な民間教育訓練機関等を活用して実施する公的職業訓練について、地域の関係者が参画する協議会等において、これまでの訓練コースの実績等を踏まえた検証や見直し等を行い、地域のニーズをより適切に踏まえた訓練コースの設定を促進する</a:t>
            </a:r>
            <a:r>
              <a:rPr lang="ja-JP" altLang="en-US" sz="900" dirty="0" smtClean="0">
                <a:solidFill>
                  <a:prstClr val="black"/>
                </a:solidFill>
                <a:latin typeface="メイリオ" panose="020B0604030504040204" pitchFamily="50" charset="-128"/>
                <a:ea typeface="メイリオ" panose="020B0604030504040204" pitchFamily="50" charset="-128"/>
              </a:rPr>
              <a:t>。</a:t>
            </a:r>
            <a:endParaRPr lang="en-US" altLang="ja-JP" sz="900" dirty="0" smtClean="0">
              <a:solidFill>
                <a:prstClr val="black"/>
              </a:solidFill>
              <a:latin typeface="メイリオ" panose="020B0604030504040204" pitchFamily="50" charset="-128"/>
              <a:ea typeface="メイリオ" panose="020B0604030504040204" pitchFamily="50" charset="-128"/>
            </a:endParaRPr>
          </a:p>
          <a:p>
            <a:pPr marL="108000" lvl="0" indent="-720000"/>
            <a:r>
              <a:rPr lang="ja-JP" altLang="en-US" sz="900" dirty="0" smtClean="0">
                <a:solidFill>
                  <a:prstClr val="black"/>
                </a:solidFill>
                <a:latin typeface="メイリオ" panose="020B0604030504040204" pitchFamily="50" charset="-128"/>
                <a:ea typeface="メイリオ" panose="020B0604030504040204" pitchFamily="50" charset="-128"/>
              </a:rPr>
              <a:t>②　新型</a:t>
            </a:r>
            <a:r>
              <a:rPr lang="ja-JP" altLang="en-US" sz="900" dirty="0">
                <a:solidFill>
                  <a:prstClr val="black"/>
                </a:solidFill>
                <a:latin typeface="メイリオ" panose="020B0604030504040204" pitchFamily="50" charset="-128"/>
                <a:ea typeface="メイリオ" panose="020B0604030504040204" pitchFamily="50" charset="-128"/>
              </a:rPr>
              <a:t>コロナウイルス</a:t>
            </a:r>
            <a:r>
              <a:rPr lang="ja-JP" altLang="en-US" sz="900" dirty="0" smtClean="0">
                <a:solidFill>
                  <a:prstClr val="black"/>
                </a:solidFill>
                <a:latin typeface="メイリオ" panose="020B0604030504040204" pitchFamily="50" charset="-128"/>
                <a:ea typeface="メイリオ" panose="020B0604030504040204" pitchFamily="50" charset="-128"/>
              </a:rPr>
              <a:t>感染症等の</a:t>
            </a:r>
            <a:r>
              <a:rPr lang="ja-JP" altLang="en-US" sz="900" dirty="0">
                <a:solidFill>
                  <a:prstClr val="black"/>
                </a:solidFill>
                <a:latin typeface="メイリオ" panose="020B0604030504040204" pitchFamily="50" charset="-128"/>
                <a:ea typeface="メイリオ" panose="020B0604030504040204" pitchFamily="50" charset="-128"/>
              </a:rPr>
              <a:t>影響により、やむを得ず離職した方の再就職を促進するため、就職に必要な技能及び知識を習得するための公的職業訓練制度の積極的な周知・広報により制度の活用を推進する</a:t>
            </a:r>
            <a:r>
              <a:rPr lang="ja-JP" altLang="en-US" sz="900" dirty="0" smtClean="0">
                <a:solidFill>
                  <a:prstClr val="black"/>
                </a:solidFill>
                <a:latin typeface="メイリオ" panose="020B0604030504040204" pitchFamily="50" charset="-128"/>
                <a:ea typeface="メイリオ" panose="020B0604030504040204" pitchFamily="50" charset="-128"/>
              </a:rPr>
              <a:t>。</a:t>
            </a:r>
            <a:endParaRPr lang="en-US" altLang="ja-JP" sz="900" dirty="0" smtClean="0">
              <a:solidFill>
                <a:prstClr val="black"/>
              </a:solidFill>
              <a:latin typeface="メイリオ" panose="020B0604030504040204" pitchFamily="50" charset="-128"/>
              <a:ea typeface="メイリオ" panose="020B0604030504040204" pitchFamily="50" charset="-128"/>
            </a:endParaRPr>
          </a:p>
          <a:p>
            <a:pPr marL="108000" lvl="0" indent="-720000"/>
            <a:r>
              <a:rPr lang="ja-JP" altLang="en-US" sz="900" dirty="0" smtClean="0">
                <a:solidFill>
                  <a:prstClr val="black"/>
                </a:solidFill>
                <a:latin typeface="メイリオ" panose="020B0604030504040204" pitchFamily="50" charset="-128"/>
                <a:ea typeface="メイリオ" panose="020B0604030504040204" pitchFamily="50" charset="-128"/>
              </a:rPr>
              <a:t>③　デジタル</a:t>
            </a:r>
            <a:r>
              <a:rPr lang="ja-JP" altLang="en-US" sz="900" dirty="0">
                <a:solidFill>
                  <a:prstClr val="black"/>
                </a:solidFill>
                <a:latin typeface="メイリオ" panose="020B0604030504040204" pitchFamily="50" charset="-128"/>
                <a:ea typeface="メイリオ" panose="020B0604030504040204" pitchFamily="50" charset="-128"/>
              </a:rPr>
              <a:t>分野にかかる公的職業訓練の受講を推奨し、受講につなげるとともに、訓練期間中から訓練終了後までのきめ細かな伴走型支援により、デジタル分野における再就職の実現を図る。</a:t>
            </a:r>
          </a:p>
          <a:p>
            <a:pPr marL="108000" lvl="0" indent="-720000"/>
            <a:endParaRPr lang="ja-JP" altLang="en-US" sz="700" dirty="0">
              <a:solidFill>
                <a:prstClr val="black"/>
              </a:solidFill>
              <a:latin typeface="メイリオ" panose="020B0604030504040204" pitchFamily="50" charset="-128"/>
              <a:ea typeface="メイリオ" panose="020B0604030504040204" pitchFamily="50" charset="-128"/>
            </a:endParaRPr>
          </a:p>
          <a:p>
            <a:pPr marL="108000" lvl="0" indent="-720000"/>
            <a:endParaRPr lang="ja-JP" altLang="en-US" sz="700" dirty="0">
              <a:solidFill>
                <a:prstClr val="black"/>
              </a:solidFill>
              <a:latin typeface="メイリオ" panose="020B0604030504040204" pitchFamily="50" charset="-128"/>
              <a:ea typeface="メイリオ" panose="020B0604030504040204" pitchFamily="50" charset="-128"/>
            </a:endParaRPr>
          </a:p>
          <a:p>
            <a:pPr marL="108000" marR="0" lvl="0" indent="-720000" algn="l" defTabSz="457200" rtl="0" eaLnBrk="1" fontAlgn="auto" latinLnBrk="0" hangingPunct="1">
              <a:lnSpc>
                <a:spcPct val="100000"/>
              </a:lnSpc>
              <a:spcBef>
                <a:spcPts val="0"/>
              </a:spcBef>
              <a:spcAft>
                <a:spcPts val="0"/>
              </a:spcAft>
              <a:buClrTx/>
              <a:buSzTx/>
              <a:buFontTx/>
              <a:buNone/>
              <a:tabLst/>
              <a:defRPr/>
            </a:pPr>
            <a:endParaRPr kumimoji="0"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1" name="テキスト ボックス 80"/>
          <p:cNvSpPr txBox="1"/>
          <p:nvPr/>
        </p:nvSpPr>
        <p:spPr>
          <a:xfrm>
            <a:off x="3022253" y="2416308"/>
            <a:ext cx="3619145" cy="307777"/>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 </a:t>
            </a:r>
            <a:r>
              <a:rPr kumimoji="1" lang="ja-JP" altLang="en-US" sz="800" dirty="0" smtClean="0">
                <a:latin typeface="メイリオ" panose="020B0604030504040204" pitchFamily="50" charset="-128"/>
                <a:ea typeface="メイリオ" panose="020B0604030504040204" pitchFamily="50" charset="-128"/>
              </a:rPr>
              <a:t>○ 離職者訓練受講者の就職状況（令和４年２月末現在）</a:t>
            </a:r>
            <a:endParaRPr kumimoji="1" lang="en-US" altLang="ja-JP" sz="800" dirty="0" smtClean="0">
              <a:latin typeface="メイリオ" panose="020B0604030504040204" pitchFamily="50" charset="-128"/>
              <a:ea typeface="メイリオ" panose="020B0604030504040204" pitchFamily="50" charset="-128"/>
            </a:endParaRPr>
          </a:p>
          <a:p>
            <a:r>
              <a:rPr kumimoji="1" lang="ja-JP" altLang="en-US" sz="600" dirty="0" smtClean="0">
                <a:latin typeface="メイリオ" panose="020B0604030504040204" pitchFamily="50" charset="-128"/>
                <a:ea typeface="メイリオ" panose="020B0604030504040204" pitchFamily="50" charset="-128"/>
              </a:rPr>
              <a:t>　　</a:t>
            </a:r>
            <a:r>
              <a:rPr kumimoji="1" lang="ja-JP" altLang="en-US" sz="600" dirty="0">
                <a:latin typeface="メイリオ" panose="020B0604030504040204" pitchFamily="50" charset="-128"/>
                <a:ea typeface="メイリオ" panose="020B0604030504040204" pitchFamily="50" charset="-128"/>
              </a:rPr>
              <a:t> </a:t>
            </a:r>
            <a:r>
              <a:rPr kumimoji="1" lang="ja-JP" altLang="en-US" sz="600" dirty="0" smtClean="0">
                <a:latin typeface="メイリオ" panose="020B0604030504040204" pitchFamily="50" charset="-128"/>
                <a:ea typeface="メイリオ" panose="020B0604030504040204" pitchFamily="50" charset="-128"/>
              </a:rPr>
              <a:t>・受講者の修了</a:t>
            </a:r>
            <a:r>
              <a:rPr kumimoji="1" lang="en-US" altLang="ja-JP" sz="600" dirty="0" smtClean="0">
                <a:latin typeface="メイリオ" panose="020B0604030504040204" pitchFamily="50" charset="-128"/>
                <a:ea typeface="メイリオ" panose="020B0604030504040204" pitchFamily="50" charset="-128"/>
              </a:rPr>
              <a:t>3</a:t>
            </a:r>
            <a:r>
              <a:rPr kumimoji="1" lang="ja-JP" altLang="en-US" sz="600" dirty="0" smtClean="0">
                <a:latin typeface="メイリオ" panose="020B0604030504040204" pitchFamily="50" charset="-128"/>
                <a:ea typeface="メイリオ" panose="020B0604030504040204" pitchFamily="50" charset="-128"/>
              </a:rPr>
              <a:t>ヵ月後の目標就職率　</a:t>
            </a:r>
            <a:r>
              <a:rPr kumimoji="1" lang="en-US" altLang="ja-JP" sz="600" dirty="0" smtClean="0">
                <a:latin typeface="メイリオ" panose="020B0604030504040204" pitchFamily="50" charset="-128"/>
                <a:ea typeface="メイリオ" panose="020B0604030504040204" pitchFamily="50" charset="-128"/>
              </a:rPr>
              <a:t>【</a:t>
            </a:r>
            <a:r>
              <a:rPr kumimoji="1" lang="ja-JP" altLang="en-US" sz="600" dirty="0" smtClean="0">
                <a:latin typeface="メイリオ" panose="020B0604030504040204" pitchFamily="50" charset="-128"/>
                <a:ea typeface="メイリオ" panose="020B0604030504040204" pitchFamily="50" charset="-128"/>
              </a:rPr>
              <a:t>施設内訓練</a:t>
            </a:r>
            <a:r>
              <a:rPr kumimoji="1" lang="en-US" altLang="ja-JP" sz="600" dirty="0" smtClean="0">
                <a:latin typeface="メイリオ" panose="020B0604030504040204" pitchFamily="50" charset="-128"/>
                <a:ea typeface="メイリオ" panose="020B0604030504040204" pitchFamily="50" charset="-128"/>
              </a:rPr>
              <a:t>80%</a:t>
            </a:r>
            <a:r>
              <a:rPr kumimoji="1" lang="ja-JP" altLang="en-US" sz="600" dirty="0" smtClean="0">
                <a:latin typeface="メイリオ" panose="020B0604030504040204" pitchFamily="50" charset="-128"/>
                <a:ea typeface="メイリオ" panose="020B0604030504040204" pitchFamily="50" charset="-128"/>
              </a:rPr>
              <a:t>以上</a:t>
            </a:r>
            <a:r>
              <a:rPr kumimoji="1" lang="en-US" altLang="ja-JP" sz="600" dirty="0" smtClean="0">
                <a:latin typeface="メイリオ" panose="020B0604030504040204" pitchFamily="50" charset="-128"/>
                <a:ea typeface="メイリオ" panose="020B0604030504040204" pitchFamily="50" charset="-128"/>
              </a:rPr>
              <a:t>】【</a:t>
            </a:r>
            <a:r>
              <a:rPr kumimoji="1" lang="ja-JP" altLang="en-US" sz="600" dirty="0" smtClean="0">
                <a:latin typeface="メイリオ" panose="020B0604030504040204" pitchFamily="50" charset="-128"/>
                <a:ea typeface="メイリオ" panose="020B0604030504040204" pitchFamily="50" charset="-128"/>
              </a:rPr>
              <a:t>委託訓練</a:t>
            </a:r>
            <a:r>
              <a:rPr kumimoji="1" lang="en-US" altLang="ja-JP" sz="600" dirty="0" smtClean="0">
                <a:latin typeface="メイリオ" panose="020B0604030504040204" pitchFamily="50" charset="-128"/>
                <a:ea typeface="メイリオ" panose="020B0604030504040204" pitchFamily="50" charset="-128"/>
              </a:rPr>
              <a:t>75%</a:t>
            </a:r>
            <a:r>
              <a:rPr kumimoji="1" lang="ja-JP" altLang="en-US" sz="600" dirty="0" smtClean="0">
                <a:latin typeface="メイリオ" panose="020B0604030504040204" pitchFamily="50" charset="-128"/>
                <a:ea typeface="メイリオ" panose="020B0604030504040204" pitchFamily="50" charset="-128"/>
              </a:rPr>
              <a:t>以上</a:t>
            </a:r>
            <a:r>
              <a:rPr kumimoji="1" lang="en-US" altLang="ja-JP" sz="600" dirty="0" smtClean="0">
                <a:latin typeface="メイリオ" panose="020B0604030504040204" pitchFamily="50" charset="-128"/>
                <a:ea typeface="メイリオ" panose="020B0604030504040204" pitchFamily="50" charset="-128"/>
              </a:rPr>
              <a:t>】</a:t>
            </a:r>
            <a:endParaRPr kumimoji="1" lang="ja-JP" altLang="en-US" sz="600" dirty="0">
              <a:latin typeface="メイリオ" panose="020B0604030504040204" pitchFamily="50" charset="-128"/>
              <a:ea typeface="メイリオ" panose="020B0604030504040204" pitchFamily="50" charset="-128"/>
            </a:endParaRPr>
          </a:p>
        </p:txBody>
      </p:sp>
      <p:sp>
        <p:nvSpPr>
          <p:cNvPr id="82" name="テキスト ボックス 81"/>
          <p:cNvSpPr txBox="1"/>
          <p:nvPr/>
        </p:nvSpPr>
        <p:spPr>
          <a:xfrm>
            <a:off x="4067175" y="5140962"/>
            <a:ext cx="3017319" cy="184666"/>
          </a:xfrm>
          <a:prstGeom prst="rect">
            <a:avLst/>
          </a:prstGeom>
          <a:noFill/>
        </p:spPr>
        <p:txBody>
          <a:bodyPr wrap="square" rtlCol="0">
            <a:spAutoFit/>
          </a:bodyPr>
          <a:lstStyle/>
          <a:p>
            <a:r>
              <a:rPr kumimoji="1" lang="en-US" altLang="ja-JP" sz="600" dirty="0" smtClean="0">
                <a:latin typeface="メイリオ" panose="020B0604030504040204" pitchFamily="50" charset="-128"/>
                <a:ea typeface="メイリオ" panose="020B0604030504040204" pitchFamily="50" charset="-128"/>
              </a:rPr>
              <a:t>※</a:t>
            </a:r>
            <a:r>
              <a:rPr kumimoji="1" lang="ja-JP" altLang="en-US" sz="600" dirty="0" smtClean="0">
                <a:latin typeface="メイリオ" panose="020B0604030504040204" pitchFamily="50" charset="-128"/>
                <a:ea typeface="メイリオ" panose="020B0604030504040204" pitchFamily="50" charset="-128"/>
              </a:rPr>
              <a:t>就職率は、令和</a:t>
            </a:r>
            <a:r>
              <a:rPr kumimoji="1" lang="en-US" altLang="ja-JP" sz="600" dirty="0" smtClean="0">
                <a:latin typeface="メイリオ" panose="020B0604030504040204" pitchFamily="50" charset="-128"/>
                <a:ea typeface="メイリオ" panose="020B0604030504040204" pitchFamily="50" charset="-128"/>
              </a:rPr>
              <a:t>3</a:t>
            </a:r>
            <a:r>
              <a:rPr kumimoji="1" lang="ja-JP" altLang="en-US" sz="600" dirty="0" smtClean="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9</a:t>
            </a:r>
            <a:r>
              <a:rPr kumimoji="1" lang="ja-JP" altLang="en-US" sz="600" dirty="0" smtClean="0">
                <a:latin typeface="メイリオ" panose="020B0604030504040204" pitchFamily="50" charset="-128"/>
                <a:ea typeface="メイリオ" panose="020B0604030504040204" pitchFamily="50" charset="-128"/>
              </a:rPr>
              <a:t>月末までに修了したコースの</a:t>
            </a:r>
            <a:r>
              <a:rPr kumimoji="1" lang="en-US" altLang="ja-JP" sz="600" dirty="0" smtClean="0">
                <a:latin typeface="メイリオ" panose="020B0604030504040204" pitchFamily="50" charset="-128"/>
                <a:ea typeface="メイリオ" panose="020B0604030504040204" pitchFamily="50" charset="-128"/>
              </a:rPr>
              <a:t>3</a:t>
            </a:r>
            <a:r>
              <a:rPr kumimoji="1" lang="ja-JP" altLang="en-US" sz="600" dirty="0" smtClean="0">
                <a:latin typeface="メイリオ" panose="020B0604030504040204" pitchFamily="50" charset="-128"/>
                <a:ea typeface="メイリオ" panose="020B0604030504040204" pitchFamily="50" charset="-128"/>
              </a:rPr>
              <a:t>ヵ月後の実績。</a:t>
            </a:r>
            <a:endParaRPr kumimoji="1" lang="ja-JP" altLang="en-US" sz="600" dirty="0">
              <a:latin typeface="メイリオ" panose="020B0604030504040204" pitchFamily="50" charset="-128"/>
              <a:ea typeface="メイリオ" panose="020B0604030504040204" pitchFamily="50" charset="-128"/>
            </a:endParaRPr>
          </a:p>
        </p:txBody>
      </p:sp>
      <p:sp>
        <p:nvSpPr>
          <p:cNvPr id="83" name="テキスト ボックス 82"/>
          <p:cNvSpPr txBox="1"/>
          <p:nvPr/>
        </p:nvSpPr>
        <p:spPr>
          <a:xfrm>
            <a:off x="628650" y="5502564"/>
            <a:ext cx="6235898" cy="646331"/>
          </a:xfrm>
          <a:prstGeom prst="rect">
            <a:avLst/>
          </a:prstGeom>
          <a:noFill/>
          <a:ln>
            <a:solidFill>
              <a:schemeClr val="bg1">
                <a:lumMod val="75000"/>
              </a:schemeClr>
            </a:solidFill>
          </a:ln>
        </p:spPr>
        <p:txBody>
          <a:bodyPr wrap="square" rtlCol="0">
            <a:spAutoFit/>
          </a:bodyPr>
          <a:lstStyle/>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４）地方自治体との連携による再就職等を促進する取組</a:t>
            </a:r>
            <a:r>
              <a:rPr lang="ja-JP" altLang="en-US" sz="1200" dirty="0" smtClean="0">
                <a:latin typeface="メイリオ" panose="020B0604030504040204" pitchFamily="50" charset="-128"/>
                <a:ea typeface="メイリオ" panose="020B0604030504040204" pitchFamily="50" charset="-128"/>
              </a:rPr>
              <a:t>等の支援</a:t>
            </a:r>
            <a:endParaRPr lang="ja-JP" altLang="en-US" sz="1200" dirty="0">
              <a:latin typeface="メイリオ" panose="020B0604030504040204" pitchFamily="50" charset="-128"/>
              <a:ea typeface="メイリオ" panose="020B0604030504040204" pitchFamily="50" charset="-128"/>
            </a:endParaRPr>
          </a:p>
        </p:txBody>
      </p:sp>
      <p:sp>
        <p:nvSpPr>
          <p:cNvPr id="84" name="正方形/長方形 83"/>
          <p:cNvSpPr/>
          <p:nvPr/>
        </p:nvSpPr>
        <p:spPr>
          <a:xfrm>
            <a:off x="641214" y="7252567"/>
            <a:ext cx="2069928" cy="2870016"/>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649771" y="6305337"/>
            <a:ext cx="6214777" cy="824805"/>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p:cNvSpPr txBox="1"/>
          <p:nvPr/>
        </p:nvSpPr>
        <p:spPr>
          <a:xfrm>
            <a:off x="653342" y="6448585"/>
            <a:ext cx="6233105" cy="681557"/>
          </a:xfrm>
          <a:prstGeom prst="rect">
            <a:avLst/>
          </a:prstGeom>
          <a:noFill/>
        </p:spPr>
        <p:txBody>
          <a:bodyPr wrap="square" rtlCol="0">
            <a:noAutofit/>
          </a:bodyPr>
          <a:lstStyle/>
          <a:p>
            <a:r>
              <a:rPr kumimoji="1" lang="ja-JP" altLang="en-US" sz="950" dirty="0" smtClean="0">
                <a:latin typeface="メイリオ" panose="020B0604030504040204" pitchFamily="50" charset="-128"/>
                <a:ea typeface="メイリオ" panose="020B0604030504040204" pitchFamily="50" charset="-128"/>
              </a:rPr>
              <a:t>　雇用対策における国と地方公共団体との連携に関しては、国と地方公共団体がそれぞれの強みを発揮し、一体となって雇用対策を進めることで住民サービスの更なる強化を図る必要がある。</a:t>
            </a:r>
            <a:endParaRPr kumimoji="1" lang="en-US" altLang="ja-JP" sz="950" dirty="0" smtClean="0">
              <a:latin typeface="メイリオ" panose="020B0604030504040204" pitchFamily="50" charset="-128"/>
              <a:ea typeface="メイリオ" panose="020B0604030504040204" pitchFamily="50" charset="-128"/>
            </a:endParaRPr>
          </a:p>
          <a:p>
            <a:r>
              <a:rPr kumimoji="1" lang="ja-JP" altLang="en-US" sz="950" dirty="0" smtClean="0">
                <a:latin typeface="メイリオ" panose="020B0604030504040204" pitchFamily="50" charset="-128"/>
                <a:ea typeface="メイリオ" panose="020B0604030504040204" pitchFamily="50" charset="-128"/>
              </a:rPr>
              <a:t>　これまでも地方公共団体との各種の連携事業を実施してきたところであるが、これまで以上に地域の雇用問題への一体的な取組を進めるため、地方公共団体と雇用対策協定の締結の促進を図る必要がある。</a:t>
            </a:r>
            <a:endParaRPr kumimoji="1" lang="en-US" altLang="ja-JP" sz="950" dirty="0" smtClean="0">
              <a:latin typeface="メイリオ" panose="020B0604030504040204" pitchFamily="50" charset="-128"/>
              <a:ea typeface="メイリオ" panose="020B0604030504040204" pitchFamily="50" charset="-128"/>
            </a:endParaRPr>
          </a:p>
        </p:txBody>
      </p:sp>
      <p:grpSp>
        <p:nvGrpSpPr>
          <p:cNvPr id="87" name="グループ化 86"/>
          <p:cNvGrpSpPr/>
          <p:nvPr/>
        </p:nvGrpSpPr>
        <p:grpSpPr>
          <a:xfrm>
            <a:off x="644389" y="6186976"/>
            <a:ext cx="1281733" cy="279601"/>
            <a:chOff x="644389" y="1193430"/>
            <a:chExt cx="1281733" cy="279601"/>
          </a:xfrm>
        </p:grpSpPr>
        <p:sp>
          <p:nvSpPr>
            <p:cNvPr id="88" name="正方形/長方形 87"/>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9" name="テキスト ボックス 88"/>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90" name="正方形/長方形 89"/>
          <p:cNvSpPr/>
          <p:nvPr/>
        </p:nvSpPr>
        <p:spPr>
          <a:xfrm>
            <a:off x="2828259" y="7258531"/>
            <a:ext cx="4036289" cy="287001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1" name="グループ化 90"/>
          <p:cNvGrpSpPr/>
          <p:nvPr/>
        </p:nvGrpSpPr>
        <p:grpSpPr>
          <a:xfrm>
            <a:off x="641214" y="7166808"/>
            <a:ext cx="1225438" cy="278368"/>
            <a:chOff x="641214" y="2330077"/>
            <a:chExt cx="1225438" cy="278368"/>
          </a:xfrm>
        </p:grpSpPr>
        <p:sp>
          <p:nvSpPr>
            <p:cNvPr id="92" name="正方形/長方形 91"/>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93" name="テキスト ボックス 92"/>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94" name="テキスト ボックス 93"/>
          <p:cNvSpPr txBox="1"/>
          <p:nvPr/>
        </p:nvSpPr>
        <p:spPr>
          <a:xfrm>
            <a:off x="2816617" y="7252568"/>
            <a:ext cx="4059573" cy="2870016"/>
          </a:xfrm>
          <a:prstGeom prst="rect">
            <a:avLst/>
          </a:prstGeom>
          <a:noFill/>
        </p:spPr>
        <p:txBody>
          <a:bodyPr wrap="square" rtlCol="0">
            <a:noAutofit/>
          </a:bodyPr>
          <a:lstStyle/>
          <a:p>
            <a:endParaRPr kumimoji="1" lang="en-US" altLang="ja-JP" sz="950" dirty="0" smtClean="0">
              <a:latin typeface="メイリオ" panose="020B0604030504040204" pitchFamily="50" charset="-128"/>
              <a:ea typeface="メイリオ" panose="020B0604030504040204" pitchFamily="50" charset="-128"/>
            </a:endParaRPr>
          </a:p>
        </p:txBody>
      </p:sp>
      <p:sp>
        <p:nvSpPr>
          <p:cNvPr id="95" name="テキスト ボックス 94"/>
          <p:cNvSpPr txBox="1"/>
          <p:nvPr/>
        </p:nvSpPr>
        <p:spPr>
          <a:xfrm>
            <a:off x="649771" y="7443915"/>
            <a:ext cx="2073013" cy="2688228"/>
          </a:xfrm>
          <a:prstGeom prst="rect">
            <a:avLst/>
          </a:prstGeom>
          <a:noFill/>
        </p:spPr>
        <p:txBody>
          <a:bodyPr wrap="square" rtlCol="0">
            <a:noAutofit/>
          </a:bodyPr>
          <a:lstStyle/>
          <a:p>
            <a:pPr marL="108000" indent="-720000"/>
            <a:r>
              <a:rPr kumimoji="1" lang="ja-JP" altLang="en-US" sz="950" dirty="0" smtClean="0">
                <a:latin typeface="メイリオ" panose="020B0604030504040204" pitchFamily="50" charset="-128"/>
                <a:ea typeface="メイリオ" panose="020B0604030504040204" pitchFamily="50" charset="-128"/>
              </a:rPr>
              <a:t>①　ニーズ</a:t>
            </a:r>
            <a:r>
              <a:rPr kumimoji="1" lang="ja-JP" altLang="en-US" sz="950" dirty="0">
                <a:latin typeface="メイリオ" panose="020B0604030504040204" pitchFamily="50" charset="-128"/>
                <a:ea typeface="メイリオ" panose="020B0604030504040204" pitchFamily="50" charset="-128"/>
              </a:rPr>
              <a:t>の高い分野への事業転換やキャリアチェンジ等による新型コロナウイルス感染症の影響等を受けた地域の雇用の再生のほか、産業政策と一体となって行う良質で安定的な雇用機会の確保を行う県の取組等に対する支援の強化を図る。</a:t>
            </a:r>
          </a:p>
          <a:p>
            <a:pPr marL="108000" indent="-720000"/>
            <a:r>
              <a:rPr kumimoji="1" lang="ja-JP" altLang="en-US" sz="950" dirty="0" smtClean="0">
                <a:latin typeface="メイリオ" panose="020B0604030504040204" pitchFamily="50" charset="-128"/>
                <a:ea typeface="メイリオ" panose="020B0604030504040204" pitchFamily="50" charset="-128"/>
              </a:rPr>
              <a:t>②　県</a:t>
            </a:r>
            <a:r>
              <a:rPr kumimoji="1" lang="ja-JP" altLang="en-US" sz="950" dirty="0">
                <a:latin typeface="メイリオ" panose="020B0604030504040204" pitchFamily="50" charset="-128"/>
                <a:ea typeface="メイリオ" panose="020B0604030504040204" pitchFamily="50" charset="-128"/>
              </a:rPr>
              <a:t>及び宮城県教育委員会と締結した「宮城県における雇用の安定</a:t>
            </a:r>
            <a:r>
              <a:rPr kumimoji="1" lang="ja-JP" altLang="en-US" sz="950" dirty="0" smtClean="0">
                <a:latin typeface="メイリオ" panose="020B0604030504040204" pitchFamily="50" charset="-128"/>
                <a:ea typeface="メイリオ" panose="020B0604030504040204" pitchFamily="50" charset="-128"/>
              </a:rPr>
              <a:t>と定住</a:t>
            </a:r>
            <a:r>
              <a:rPr kumimoji="1" lang="ja-JP" altLang="en-US" sz="950" dirty="0">
                <a:latin typeface="メイリオ" panose="020B0604030504040204" pitchFamily="50" charset="-128"/>
                <a:ea typeface="メイリオ" panose="020B0604030504040204" pitchFamily="50" charset="-128"/>
              </a:rPr>
              <a:t>推進協定」による事業計画に基づいた取組を実施し、国と県の施策の</a:t>
            </a:r>
            <a:r>
              <a:rPr kumimoji="1" lang="ja-JP" altLang="en-US" sz="950" dirty="0" smtClean="0">
                <a:latin typeface="メイリオ" panose="020B0604030504040204" pitchFamily="50" charset="-128"/>
                <a:ea typeface="メイリオ" panose="020B0604030504040204" pitchFamily="50" charset="-128"/>
              </a:rPr>
              <a:t>相乗</a:t>
            </a:r>
            <a:r>
              <a:rPr kumimoji="1" lang="ja-JP" altLang="en-US" sz="950" dirty="0">
                <a:latin typeface="メイリオ" panose="020B0604030504040204" pitchFamily="50" charset="-128"/>
                <a:ea typeface="メイリオ" panose="020B0604030504040204" pitchFamily="50" charset="-128"/>
              </a:rPr>
              <a:t>効果が発揮されるよう連携を図る。</a:t>
            </a:r>
          </a:p>
          <a:p>
            <a:pPr marL="108000" indent="-720000"/>
            <a:r>
              <a:rPr kumimoji="1" lang="ja-JP" altLang="en-US" sz="950" dirty="0" smtClean="0">
                <a:latin typeface="メイリオ" panose="020B0604030504040204" pitchFamily="50" charset="-128"/>
                <a:ea typeface="メイリオ" panose="020B0604030504040204" pitchFamily="50" charset="-128"/>
              </a:rPr>
              <a:t>③　県内市町村と「雇用対策協定」の締結を更に推進し、国と地方が一層連携して地域の実情に応じた雇用対策を実施する。</a:t>
            </a:r>
            <a:endParaRPr kumimoji="1" lang="en-US" altLang="ja-JP" sz="950" dirty="0">
              <a:latin typeface="メイリオ" panose="020B0604030504040204" pitchFamily="50" charset="-128"/>
              <a:ea typeface="メイリオ" panose="020B0604030504040204" pitchFamily="50" charset="-128"/>
            </a:endParaRPr>
          </a:p>
        </p:txBody>
      </p:sp>
      <p:graphicFrame>
        <p:nvGraphicFramePr>
          <p:cNvPr id="96" name="グラフ 95"/>
          <p:cNvGraphicFramePr/>
          <p:nvPr>
            <p:extLst>
              <p:ext uri="{D42A27DB-BD31-4B8C-83A1-F6EECF244321}">
                <p14:modId xmlns:p14="http://schemas.microsoft.com/office/powerpoint/2010/main" val="2351885653"/>
              </p:ext>
            </p:extLst>
          </p:nvPr>
        </p:nvGraphicFramePr>
        <p:xfrm>
          <a:off x="2868020" y="7295321"/>
          <a:ext cx="3927612" cy="27518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7" name="表 96"/>
          <p:cNvGraphicFramePr>
            <a:graphicFrameLocks noGrp="1"/>
          </p:cNvGraphicFramePr>
          <p:nvPr>
            <p:extLst/>
          </p:nvPr>
        </p:nvGraphicFramePr>
        <p:xfrm>
          <a:off x="3181350" y="2728749"/>
          <a:ext cx="3535193" cy="2390198"/>
        </p:xfrm>
        <a:graphic>
          <a:graphicData uri="http://schemas.openxmlformats.org/drawingml/2006/table">
            <a:tbl>
              <a:tblPr/>
              <a:tblGrid>
                <a:gridCol w="692861">
                  <a:extLst>
                    <a:ext uri="{9D8B030D-6E8A-4147-A177-3AD203B41FA5}">
                      <a16:colId xmlns:a16="http://schemas.microsoft.com/office/drawing/2014/main" val="4231347039"/>
                    </a:ext>
                  </a:extLst>
                </a:gridCol>
                <a:gridCol w="273055">
                  <a:extLst>
                    <a:ext uri="{9D8B030D-6E8A-4147-A177-3AD203B41FA5}">
                      <a16:colId xmlns:a16="http://schemas.microsoft.com/office/drawing/2014/main" val="34167202"/>
                    </a:ext>
                  </a:extLst>
                </a:gridCol>
                <a:gridCol w="738421">
                  <a:extLst>
                    <a:ext uri="{9D8B030D-6E8A-4147-A177-3AD203B41FA5}">
                      <a16:colId xmlns:a16="http://schemas.microsoft.com/office/drawing/2014/main" val="1380089638"/>
                    </a:ext>
                  </a:extLst>
                </a:gridCol>
                <a:gridCol w="455863">
                  <a:extLst>
                    <a:ext uri="{9D8B030D-6E8A-4147-A177-3AD203B41FA5}">
                      <a16:colId xmlns:a16="http://schemas.microsoft.com/office/drawing/2014/main" val="2955732515"/>
                    </a:ext>
                  </a:extLst>
                </a:gridCol>
                <a:gridCol w="458331">
                  <a:extLst>
                    <a:ext uri="{9D8B030D-6E8A-4147-A177-3AD203B41FA5}">
                      <a16:colId xmlns:a16="http://schemas.microsoft.com/office/drawing/2014/main" val="4102042630"/>
                    </a:ext>
                  </a:extLst>
                </a:gridCol>
                <a:gridCol w="554001">
                  <a:extLst>
                    <a:ext uri="{9D8B030D-6E8A-4147-A177-3AD203B41FA5}">
                      <a16:colId xmlns:a16="http://schemas.microsoft.com/office/drawing/2014/main" val="3561966638"/>
                    </a:ext>
                  </a:extLst>
                </a:gridCol>
                <a:gridCol w="362661">
                  <a:extLst>
                    <a:ext uri="{9D8B030D-6E8A-4147-A177-3AD203B41FA5}">
                      <a16:colId xmlns:a16="http://schemas.microsoft.com/office/drawing/2014/main" val="4033982227"/>
                    </a:ext>
                  </a:extLst>
                </a:gridCol>
              </a:tblGrid>
              <a:tr h="222601">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ctr" fontAlgn="ctr"/>
                      <a:r>
                        <a:rPr lang="ja-JP" sz="800" u="none" strike="noStrike" dirty="0">
                          <a:effectLst/>
                          <a:latin typeface="メイリオ" panose="020B0604030504040204" pitchFamily="50" charset="-128"/>
                          <a:ea typeface="メイリオ" panose="020B0604030504040204" pitchFamily="50" charset="-128"/>
                        </a:rPr>
                        <a:t>実施機関</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ctr" fontAlgn="ctr"/>
                      <a:r>
                        <a:rPr lang="ja-JP" sz="800" u="none" strike="noStrike" dirty="0">
                          <a:effectLst/>
                          <a:latin typeface="メイリオ" panose="020B0604030504040204" pitchFamily="50" charset="-128"/>
                          <a:ea typeface="メイリオ" panose="020B0604030504040204" pitchFamily="50" charset="-128"/>
                        </a:rPr>
                        <a:t>訓練区分</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ctr" fontAlgn="ctr"/>
                      <a:r>
                        <a:rPr lang="ja-JP" sz="800" u="none" strike="noStrike" dirty="0">
                          <a:effectLst/>
                          <a:latin typeface="メイリオ" panose="020B0604030504040204" pitchFamily="50" charset="-128"/>
                          <a:ea typeface="メイリオ" panose="020B0604030504040204" pitchFamily="50" charset="-128"/>
                        </a:rPr>
                        <a:t>開講定員</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ctr" fontAlgn="ctr"/>
                      <a:r>
                        <a:rPr lang="ja-JP" sz="800" u="none" strike="noStrike" dirty="0">
                          <a:effectLst/>
                          <a:latin typeface="メイリオ" panose="020B0604030504040204" pitchFamily="50" charset="-128"/>
                          <a:ea typeface="メイリオ" panose="020B0604030504040204" pitchFamily="50" charset="-128"/>
                        </a:rPr>
                        <a:t>入校者数</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ctr" fontAlgn="ctr"/>
                      <a:r>
                        <a:rPr lang="ja-JP" sz="800" u="none" strike="noStrike" dirty="0">
                          <a:effectLst/>
                          <a:latin typeface="メイリオ" panose="020B0604030504040204" pitchFamily="50" charset="-128"/>
                          <a:ea typeface="メイリオ" panose="020B0604030504040204" pitchFamily="50" charset="-128"/>
                        </a:rPr>
                        <a:t>定員充足率</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ctr" fontAlgn="ctr"/>
                      <a:r>
                        <a:rPr lang="ja-JP" sz="800" u="none" strike="noStrike" dirty="0">
                          <a:effectLst/>
                          <a:latin typeface="メイリオ" panose="020B0604030504040204" pitchFamily="50" charset="-128"/>
                          <a:ea typeface="メイリオ" panose="020B0604030504040204" pitchFamily="50" charset="-128"/>
                        </a:rPr>
                        <a:t>就職率</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892091"/>
                  </a:ext>
                </a:extLst>
              </a:tr>
              <a:tr h="326159">
                <a:tc rowSpan="4">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ctr" fontAlgn="ctr"/>
                      <a:r>
                        <a:rPr lang="ja-JP" sz="800" u="none" strike="noStrike" dirty="0">
                          <a:effectLst/>
                          <a:latin typeface="メイリオ" panose="020B0604030504040204" pitchFamily="50" charset="-128"/>
                          <a:ea typeface="メイリオ" panose="020B0604030504040204" pitchFamily="50" charset="-128"/>
                        </a:rPr>
                        <a:t>宮城県</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just" fontAlgn="ctr"/>
                      <a:r>
                        <a:rPr lang="en-US" altLang="ja-JP" sz="600" u="none" strike="noStrike" baseline="0" dirty="0" smtClean="0">
                          <a:effectLst/>
                          <a:latin typeface="メイリオ" panose="020B0604030504040204" pitchFamily="50" charset="-128"/>
                          <a:ea typeface="メイリオ" panose="020B0604030504040204" pitchFamily="50" charset="-128"/>
                        </a:rPr>
                        <a:t> </a:t>
                      </a:r>
                      <a:r>
                        <a:rPr lang="ja-JP" sz="800" u="none" strike="noStrike" dirty="0" smtClean="0">
                          <a:effectLst/>
                          <a:latin typeface="メイリオ" panose="020B0604030504040204" pitchFamily="50" charset="-128"/>
                          <a:ea typeface="メイリオ" panose="020B0604030504040204" pitchFamily="50" charset="-128"/>
                        </a:rPr>
                        <a:t>委託</a:t>
                      </a:r>
                      <a:r>
                        <a:rPr lang="ja-JP" sz="800" u="none" strike="noStrike" dirty="0">
                          <a:effectLst/>
                          <a:latin typeface="メイリオ" panose="020B0604030504040204" pitchFamily="50" charset="-128"/>
                          <a:ea typeface="メイリオ" panose="020B0604030504040204" pitchFamily="50" charset="-128"/>
                        </a:rPr>
                        <a:t>訓練</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800" b="0" i="0" u="none" strike="noStrike" dirty="0" smtClean="0">
                          <a:effectLst/>
                          <a:latin typeface="メイリオ" panose="020B0604030504040204" pitchFamily="50" charset="-128"/>
                          <a:ea typeface="メイリオ" panose="020B0604030504040204" pitchFamily="50" charset="-128"/>
                        </a:rPr>
                        <a:t>1.137</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800" b="0" i="0" u="none" strike="noStrike" dirty="0" smtClean="0">
                          <a:effectLst/>
                          <a:latin typeface="メイリオ" panose="020B0604030504040204" pitchFamily="50" charset="-128"/>
                          <a:ea typeface="メイリオ" panose="020B0604030504040204" pitchFamily="50" charset="-128"/>
                        </a:rPr>
                        <a:t>928</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800" u="none" strike="noStrike" dirty="0" smtClean="0">
                          <a:effectLst/>
                          <a:latin typeface="メイリオ" panose="020B0604030504040204" pitchFamily="50" charset="-128"/>
                          <a:ea typeface="メイリオ" panose="020B0604030504040204" pitchFamily="50" charset="-128"/>
                        </a:rPr>
                        <a:t>81.6%</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800" u="none" strike="noStrike" dirty="0" smtClean="0">
                          <a:effectLst/>
                          <a:latin typeface="メイリオ" panose="020B0604030504040204" pitchFamily="50" charset="-128"/>
                          <a:ea typeface="メイリオ" panose="020B0604030504040204" pitchFamily="50" charset="-128"/>
                        </a:rPr>
                        <a:t>79.2%</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7934735"/>
                  </a:ext>
                </a:extLst>
              </a:tr>
              <a:tr h="237824">
                <a:tc vMerge="1">
                  <a:txBody>
                    <a:bodyPr/>
                    <a:lstStyle/>
                    <a:p>
                      <a:endParaRPr kumimoji="1" lang="ja-JP" altLang="en-US"/>
                    </a:p>
                  </a:txBody>
                  <a:tcPr/>
                </a:tc>
                <a:tc rowSpan="2">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ctr" fontAlgn="ctr"/>
                      <a:r>
                        <a:rPr lang="en-US" sz="500" u="none" strike="noStrike" dirty="0">
                          <a:effectLst/>
                          <a:latin typeface="メイリオ" panose="020B0604030504040204" pitchFamily="50" charset="-128"/>
                          <a:ea typeface="メイリオ" panose="020B0604030504040204" pitchFamily="50" charset="-128"/>
                        </a:rPr>
                        <a:t>　</a:t>
                      </a:r>
                      <a:endParaRPr lang="ja-JP" sz="5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sz="600" u="none" strike="noStrike" spc="-50" baseline="0" dirty="0">
                          <a:effectLst/>
                          <a:latin typeface="メイリオ" panose="020B0604030504040204" pitchFamily="50" charset="-128"/>
                          <a:ea typeface="メイリオ" panose="020B0604030504040204" pitchFamily="50" charset="-128"/>
                        </a:rPr>
                        <a:t>うち介護・福祉・保育分野</a:t>
                      </a:r>
                      <a:endParaRPr lang="ja-JP" sz="600" b="0" i="0" u="none" strike="noStrike" spc="-50" baseline="0" dirty="0">
                        <a:effectLst/>
                        <a:latin typeface="メイリオ" panose="020B0604030504040204" pitchFamily="50" charset="-128"/>
                        <a:ea typeface="メイリオ" panose="020B0604030504040204" pitchFamily="50" charset="-128"/>
                      </a:endParaRPr>
                    </a:p>
                  </a:txBody>
                  <a:tcPr marL="7269" marR="8242"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800" b="0" i="0" u="none" strike="noStrike" dirty="0" smtClean="0">
                          <a:effectLst/>
                          <a:latin typeface="メイリオ" panose="020B0604030504040204" pitchFamily="50" charset="-128"/>
                          <a:ea typeface="メイリオ" panose="020B0604030504040204" pitchFamily="50" charset="-128"/>
                        </a:rPr>
                        <a:t>216</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800" b="0" i="0" u="none" strike="noStrike" dirty="0" smtClean="0">
                          <a:effectLst/>
                          <a:latin typeface="メイリオ" panose="020B0604030504040204" pitchFamily="50" charset="-128"/>
                          <a:ea typeface="メイリオ" panose="020B0604030504040204" pitchFamily="50" charset="-128"/>
                        </a:rPr>
                        <a:t>178</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800" u="none" strike="noStrike" dirty="0" smtClean="0">
                          <a:effectLst/>
                          <a:latin typeface="メイリオ" panose="020B0604030504040204" pitchFamily="50" charset="-128"/>
                          <a:ea typeface="メイリオ" panose="020B0604030504040204" pitchFamily="50" charset="-128"/>
                        </a:rPr>
                        <a:t>82.4%</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800" u="none" strike="noStrike" dirty="0" smtClean="0">
                          <a:effectLst/>
                          <a:latin typeface="メイリオ" panose="020B0604030504040204" pitchFamily="50" charset="-128"/>
                          <a:ea typeface="メイリオ" panose="020B0604030504040204" pitchFamily="50" charset="-128"/>
                        </a:rPr>
                        <a:t>85.5%</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887580"/>
                  </a:ext>
                </a:extLst>
              </a:tr>
              <a:tr h="237824">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sz="600" u="none" strike="noStrike" dirty="0">
                          <a:effectLst/>
                          <a:latin typeface="メイリオ" panose="020B0604030504040204" pitchFamily="50" charset="-128"/>
                          <a:ea typeface="メイリオ" panose="020B0604030504040204" pitchFamily="50" charset="-128"/>
                        </a:rPr>
                        <a:t>うちＩＴ・ＯＡ分野</a:t>
                      </a:r>
                      <a:endParaRPr lang="ja-JP" sz="6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800" b="0" i="0" u="none" strike="noStrike" dirty="0" smtClean="0">
                          <a:effectLst/>
                          <a:latin typeface="メイリオ" panose="020B0604030504040204" pitchFamily="50" charset="-128"/>
                          <a:ea typeface="メイリオ" panose="020B0604030504040204" pitchFamily="50" charset="-128"/>
                        </a:rPr>
                        <a:t>761</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800" b="0" i="0" u="none" strike="noStrike" dirty="0" smtClean="0">
                          <a:effectLst/>
                          <a:latin typeface="メイリオ" panose="020B0604030504040204" pitchFamily="50" charset="-128"/>
                          <a:ea typeface="メイリオ" panose="020B0604030504040204" pitchFamily="50" charset="-128"/>
                        </a:rPr>
                        <a:t>625</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800" u="none" strike="noStrike" dirty="0" smtClean="0">
                          <a:effectLst/>
                          <a:latin typeface="メイリオ" panose="020B0604030504040204" pitchFamily="50" charset="-128"/>
                          <a:ea typeface="メイリオ" panose="020B0604030504040204" pitchFamily="50" charset="-128"/>
                        </a:rPr>
                        <a:t>82.1%</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800" u="none" strike="noStrike" dirty="0" smtClean="0">
                          <a:effectLst/>
                          <a:latin typeface="メイリオ" panose="020B0604030504040204" pitchFamily="50" charset="-128"/>
                          <a:ea typeface="メイリオ" panose="020B0604030504040204" pitchFamily="50" charset="-128"/>
                        </a:rPr>
                        <a:t>77.6%</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043261"/>
                  </a:ext>
                </a:extLst>
              </a:tr>
              <a:tr h="326159">
                <a:tc vMerge="1">
                  <a:txBody>
                    <a:bodyPr/>
                    <a:lstStyle/>
                    <a:p>
                      <a:pPr algn="ctr" fontAlgn="ctr"/>
                      <a:endParaRPr lang="ja-JP" sz="700" b="0" i="0" u="none" strike="noStrike" dirty="0">
                        <a:effectLst/>
                        <a:latin typeface="メイリオ" panose="020B0604030504040204" pitchFamily="50" charset="-128"/>
                        <a:ea typeface="メイリオ"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just" fontAlgn="ctr"/>
                      <a:r>
                        <a:rPr lang="en-US" altLang="ja-JP" sz="700" b="0" i="0" u="none" strike="noStrike" baseline="0" dirty="0" smtClean="0">
                          <a:effectLst/>
                          <a:latin typeface="メイリオ" panose="020B0604030504040204" pitchFamily="50" charset="-128"/>
                          <a:ea typeface="メイリオ" panose="020B0604030504040204" pitchFamily="50" charset="-128"/>
                        </a:rPr>
                        <a:t> </a:t>
                      </a:r>
                      <a:r>
                        <a:rPr lang="ja-JP" altLang="en-US" sz="800" b="0" i="0" u="none" strike="noStrike" dirty="0" smtClean="0">
                          <a:effectLst/>
                          <a:latin typeface="メイリオ" panose="020B0604030504040204" pitchFamily="50" charset="-128"/>
                          <a:ea typeface="メイリオ" panose="020B0604030504040204" pitchFamily="50" charset="-128"/>
                        </a:rPr>
                        <a:t>施設内訓練</a:t>
                      </a:r>
                      <a:endParaRPr lang="ja-JP" sz="9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800" b="0" i="0" u="none" strike="noStrike" dirty="0" smtClean="0">
                          <a:effectLst/>
                          <a:latin typeface="メイリオ" panose="020B0604030504040204" pitchFamily="50" charset="-128"/>
                          <a:ea typeface="メイリオ" panose="020B0604030504040204" pitchFamily="50" charset="-128"/>
                        </a:rPr>
                        <a:t>30</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800" b="0" i="0" u="none" strike="noStrike" dirty="0" smtClean="0">
                          <a:effectLst/>
                          <a:latin typeface="メイリオ" panose="020B0604030504040204" pitchFamily="50" charset="-128"/>
                          <a:ea typeface="メイリオ" panose="020B0604030504040204" pitchFamily="50" charset="-128"/>
                        </a:rPr>
                        <a:t>17</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800" b="0" i="0" u="none" strike="noStrike" dirty="0" smtClean="0">
                          <a:effectLst/>
                          <a:latin typeface="メイリオ" panose="020B0604030504040204" pitchFamily="50" charset="-128"/>
                          <a:ea typeface="メイリオ" panose="020B0604030504040204" pitchFamily="50" charset="-128"/>
                        </a:rPr>
                        <a:t>56.7</a:t>
                      </a:r>
                      <a:r>
                        <a:rPr lang="ja-JP" altLang="en-US" sz="800" b="0" i="0" u="none" strike="noStrike" dirty="0" smtClean="0">
                          <a:effectLst/>
                          <a:latin typeface="メイリオ" panose="020B0604030504040204" pitchFamily="50" charset="-128"/>
                          <a:ea typeface="メイリオ" panose="020B0604030504040204" pitchFamily="50" charset="-128"/>
                        </a:rPr>
                        <a:t>％</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800" u="none" strike="noStrike" dirty="0" smtClean="0">
                          <a:effectLst/>
                          <a:latin typeface="メイリオ" panose="020B0604030504040204" pitchFamily="50" charset="-128"/>
                          <a:ea typeface="メイリオ" panose="020B0604030504040204" pitchFamily="50" charset="-128"/>
                        </a:rPr>
                        <a:t>75.0%</a:t>
                      </a:r>
                      <a:endParaRPr lang="ja-JP" altLang="ja-JP" sz="800" b="0" i="0" u="none" strike="noStrike" dirty="0" smtClean="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779555"/>
                  </a:ext>
                </a:extLst>
              </a:tr>
              <a:tr h="326159">
                <a:tc rowSpan="4">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ctr" fontAlgn="ctr"/>
                      <a:r>
                        <a:rPr lang="ja-JP" sz="800" u="none" strike="noStrike" dirty="0" smtClean="0">
                          <a:effectLst/>
                          <a:latin typeface="メイリオ" panose="020B0604030504040204" pitchFamily="50" charset="-128"/>
                          <a:ea typeface="メイリオ" panose="020B0604030504040204" pitchFamily="50" charset="-128"/>
                        </a:rPr>
                        <a:t>宮城</a:t>
                      </a:r>
                      <a:r>
                        <a:rPr lang="ja-JP" sz="800" u="none" strike="noStrike" dirty="0">
                          <a:effectLst/>
                          <a:latin typeface="メイリオ" panose="020B0604030504040204" pitchFamily="50" charset="-128"/>
                          <a:ea typeface="メイリオ" panose="020B0604030504040204" pitchFamily="50" charset="-128"/>
                        </a:rPr>
                        <a:t>職業</a:t>
                      </a:r>
                      <a:r>
                        <a:rPr lang="ja-JP" sz="800" u="none" strike="noStrike" dirty="0" smtClean="0">
                          <a:effectLst/>
                          <a:latin typeface="メイリオ" panose="020B0604030504040204" pitchFamily="50" charset="-128"/>
                          <a:ea typeface="メイリオ" panose="020B0604030504040204" pitchFamily="50" charset="-128"/>
                        </a:rPr>
                        <a:t>能力</a:t>
                      </a:r>
                      <a:endParaRPr lang="en-US" altLang="ja-JP" sz="800" u="none" strike="noStrike" dirty="0" smtClean="0">
                        <a:effectLst/>
                        <a:latin typeface="メイリオ" panose="020B0604030504040204" pitchFamily="50" charset="-128"/>
                        <a:ea typeface="メイリオ" panose="020B0604030504040204" pitchFamily="50" charset="-128"/>
                      </a:endParaRPr>
                    </a:p>
                    <a:p>
                      <a:pPr algn="ctr" fontAlgn="ctr"/>
                      <a:r>
                        <a:rPr lang="ja-JP" sz="800" u="none" strike="noStrike" dirty="0" smtClean="0">
                          <a:effectLst/>
                          <a:latin typeface="メイリオ" panose="020B0604030504040204" pitchFamily="50" charset="-128"/>
                          <a:ea typeface="メイリオ" panose="020B0604030504040204" pitchFamily="50" charset="-128"/>
                        </a:rPr>
                        <a:t>開発促進</a:t>
                      </a:r>
                      <a:r>
                        <a:rPr lang="ja-JP" altLang="en-US" sz="800" u="none" strike="noStrike" dirty="0" smtClean="0">
                          <a:effectLst/>
                          <a:latin typeface="メイリオ" panose="020B0604030504040204" pitchFamily="50" charset="-128"/>
                          <a:ea typeface="メイリオ" panose="020B0604030504040204" pitchFamily="50" charset="-128"/>
                        </a:rPr>
                        <a:t>ｾﾝﾀｰ</a:t>
                      </a:r>
                      <a:endParaRPr lang="en-US" altLang="ja-JP" sz="800" u="none" strike="noStrike" dirty="0" smtClean="0">
                        <a:effectLst/>
                        <a:latin typeface="メイリオ" panose="020B0604030504040204" pitchFamily="50" charset="-128"/>
                        <a:ea typeface="メイリオ" panose="020B0604030504040204" pitchFamily="50" charset="-128"/>
                      </a:endParaRPr>
                    </a:p>
                    <a:p>
                      <a:pPr algn="ctr" fontAlgn="ctr"/>
                      <a:r>
                        <a:rPr lang="ja-JP" sz="800" u="none" strike="noStrike" dirty="0" smtClean="0">
                          <a:effectLst/>
                          <a:latin typeface="メイリオ" panose="020B0604030504040204" pitchFamily="50" charset="-128"/>
                          <a:ea typeface="メイリオ" panose="020B0604030504040204" pitchFamily="50" charset="-128"/>
                        </a:rPr>
                        <a:t>（</a:t>
                      </a:r>
                      <a:r>
                        <a:rPr lang="ja-JP" altLang="en-US" sz="800" u="none" strike="noStrike" dirty="0" smtClean="0">
                          <a:effectLst/>
                          <a:latin typeface="メイリオ" panose="020B0604030504040204" pitchFamily="50" charset="-128"/>
                          <a:ea typeface="メイリオ" panose="020B0604030504040204" pitchFamily="50" charset="-128"/>
                        </a:rPr>
                        <a:t>ﾎﾟﾘﾃｸ</a:t>
                      </a:r>
                      <a:r>
                        <a:rPr lang="ja-JP" sz="800" u="none" strike="noStrike" dirty="0" smtClean="0">
                          <a:effectLst/>
                          <a:latin typeface="メイリオ" panose="020B0604030504040204" pitchFamily="50" charset="-128"/>
                          <a:ea typeface="メイリオ" panose="020B0604030504040204" pitchFamily="50" charset="-128"/>
                        </a:rPr>
                        <a:t>宮城</a:t>
                      </a:r>
                      <a:r>
                        <a:rPr lang="ja-JP" sz="800" u="none" strike="noStrike" dirty="0">
                          <a:effectLst/>
                          <a:latin typeface="メイリオ" panose="020B0604030504040204" pitchFamily="50" charset="-128"/>
                          <a:ea typeface="メイリオ" panose="020B0604030504040204" pitchFamily="50" charset="-128"/>
                        </a:rPr>
                        <a:t>）</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marL="0" indent="0" algn="just" fontAlgn="ctr"/>
                      <a:r>
                        <a:rPr lang="ja-JP" altLang="en-US" sz="500" u="none" strike="noStrike" baseline="0" dirty="0">
                          <a:effectLst/>
                          <a:latin typeface="メイリオ" panose="020B0604030504040204" pitchFamily="50" charset="-128"/>
                          <a:ea typeface="メイリオ" panose="020B0604030504040204" pitchFamily="50" charset="-128"/>
                        </a:rPr>
                        <a:t> </a:t>
                      </a:r>
                      <a:r>
                        <a:rPr lang="ja-JP" sz="800" u="none" strike="noStrike" dirty="0" smtClean="0">
                          <a:effectLst/>
                          <a:latin typeface="メイリオ" panose="020B0604030504040204" pitchFamily="50" charset="-128"/>
                          <a:ea typeface="メイリオ" panose="020B0604030504040204" pitchFamily="50" charset="-128"/>
                        </a:rPr>
                        <a:t>施設内</a:t>
                      </a:r>
                      <a:r>
                        <a:rPr lang="ja-JP" sz="800" u="none" strike="noStrike" dirty="0">
                          <a:effectLst/>
                          <a:latin typeface="メイリオ" panose="020B0604030504040204" pitchFamily="50" charset="-128"/>
                          <a:ea typeface="メイリオ" panose="020B0604030504040204" pitchFamily="50" charset="-128"/>
                        </a:rPr>
                        <a:t>訓練</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12700" cap="flat" cmpd="sng" algn="ctr">
                      <a:solidFill>
                        <a:schemeClr val="tx1"/>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800" b="0" i="0" u="none" strike="noStrike" dirty="0" smtClean="0">
                          <a:effectLst/>
                          <a:latin typeface="メイリオ" panose="020B0604030504040204" pitchFamily="50" charset="-128"/>
                          <a:ea typeface="メイリオ" panose="020B0604030504040204" pitchFamily="50" charset="-128"/>
                        </a:rPr>
                        <a:t>520</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800" b="0" i="0" u="none" strike="noStrike" dirty="0" smtClean="0">
                          <a:effectLst/>
                          <a:latin typeface="メイリオ" panose="020B0604030504040204" pitchFamily="50" charset="-128"/>
                          <a:ea typeface="メイリオ" panose="020B0604030504040204" pitchFamily="50" charset="-128"/>
                        </a:rPr>
                        <a:t>458</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800" u="none" strike="noStrike" dirty="0" smtClean="0">
                          <a:effectLst/>
                          <a:latin typeface="メイリオ" panose="020B0604030504040204" pitchFamily="50" charset="-128"/>
                          <a:ea typeface="メイリオ" panose="020B0604030504040204" pitchFamily="50" charset="-128"/>
                        </a:rPr>
                        <a:t>88.1%</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800" u="none" strike="noStrike" dirty="0" smtClean="0">
                          <a:effectLst/>
                          <a:latin typeface="メイリオ" panose="020B0604030504040204" pitchFamily="50" charset="-128"/>
                          <a:ea typeface="メイリオ" panose="020B0604030504040204" pitchFamily="50" charset="-128"/>
                        </a:rPr>
                        <a:t>88.5%</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408081"/>
                  </a:ext>
                </a:extLst>
              </a:tr>
              <a:tr h="237824">
                <a:tc vMerge="1">
                  <a:txBody>
                    <a:bodyPr/>
                    <a:lstStyle/>
                    <a:p>
                      <a:endParaRPr kumimoji="1" lang="ja-JP" altLang="en-US"/>
                    </a:p>
                  </a:txBody>
                  <a:tcPr/>
                </a:tc>
                <a:tc rowSpan="3">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ctr" fontAlgn="ctr"/>
                      <a:r>
                        <a:rPr lang="en-US" sz="500" u="none" strike="noStrike" dirty="0">
                          <a:effectLst/>
                          <a:latin typeface="メイリオ" panose="020B0604030504040204" pitchFamily="50" charset="-128"/>
                          <a:ea typeface="メイリオ" panose="020B0604030504040204" pitchFamily="50" charset="-128"/>
                        </a:rPr>
                        <a:t>　</a:t>
                      </a:r>
                      <a:endParaRPr lang="ja-JP" sz="5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12700" cap="flat" cmpd="sng" algn="ctr">
                      <a:solidFill>
                        <a:schemeClr val="tx1"/>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sz="600" u="none" strike="noStrike" dirty="0">
                          <a:effectLst/>
                          <a:latin typeface="メイリオ" panose="020B0604030504040204" pitchFamily="50" charset="-128"/>
                          <a:ea typeface="メイリオ" panose="020B0604030504040204" pitchFamily="50" charset="-128"/>
                        </a:rPr>
                        <a:t>うち電気・電子分野</a:t>
                      </a:r>
                      <a:endParaRPr lang="ja-JP" sz="6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800" b="0" i="0" u="none" strike="noStrike" dirty="0" smtClean="0">
                          <a:effectLst/>
                          <a:latin typeface="メイリオ" panose="020B0604030504040204" pitchFamily="50" charset="-128"/>
                          <a:ea typeface="メイリオ" panose="020B0604030504040204" pitchFamily="50" charset="-128"/>
                        </a:rPr>
                        <a:t>250</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12700" cap="flat" cmpd="sng" algn="ctr">
                      <a:solidFill>
                        <a:schemeClr val="tx1"/>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800" b="0" i="0" u="none" strike="noStrike" dirty="0" smtClean="0">
                          <a:effectLst/>
                          <a:latin typeface="メイリオ" panose="020B0604030504040204" pitchFamily="50" charset="-128"/>
                          <a:ea typeface="メイリオ" panose="020B0604030504040204" pitchFamily="50" charset="-128"/>
                        </a:rPr>
                        <a:t>242</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800" u="none" strike="noStrike" dirty="0" smtClean="0">
                          <a:effectLst/>
                          <a:latin typeface="メイリオ" panose="020B0604030504040204" pitchFamily="50" charset="-128"/>
                          <a:ea typeface="メイリオ" panose="020B0604030504040204" pitchFamily="50" charset="-128"/>
                        </a:rPr>
                        <a:t>96.8%</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800" u="none" strike="noStrike" dirty="0" smtClean="0">
                          <a:effectLst/>
                          <a:latin typeface="メイリオ" panose="020B0604030504040204" pitchFamily="50" charset="-128"/>
                          <a:ea typeface="メイリオ" panose="020B0604030504040204" pitchFamily="50" charset="-128"/>
                        </a:rPr>
                        <a:t>87.9%</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2064164"/>
                  </a:ext>
                </a:extLst>
              </a:tr>
              <a:tr h="237824">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sz="600" u="none" strike="noStrike" dirty="0">
                          <a:effectLst/>
                          <a:latin typeface="メイリオ" panose="020B0604030504040204" pitchFamily="50" charset="-128"/>
                          <a:ea typeface="メイリオ" panose="020B0604030504040204" pitchFamily="50" charset="-128"/>
                        </a:rPr>
                        <a:t>うち居住分野</a:t>
                      </a:r>
                      <a:endParaRPr lang="ja-JP" sz="6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800" b="0" i="0" u="none" strike="noStrike" dirty="0" smtClean="0">
                          <a:effectLst/>
                          <a:latin typeface="メイリオ" panose="020B0604030504040204" pitchFamily="50" charset="-128"/>
                          <a:ea typeface="メイリオ" panose="020B0604030504040204" pitchFamily="50" charset="-128"/>
                        </a:rPr>
                        <a:t>204</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800" b="0" i="0" u="none" strike="noStrike" dirty="0" smtClean="0">
                          <a:effectLst/>
                          <a:latin typeface="メイリオ" panose="020B0604030504040204" pitchFamily="50" charset="-128"/>
                          <a:ea typeface="メイリオ" panose="020B0604030504040204" pitchFamily="50" charset="-128"/>
                        </a:rPr>
                        <a:t>157</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800" u="none" strike="noStrike" dirty="0" smtClean="0">
                          <a:effectLst/>
                          <a:latin typeface="メイリオ" panose="020B0604030504040204" pitchFamily="50" charset="-128"/>
                          <a:ea typeface="メイリオ" panose="020B0604030504040204" pitchFamily="50" charset="-128"/>
                        </a:rPr>
                        <a:t>77.0%</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800" u="none" strike="noStrike" dirty="0" smtClean="0">
                          <a:effectLst/>
                          <a:latin typeface="メイリオ" panose="020B0604030504040204" pitchFamily="50" charset="-128"/>
                          <a:ea typeface="メイリオ" panose="020B0604030504040204" pitchFamily="50" charset="-128"/>
                        </a:rPr>
                        <a:t>84.0%</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1135639"/>
                  </a:ext>
                </a:extLst>
              </a:tr>
              <a:tr h="237824">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sz="600" u="none" strike="noStrike" dirty="0">
                          <a:effectLst/>
                          <a:latin typeface="メイリオ" panose="020B0604030504040204" pitchFamily="50" charset="-128"/>
                          <a:ea typeface="メイリオ" panose="020B0604030504040204" pitchFamily="50" charset="-128"/>
                        </a:rPr>
                        <a:t>うち機械分野</a:t>
                      </a:r>
                      <a:endParaRPr lang="ja-JP" sz="6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800" b="0" i="0" u="none" strike="noStrike" dirty="0" smtClean="0">
                          <a:effectLst/>
                          <a:latin typeface="メイリオ" panose="020B0604030504040204" pitchFamily="50" charset="-128"/>
                          <a:ea typeface="メイリオ" panose="020B0604030504040204" pitchFamily="50" charset="-128"/>
                        </a:rPr>
                        <a:t>66</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800" b="0" i="0" u="none" strike="noStrike" dirty="0" smtClean="0">
                          <a:effectLst/>
                          <a:latin typeface="メイリオ" panose="020B0604030504040204" pitchFamily="50" charset="-128"/>
                          <a:ea typeface="メイリオ" panose="020B0604030504040204" pitchFamily="50" charset="-128"/>
                        </a:rPr>
                        <a:t>59</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800" u="none" strike="noStrike" dirty="0" smtClean="0">
                          <a:effectLst/>
                          <a:latin typeface="メイリオ" panose="020B0604030504040204" pitchFamily="50" charset="-128"/>
                          <a:ea typeface="メイリオ" panose="020B0604030504040204" pitchFamily="50" charset="-128"/>
                        </a:rPr>
                        <a:t>89.4%</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800" u="none" strike="noStrike" dirty="0" smtClean="0">
                          <a:effectLst/>
                          <a:latin typeface="メイリオ" panose="020B0604030504040204" pitchFamily="50" charset="-128"/>
                          <a:ea typeface="メイリオ" panose="020B0604030504040204" pitchFamily="50" charset="-128"/>
                        </a:rPr>
                        <a:t>96.2%</a:t>
                      </a:r>
                      <a:endParaRPr lang="ja-JP" sz="8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7241536"/>
                  </a:ext>
                </a:extLst>
              </a:tr>
            </a:tbl>
          </a:graphicData>
        </a:graphic>
      </p:graphicFrame>
    </p:spTree>
    <p:extLst>
      <p:ext uri="{BB962C8B-B14F-4D97-AF65-F5344CB8AC3E}">
        <p14:creationId xmlns:p14="http://schemas.microsoft.com/office/powerpoint/2010/main" val="954978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スライド番号プレースホルダー 1"/>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8</a:t>
            </a:fld>
            <a:endParaRPr kumimoji="1" lang="ja-JP" altLang="en-US"/>
          </a:p>
        </p:txBody>
      </p:sp>
      <p:sp>
        <p:nvSpPr>
          <p:cNvPr id="33" name="テキスト ボックス 32"/>
          <p:cNvSpPr txBox="1"/>
          <p:nvPr/>
        </p:nvSpPr>
        <p:spPr>
          <a:xfrm>
            <a:off x="628650" y="442226"/>
            <a:ext cx="6235898" cy="661720"/>
          </a:xfrm>
          <a:prstGeom prst="rect">
            <a:avLst/>
          </a:prstGeom>
          <a:noFill/>
          <a:ln>
            <a:solidFill>
              <a:schemeClr val="bg1">
                <a:lumMod val="75000"/>
              </a:schemeClr>
            </a:solidFill>
          </a:ln>
        </p:spPr>
        <p:txBody>
          <a:bodyPr wrap="square" rtlCol="0">
            <a:spAutoFit/>
          </a:bodyPr>
          <a:lstStyle/>
          <a:p>
            <a:r>
              <a:rPr lang="en-US" altLang="ja-JP" sz="1300" b="1" dirty="0" smtClean="0">
                <a:latin typeface="メイリオ" panose="020B0604030504040204" pitchFamily="50" charset="-128"/>
                <a:ea typeface="メイリオ" panose="020B0604030504040204" pitchFamily="50" charset="-128"/>
              </a:rPr>
              <a:t>Ⅱ</a:t>
            </a:r>
            <a:r>
              <a:rPr lang="ja-JP" altLang="en-US" sz="1300" b="1" dirty="0" smtClean="0">
                <a:latin typeface="メイリオ" panose="020B0604030504040204" pitchFamily="50" charset="-128"/>
                <a:ea typeface="メイリオ" panose="020B0604030504040204" pitchFamily="50" charset="-128"/>
              </a:rPr>
              <a:t>　多様な人材の活躍促進</a:t>
            </a:r>
            <a:endParaRPr lang="en-US" altLang="ja-JP" sz="1300" b="1" dirty="0" smtClean="0">
              <a:latin typeface="メイリオ" panose="020B0604030504040204" pitchFamily="50" charset="-128"/>
              <a:ea typeface="メイリオ" panose="020B0604030504040204" pitchFamily="50" charset="-128"/>
            </a:endParaRPr>
          </a:p>
          <a:p>
            <a:r>
              <a:rPr lang="ja-JP" altLang="en-US" sz="1200" b="1" dirty="0" smtClean="0">
                <a:latin typeface="メイリオ" panose="020B0604030504040204" pitchFamily="50" charset="-128"/>
                <a:ea typeface="メイリオ" panose="020B0604030504040204" pitchFamily="50" charset="-128"/>
              </a:rPr>
              <a:t>１</a:t>
            </a:r>
            <a:r>
              <a:rPr lang="en-US" altLang="ja-JP" sz="1200" b="1" dirty="0" smtClean="0">
                <a:latin typeface="メイリオ" panose="020B0604030504040204" pitchFamily="50" charset="-128"/>
                <a:ea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rPr>
              <a:t>個々の態様に応じた就職支援等</a:t>
            </a:r>
            <a:endParaRPr lang="en-US" altLang="ja-JP" sz="1200" b="1" dirty="0" smtClean="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（１）</a:t>
            </a:r>
            <a:r>
              <a:rPr lang="ja-JP" altLang="en-US" sz="1200" spc="-150" dirty="0">
                <a:latin typeface="メイリオ" panose="020B0604030504040204" pitchFamily="50" charset="-128"/>
                <a:ea typeface="メイリオ" panose="020B0604030504040204" pitchFamily="50" charset="-128"/>
              </a:rPr>
              <a:t>非正規雇用労働者</a:t>
            </a:r>
            <a:r>
              <a:rPr lang="ja-JP" altLang="en-US" sz="1200" spc="-150" dirty="0" smtClean="0">
                <a:latin typeface="メイリオ" panose="020B0604030504040204" pitchFamily="50" charset="-128"/>
                <a:ea typeface="メイリオ" panose="020B0604030504040204" pitchFamily="50" charset="-128"/>
              </a:rPr>
              <a:t>等、</a:t>
            </a:r>
            <a:r>
              <a:rPr lang="ja-JP" altLang="en-US" sz="1200" spc="-150" dirty="0">
                <a:latin typeface="メイリオ" panose="020B0604030504040204" pitchFamily="50" charset="-128"/>
                <a:ea typeface="メイリオ" panose="020B0604030504040204" pitchFamily="50" charset="-128"/>
              </a:rPr>
              <a:t>新規学卒者等への就職</a:t>
            </a:r>
            <a:r>
              <a:rPr lang="ja-JP" altLang="en-US" sz="1200" spc="-150" dirty="0" smtClean="0">
                <a:latin typeface="メイリオ" panose="020B0604030504040204" pitchFamily="50" charset="-128"/>
                <a:ea typeface="メイリオ" panose="020B0604030504040204" pitchFamily="50" charset="-128"/>
              </a:rPr>
              <a:t>支援</a:t>
            </a:r>
            <a:endParaRPr lang="ja-JP" altLang="en-US" sz="1200" spc="-150" dirty="0">
              <a:latin typeface="メイリオ" panose="020B0604030504040204" pitchFamily="50" charset="-128"/>
              <a:ea typeface="メイリオ" panose="020B0604030504040204" pitchFamily="50" charset="-128"/>
            </a:endParaRPr>
          </a:p>
        </p:txBody>
      </p:sp>
      <p:sp>
        <p:nvSpPr>
          <p:cNvPr id="48" name="正方形/長方形 47"/>
          <p:cNvSpPr/>
          <p:nvPr/>
        </p:nvSpPr>
        <p:spPr>
          <a:xfrm>
            <a:off x="641213" y="2269869"/>
            <a:ext cx="3324612" cy="3151695"/>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649771" y="1270695"/>
            <a:ext cx="6214777" cy="832425"/>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653342" y="1413944"/>
            <a:ext cx="6233105" cy="715252"/>
          </a:xfrm>
          <a:prstGeom prst="rect">
            <a:avLst/>
          </a:prstGeom>
          <a:noFill/>
        </p:spPr>
        <p:txBody>
          <a:bodyPr wrap="square" rtlCol="0">
            <a:noAutofit/>
          </a:bodyPr>
          <a:lstStyle/>
          <a:p>
            <a:r>
              <a:rPr kumimoji="1" lang="ja-JP" altLang="en-US" sz="950" dirty="0" smtClean="0">
                <a:latin typeface="メイリオ" panose="020B0604030504040204" pitchFamily="50" charset="-128"/>
                <a:ea typeface="メイリオ" panose="020B0604030504040204" pitchFamily="50" charset="-128"/>
              </a:rPr>
              <a:t>　新型</a:t>
            </a:r>
            <a:r>
              <a:rPr kumimoji="1" lang="ja-JP" altLang="en-US" sz="950" dirty="0">
                <a:latin typeface="メイリオ" panose="020B0604030504040204" pitchFamily="50" charset="-128"/>
                <a:ea typeface="メイリオ" panose="020B0604030504040204" pitchFamily="50" charset="-128"/>
              </a:rPr>
              <a:t>コロナウイルス感染症の影響により、非正規雇用労働者等の方々の雇用に長期にわたる影響が生じており、早期の再就職のための就労支援を強化する必要がある</a:t>
            </a:r>
            <a:r>
              <a:rPr kumimoji="1" lang="ja-JP" altLang="en-US" sz="950" dirty="0" smtClean="0">
                <a:latin typeface="メイリオ" panose="020B0604030504040204" pitchFamily="50" charset="-128"/>
                <a:ea typeface="メイリオ" panose="020B0604030504040204" pitchFamily="50" charset="-128"/>
              </a:rPr>
              <a:t>。</a:t>
            </a:r>
            <a:endParaRPr kumimoji="1" lang="en-US" altLang="ja-JP" sz="950" dirty="0" smtClean="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　新規学卒者等の雇用の安定のため、きめ細かな就労支援や定着支援、職場情報等の見える化を促進していく必要がある。</a:t>
            </a:r>
            <a:endParaRPr kumimoji="1" lang="en-US" altLang="ja-JP" sz="950" dirty="0" smtClean="0">
              <a:latin typeface="メイリオ" panose="020B0604030504040204" pitchFamily="50" charset="-128"/>
              <a:ea typeface="メイリオ" panose="020B0604030504040204" pitchFamily="50" charset="-128"/>
            </a:endParaRPr>
          </a:p>
        </p:txBody>
      </p:sp>
      <p:grpSp>
        <p:nvGrpSpPr>
          <p:cNvPr id="66" name="グループ化 65"/>
          <p:cNvGrpSpPr/>
          <p:nvPr/>
        </p:nvGrpSpPr>
        <p:grpSpPr>
          <a:xfrm>
            <a:off x="644389" y="1152334"/>
            <a:ext cx="1281733" cy="279601"/>
            <a:chOff x="644389" y="1193430"/>
            <a:chExt cx="1281733" cy="279601"/>
          </a:xfrm>
        </p:grpSpPr>
        <p:sp>
          <p:nvSpPr>
            <p:cNvPr id="67" name="正方形/長方形 66"/>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8" name="テキスト ボックス 67"/>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69" name="正方形/長方形 68"/>
          <p:cNvSpPr/>
          <p:nvPr/>
        </p:nvSpPr>
        <p:spPr>
          <a:xfrm>
            <a:off x="4066932" y="2262072"/>
            <a:ext cx="2797616" cy="315949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グループ化 69"/>
          <p:cNvGrpSpPr/>
          <p:nvPr/>
        </p:nvGrpSpPr>
        <p:grpSpPr>
          <a:xfrm>
            <a:off x="641214" y="2162851"/>
            <a:ext cx="1225438" cy="278368"/>
            <a:chOff x="641214" y="2330077"/>
            <a:chExt cx="1225438" cy="278368"/>
          </a:xfrm>
        </p:grpSpPr>
        <p:sp>
          <p:nvSpPr>
            <p:cNvPr id="71" name="正方形/長方形 70"/>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72" name="テキスト ボックス 71"/>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73" name="テキスト ボックス 72"/>
          <p:cNvSpPr txBox="1"/>
          <p:nvPr/>
        </p:nvSpPr>
        <p:spPr>
          <a:xfrm>
            <a:off x="4066931" y="2324100"/>
            <a:ext cx="2761793" cy="2900888"/>
          </a:xfrm>
          <a:prstGeom prst="rect">
            <a:avLst/>
          </a:prstGeom>
          <a:noFill/>
        </p:spPr>
        <p:txBody>
          <a:bodyPr wrap="square" rtlCol="0">
            <a:noAutofit/>
          </a:bodyPr>
          <a:lstStyle/>
          <a:p>
            <a:endParaRPr kumimoji="1" lang="en-US" altLang="ja-JP" sz="950" dirty="0" smtClean="0">
              <a:latin typeface="メイリオ" panose="020B0604030504040204" pitchFamily="50" charset="-128"/>
              <a:ea typeface="メイリオ" panose="020B0604030504040204" pitchFamily="50" charset="-128"/>
            </a:endParaRPr>
          </a:p>
        </p:txBody>
      </p:sp>
      <p:sp>
        <p:nvSpPr>
          <p:cNvPr id="74" name="テキスト ボックス 73"/>
          <p:cNvSpPr txBox="1"/>
          <p:nvPr/>
        </p:nvSpPr>
        <p:spPr>
          <a:xfrm>
            <a:off x="649771" y="2456361"/>
            <a:ext cx="3381337" cy="2906385"/>
          </a:xfrm>
          <a:prstGeom prst="rect">
            <a:avLst/>
          </a:prstGeom>
          <a:noFill/>
        </p:spPr>
        <p:txBody>
          <a:bodyPr wrap="square" rtlCol="0">
            <a:noAutofit/>
          </a:bodyPr>
          <a:lstStyle/>
          <a:p>
            <a:pPr marL="108000" indent="-720000"/>
            <a:r>
              <a:rPr kumimoji="1" lang="ja-JP" altLang="en-US" sz="950" dirty="0" smtClean="0">
                <a:latin typeface="メイリオ" panose="020B0604030504040204" pitchFamily="50" charset="-128"/>
                <a:ea typeface="メイリオ" panose="020B0604030504040204" pitchFamily="50" charset="-128"/>
              </a:rPr>
              <a:t>①　非正規</a:t>
            </a:r>
            <a:r>
              <a:rPr kumimoji="1" lang="ja-JP" altLang="en-US" sz="950" dirty="0">
                <a:latin typeface="メイリオ" panose="020B0604030504040204" pitchFamily="50" charset="-128"/>
                <a:ea typeface="メイリオ" panose="020B0604030504040204" pitchFamily="50" charset="-128"/>
              </a:rPr>
              <a:t>雇用労働者、フリーター等の安定就労を支援するため、</a:t>
            </a:r>
            <a:r>
              <a:rPr kumimoji="1" lang="ja-JP" altLang="en-US" sz="950" dirty="0" smtClean="0">
                <a:latin typeface="メイリオ" panose="020B0604030504040204" pitchFamily="50" charset="-128"/>
                <a:ea typeface="メイリオ" panose="020B0604030504040204" pitchFamily="50" charset="-128"/>
              </a:rPr>
              <a:t>ハローワーク</a:t>
            </a:r>
            <a:r>
              <a:rPr kumimoji="1" lang="ja-JP" altLang="en-US" sz="950" dirty="0">
                <a:latin typeface="メイリオ" panose="020B0604030504040204" pitchFamily="50" charset="-128"/>
                <a:ea typeface="メイリオ" panose="020B0604030504040204" pitchFamily="50" charset="-128"/>
              </a:rPr>
              <a:t>に就職支援ナビゲーターを配置し、担当者制による求職者の個々の状況</a:t>
            </a:r>
            <a:r>
              <a:rPr kumimoji="1" lang="ja-JP" altLang="en-US" sz="950" dirty="0" smtClean="0">
                <a:latin typeface="メイリオ" panose="020B0604030504040204" pitchFamily="50" charset="-128"/>
                <a:ea typeface="メイリオ" panose="020B0604030504040204" pitchFamily="50" charset="-128"/>
              </a:rPr>
              <a:t>に応じた</a:t>
            </a:r>
            <a:r>
              <a:rPr kumimoji="1" lang="ja-JP" altLang="en-US" sz="950" dirty="0">
                <a:latin typeface="メイリオ" panose="020B0604030504040204" pitchFamily="50" charset="-128"/>
                <a:ea typeface="メイリオ" panose="020B0604030504040204" pitchFamily="50" charset="-128"/>
              </a:rPr>
              <a:t>体系的かつ計画的な一貫した就職支援の強化を図る</a:t>
            </a:r>
            <a:r>
              <a:rPr kumimoji="1" lang="ja-JP" altLang="en-US" sz="950" dirty="0" smtClean="0">
                <a:latin typeface="メイリオ" panose="020B0604030504040204" pitchFamily="50" charset="-128"/>
                <a:ea typeface="メイリオ" panose="020B0604030504040204" pitchFamily="50" charset="-128"/>
              </a:rPr>
              <a:t>。</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②　新型</a:t>
            </a:r>
            <a:r>
              <a:rPr kumimoji="1" lang="ja-JP" altLang="en-US" sz="950" dirty="0">
                <a:latin typeface="メイリオ" panose="020B0604030504040204" pitchFamily="50" charset="-128"/>
                <a:ea typeface="メイリオ" panose="020B0604030504040204" pitchFamily="50" charset="-128"/>
              </a:rPr>
              <a:t>コロナウイルス感染症の影響等により増加が見込まれる生活困窮者等に対する就労</a:t>
            </a:r>
            <a:r>
              <a:rPr kumimoji="1" lang="ja-JP" altLang="en-US" sz="950" dirty="0" smtClean="0">
                <a:latin typeface="メイリオ" panose="020B0604030504040204" pitchFamily="50" charset="-128"/>
                <a:ea typeface="メイリオ" panose="020B0604030504040204" pitchFamily="50" charset="-128"/>
              </a:rPr>
              <a:t>支援について、ハローワーク</a:t>
            </a:r>
            <a:r>
              <a:rPr kumimoji="1" lang="ja-JP" altLang="en-US" sz="950" dirty="0">
                <a:latin typeface="メイリオ" panose="020B0604030504040204" pitchFamily="50" charset="-128"/>
                <a:ea typeface="メイリオ" panose="020B0604030504040204" pitchFamily="50" charset="-128"/>
              </a:rPr>
              <a:t>が地方自治体と連携して生活保護受給者・生活困窮者等の就労支援を</a:t>
            </a:r>
            <a:r>
              <a:rPr kumimoji="1" lang="ja-JP" altLang="en-US" sz="950" dirty="0" smtClean="0">
                <a:latin typeface="メイリオ" panose="020B0604030504040204" pitchFamily="50" charset="-128"/>
                <a:ea typeface="メイリオ" panose="020B0604030504040204" pitchFamily="50" charset="-128"/>
              </a:rPr>
              <a:t>実施し、就労による自立の促進を図る。</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③　新型コロナウイルス感染症の影響を受けている離職者であって、就労経験のない職業に就くことを希望する者の安定的な早期再就職支援を図るため、一定期間試行雇用する事業主に対して、試行雇用期間中の賃金の一部を助成する（トライアル雇用助成金）。</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④　第二</a:t>
            </a:r>
            <a:r>
              <a:rPr kumimoji="1" lang="ja-JP" altLang="en-US" sz="950" dirty="0">
                <a:latin typeface="メイリオ" panose="020B0604030504040204" pitchFamily="50" charset="-128"/>
                <a:ea typeface="メイリオ" panose="020B0604030504040204" pitchFamily="50" charset="-128"/>
              </a:rPr>
              <a:t>の就職氷河期世代をつくらないよう、新規学卒者等を対象に、新卒応援ハローワーク等に配置された就職支援ナビゲーターの担当者制によるきめ細かな個別支援を実施するとともに、特に新型コロナウイルス感染症の影響を強く受けた分野の専門学校生への支援を強化する。</a:t>
            </a:r>
          </a:p>
        </p:txBody>
      </p:sp>
      <p:sp>
        <p:nvSpPr>
          <p:cNvPr id="75" name="テキスト ボックス 74"/>
          <p:cNvSpPr txBox="1"/>
          <p:nvPr/>
        </p:nvSpPr>
        <p:spPr>
          <a:xfrm>
            <a:off x="628650" y="5568044"/>
            <a:ext cx="6235898" cy="646331"/>
          </a:xfrm>
          <a:prstGeom prst="rect">
            <a:avLst/>
          </a:prstGeom>
          <a:noFill/>
          <a:ln>
            <a:solidFill>
              <a:schemeClr val="bg1">
                <a:lumMod val="75000"/>
              </a:schemeClr>
            </a:solidFill>
          </a:ln>
        </p:spPr>
        <p:txBody>
          <a:bodyPr wrap="square" rtlCol="0">
            <a:spAutoFit/>
          </a:bodyPr>
          <a:lstStyle/>
          <a:p>
            <a:endParaRPr lang="en-US" altLang="ja-JP" sz="1200" dirty="0" smtClean="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就職氷河期世代の活躍</a:t>
            </a:r>
            <a:r>
              <a:rPr lang="ja-JP" altLang="en-US" sz="1200" dirty="0" smtClean="0">
                <a:latin typeface="メイリオ" panose="020B0604030504040204" pitchFamily="50" charset="-128"/>
                <a:ea typeface="メイリオ" panose="020B0604030504040204" pitchFamily="50" charset="-128"/>
              </a:rPr>
              <a:t>支援</a:t>
            </a:r>
            <a:endParaRPr lang="ja-JP" altLang="en-US" sz="1200" dirty="0">
              <a:latin typeface="メイリオ" panose="020B0604030504040204" pitchFamily="50" charset="-128"/>
              <a:ea typeface="メイリオ" panose="020B0604030504040204" pitchFamily="50" charset="-128"/>
            </a:endParaRPr>
          </a:p>
        </p:txBody>
      </p:sp>
      <p:sp>
        <p:nvSpPr>
          <p:cNvPr id="76" name="正方形/長方形 75"/>
          <p:cNvSpPr/>
          <p:nvPr/>
        </p:nvSpPr>
        <p:spPr>
          <a:xfrm>
            <a:off x="628650" y="7225586"/>
            <a:ext cx="4455646" cy="3004264"/>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649771" y="6360855"/>
            <a:ext cx="6214777" cy="669829"/>
          </a:xfrm>
          <a:prstGeom prst="rect">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653342" y="6504103"/>
            <a:ext cx="6233105" cy="526581"/>
          </a:xfrm>
          <a:prstGeom prst="rect">
            <a:avLst/>
          </a:prstGeom>
          <a:noFill/>
        </p:spPr>
        <p:txBody>
          <a:bodyPr wrap="square" rtlCol="0">
            <a:noAutofit/>
          </a:bodyPr>
          <a:lstStyle/>
          <a:p>
            <a:r>
              <a:rPr kumimoji="1" lang="ja-JP" altLang="en-US" sz="950" dirty="0" smtClean="0">
                <a:latin typeface="メイリオ" panose="020B0604030504040204" pitchFamily="50" charset="-128"/>
                <a:ea typeface="メイリオ" panose="020B0604030504040204" pitchFamily="50" charset="-128"/>
              </a:rPr>
              <a:t>　就職氷河期世代の</a:t>
            </a:r>
            <a:r>
              <a:rPr kumimoji="1" lang="ja-JP" altLang="en-US" sz="950" dirty="0">
                <a:latin typeface="メイリオ" panose="020B0604030504040204" pitchFamily="50" charset="-128"/>
                <a:ea typeface="メイリオ" panose="020B0604030504040204" pitchFamily="50" charset="-128"/>
              </a:rPr>
              <a:t>抱える固有の課題（希望する職業とのギャップ、実社会での経験不足等）や今後の人材ニーズを踏まえつつ、個々人の状況に応じた支援により、就職氷河期世代の活躍の場を更に広げられるよう</a:t>
            </a:r>
            <a:r>
              <a:rPr kumimoji="1" lang="ja-JP" altLang="en-US" sz="950" dirty="0" smtClean="0">
                <a:latin typeface="メイリオ" panose="020B0604030504040204" pitchFamily="50" charset="-128"/>
                <a:ea typeface="メイリオ" panose="020B0604030504040204" pitchFamily="50" charset="-128"/>
              </a:rPr>
              <a:t>、具体的</a:t>
            </a:r>
            <a:r>
              <a:rPr kumimoji="1" lang="ja-JP" altLang="en-US" sz="950" dirty="0">
                <a:latin typeface="メイリオ" panose="020B0604030504040204" pitchFamily="50" charset="-128"/>
                <a:ea typeface="メイリオ" panose="020B0604030504040204" pitchFamily="50" charset="-128"/>
              </a:rPr>
              <a:t>な数値目標を立て、コロナ禍においても３年間（令和２年度～４年度）で集中的に取り組む必要が</a:t>
            </a:r>
            <a:r>
              <a:rPr kumimoji="1" lang="ja-JP" altLang="en-US" sz="950" dirty="0" smtClean="0">
                <a:latin typeface="メイリオ" panose="020B0604030504040204" pitchFamily="50" charset="-128"/>
                <a:ea typeface="メイリオ" panose="020B0604030504040204" pitchFamily="50" charset="-128"/>
              </a:rPr>
              <a:t>ある。</a:t>
            </a:r>
            <a:endParaRPr kumimoji="1" lang="en-US" altLang="ja-JP" sz="950" dirty="0" smtClean="0">
              <a:latin typeface="メイリオ" panose="020B0604030504040204" pitchFamily="50" charset="-128"/>
              <a:ea typeface="メイリオ" panose="020B0604030504040204" pitchFamily="50" charset="-128"/>
            </a:endParaRPr>
          </a:p>
          <a:p>
            <a:endParaRPr kumimoji="1" lang="en-US" altLang="ja-JP" sz="950" dirty="0" smtClean="0">
              <a:latin typeface="メイリオ" panose="020B0604030504040204" pitchFamily="50" charset="-128"/>
              <a:ea typeface="メイリオ" panose="020B0604030504040204" pitchFamily="50" charset="-128"/>
            </a:endParaRPr>
          </a:p>
        </p:txBody>
      </p:sp>
      <p:grpSp>
        <p:nvGrpSpPr>
          <p:cNvPr id="79" name="グループ化 78"/>
          <p:cNvGrpSpPr/>
          <p:nvPr/>
        </p:nvGrpSpPr>
        <p:grpSpPr>
          <a:xfrm>
            <a:off x="644389" y="6242494"/>
            <a:ext cx="1281733" cy="279601"/>
            <a:chOff x="644389" y="1193430"/>
            <a:chExt cx="1281733" cy="279601"/>
          </a:xfrm>
        </p:grpSpPr>
        <p:sp>
          <p:nvSpPr>
            <p:cNvPr id="80" name="正方形/長方形 79"/>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1" name="テキスト ボックス 80"/>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課 題</a:t>
              </a:r>
              <a:endParaRPr kumimoji="1" lang="ja-JP" altLang="en-US" sz="1100" b="1" dirty="0">
                <a:latin typeface="メイリオ" panose="020B0604030504040204" pitchFamily="50" charset="-128"/>
                <a:ea typeface="メイリオ" panose="020B0604030504040204" pitchFamily="50" charset="-128"/>
              </a:endParaRPr>
            </a:p>
          </p:txBody>
        </p:sp>
      </p:grpSp>
      <p:sp>
        <p:nvSpPr>
          <p:cNvPr id="82" name="正方形/長方形 81"/>
          <p:cNvSpPr/>
          <p:nvPr/>
        </p:nvSpPr>
        <p:spPr>
          <a:xfrm>
            <a:off x="5157627" y="7225586"/>
            <a:ext cx="1706921" cy="300426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3" name="グループ化 82"/>
          <p:cNvGrpSpPr/>
          <p:nvPr/>
        </p:nvGrpSpPr>
        <p:grpSpPr>
          <a:xfrm>
            <a:off x="641214" y="7072012"/>
            <a:ext cx="1225438" cy="278368"/>
            <a:chOff x="641214" y="2330077"/>
            <a:chExt cx="1225438" cy="278368"/>
          </a:xfrm>
        </p:grpSpPr>
        <p:sp>
          <p:nvSpPr>
            <p:cNvPr id="84" name="正方形/長方形 83"/>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rPr>
                <a:t>あ</a:t>
              </a:r>
              <a:endParaRPr kumimoji="1" lang="ja-JP" altLang="en-US" dirty="0">
                <a:latin typeface="メイリオ" panose="020B0604030504040204" pitchFamily="50" charset="-128"/>
                <a:ea typeface="メイリオ" panose="020B0604030504040204" pitchFamily="50" charset="-128"/>
              </a:endParaRPr>
            </a:p>
          </p:txBody>
        </p:sp>
        <p:sp>
          <p:nvSpPr>
            <p:cNvPr id="85" name="テキスト ボックス 84"/>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smtClean="0">
                  <a:latin typeface="メイリオ" panose="020B0604030504040204" pitchFamily="50" charset="-128"/>
                  <a:ea typeface="メイリオ" panose="020B0604030504040204" pitchFamily="50" charset="-128"/>
                </a:rPr>
                <a:t>今後の取組</a:t>
              </a:r>
              <a:endParaRPr kumimoji="1" lang="ja-JP" altLang="en-US" sz="1100" b="1" dirty="0">
                <a:latin typeface="メイリオ" panose="020B0604030504040204" pitchFamily="50" charset="-128"/>
                <a:ea typeface="メイリオ" panose="020B0604030504040204" pitchFamily="50" charset="-128"/>
              </a:endParaRPr>
            </a:p>
          </p:txBody>
        </p:sp>
      </p:grpSp>
      <p:sp>
        <p:nvSpPr>
          <p:cNvPr id="86" name="テキスト ボックス 85"/>
          <p:cNvSpPr txBox="1"/>
          <p:nvPr/>
        </p:nvSpPr>
        <p:spPr>
          <a:xfrm>
            <a:off x="5157627" y="7225586"/>
            <a:ext cx="1633590" cy="3004264"/>
          </a:xfrm>
          <a:prstGeom prst="rect">
            <a:avLst/>
          </a:prstGeom>
          <a:noFill/>
        </p:spPr>
        <p:txBody>
          <a:bodyPr wrap="square" rtlCol="0">
            <a:noAutofit/>
          </a:bodyPr>
          <a:lstStyle/>
          <a:p>
            <a:endParaRPr kumimoji="1" lang="en-US" altLang="ja-JP" sz="950" dirty="0" smtClean="0">
              <a:latin typeface="メイリオ" panose="020B0604030504040204" pitchFamily="50" charset="-128"/>
              <a:ea typeface="メイリオ" panose="020B0604030504040204" pitchFamily="50" charset="-128"/>
            </a:endParaRPr>
          </a:p>
        </p:txBody>
      </p:sp>
      <p:sp>
        <p:nvSpPr>
          <p:cNvPr id="87" name="テキスト ボックス 86"/>
          <p:cNvSpPr txBox="1"/>
          <p:nvPr/>
        </p:nvSpPr>
        <p:spPr>
          <a:xfrm>
            <a:off x="628649" y="7371642"/>
            <a:ext cx="4423503" cy="2965096"/>
          </a:xfrm>
          <a:prstGeom prst="rect">
            <a:avLst/>
          </a:prstGeom>
          <a:noFill/>
        </p:spPr>
        <p:txBody>
          <a:bodyPr wrap="square" rtlCol="0">
            <a:noAutofit/>
          </a:bodyPr>
          <a:lstStyle/>
          <a:p>
            <a:pPr marL="108000" indent="-720000"/>
            <a:r>
              <a:rPr kumimoji="1" lang="ja-JP" altLang="en-US" sz="950" dirty="0" smtClean="0">
                <a:latin typeface="メイリオ" panose="020B0604030504040204" pitchFamily="50" charset="-128"/>
                <a:ea typeface="メイリオ" panose="020B0604030504040204" pitchFamily="50" charset="-128"/>
              </a:rPr>
              <a:t>①　地方</a:t>
            </a:r>
            <a:r>
              <a:rPr kumimoji="1" lang="ja-JP" altLang="en-US" sz="950" dirty="0">
                <a:latin typeface="メイリオ" panose="020B0604030504040204" pitchFamily="50" charset="-128"/>
                <a:ea typeface="メイリオ" panose="020B0604030504040204" pitchFamily="50" charset="-128"/>
              </a:rPr>
              <a:t>自治体や経済団体等の関係機関で構成する「</a:t>
            </a:r>
            <a:r>
              <a:rPr kumimoji="1" lang="ja-JP" altLang="en-US" sz="950" dirty="0" smtClean="0">
                <a:latin typeface="メイリオ" panose="020B0604030504040204" pitchFamily="50" charset="-128"/>
                <a:ea typeface="メイリオ" panose="020B0604030504040204" pitchFamily="50" charset="-128"/>
              </a:rPr>
              <a:t>みやぎ</a:t>
            </a:r>
            <a:r>
              <a:rPr kumimoji="1" lang="ja-JP" altLang="en-US" sz="950" dirty="0">
                <a:latin typeface="メイリオ" panose="020B0604030504040204" pitchFamily="50" charset="-128"/>
                <a:ea typeface="メイリオ" panose="020B0604030504040204" pitchFamily="50" charset="-128"/>
              </a:rPr>
              <a:t>就職氷河期世代活躍支援プラットフォーム」において、各機関の支援内容を共有し、必要な人に必要な支援が届く体制を構築する</a:t>
            </a:r>
            <a:r>
              <a:rPr kumimoji="1" lang="ja-JP" altLang="en-US" sz="950" dirty="0" smtClean="0">
                <a:latin typeface="メイリオ" panose="020B0604030504040204" pitchFamily="50" charset="-128"/>
                <a:ea typeface="メイリオ" panose="020B0604030504040204" pitchFamily="50" charset="-128"/>
              </a:rPr>
              <a:t>。</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②　不安定</a:t>
            </a:r>
            <a:r>
              <a:rPr kumimoji="1" lang="ja-JP" altLang="en-US" sz="950" dirty="0">
                <a:latin typeface="メイリオ" panose="020B0604030504040204" pitchFamily="50" charset="-128"/>
                <a:ea typeface="メイリオ" panose="020B0604030504040204" pitchFamily="50" charset="-128"/>
              </a:rPr>
              <a:t>な就労状態にある方一人ひとりが置かれている複雑な課題・</a:t>
            </a:r>
            <a:r>
              <a:rPr kumimoji="1" lang="ja-JP" altLang="en-US" sz="950" dirty="0" smtClean="0">
                <a:latin typeface="メイリオ" panose="020B0604030504040204" pitchFamily="50" charset="-128"/>
                <a:ea typeface="メイリオ" panose="020B0604030504040204" pitchFamily="50" charset="-128"/>
              </a:rPr>
              <a:t>状況に</a:t>
            </a:r>
            <a:r>
              <a:rPr kumimoji="1" lang="ja-JP" altLang="en-US" sz="950" dirty="0">
                <a:latin typeface="メイリオ" panose="020B0604030504040204" pitchFamily="50" charset="-128"/>
                <a:ea typeface="メイリオ" panose="020B0604030504040204" pitchFamily="50" charset="-128"/>
              </a:rPr>
              <a:t>対応するため、ハローワークにおいて職場実習・体験の機会を活用する等積極的な支援を行う。</a:t>
            </a:r>
          </a:p>
          <a:p>
            <a:pPr marL="108000" indent="-720000"/>
            <a:r>
              <a:rPr kumimoji="1" lang="ja-JP" altLang="en-US" sz="950" dirty="0" smtClean="0">
                <a:latin typeface="メイリオ" panose="020B0604030504040204" pitchFamily="50" charset="-128"/>
                <a:ea typeface="メイリオ" panose="020B0604030504040204" pitchFamily="50" charset="-128"/>
              </a:rPr>
              <a:t>③　ハローワーク</a:t>
            </a:r>
            <a:r>
              <a:rPr kumimoji="1" lang="ja-JP" altLang="en-US" sz="950" dirty="0">
                <a:latin typeface="メイリオ" panose="020B0604030504040204" pitchFamily="50" charset="-128"/>
                <a:ea typeface="メイリオ" panose="020B0604030504040204" pitchFamily="50" charset="-128"/>
              </a:rPr>
              <a:t>仙台に設置した「就職氷河期世代専門窓口」では、　チームによる就職から定着支援まで一貫した伴走型支援を実施し、支援を行う</a:t>
            </a:r>
            <a:r>
              <a:rPr kumimoji="1" lang="ja-JP" altLang="en-US" sz="950" dirty="0" smtClean="0">
                <a:latin typeface="メイリオ" panose="020B0604030504040204" pitchFamily="50" charset="-128"/>
                <a:ea typeface="メイリオ" panose="020B0604030504040204" pitchFamily="50" charset="-128"/>
              </a:rPr>
              <a:t>。</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④　事業</a:t>
            </a:r>
            <a:r>
              <a:rPr kumimoji="1" lang="ja-JP" altLang="en-US" sz="950" dirty="0">
                <a:latin typeface="メイリオ" panose="020B0604030504040204" pitchFamily="50" charset="-128"/>
                <a:ea typeface="メイリオ" panose="020B0604030504040204" pitchFamily="50" charset="-128"/>
              </a:rPr>
              <a:t>主への助成金（特定求職者雇用開発助成金）の支給により、就職氷河期世代の方の正社員としての就職を推進する</a:t>
            </a:r>
            <a:r>
              <a:rPr kumimoji="1" lang="ja-JP" altLang="en-US" sz="950" dirty="0" smtClean="0">
                <a:latin typeface="メイリオ" panose="020B0604030504040204" pitchFamily="50" charset="-128"/>
                <a:ea typeface="メイリオ" panose="020B0604030504040204" pitchFamily="50" charset="-128"/>
              </a:rPr>
              <a:t>。また</a:t>
            </a:r>
            <a:r>
              <a:rPr kumimoji="1" lang="ja-JP" altLang="en-US" sz="950" dirty="0">
                <a:latin typeface="メイリオ" panose="020B0604030504040204" pitchFamily="50" charset="-128"/>
                <a:ea typeface="メイリオ" panose="020B0604030504040204" pitchFamily="50" charset="-128"/>
              </a:rPr>
              <a:t>、安定的な就職が困難な求職者に対し、一定期間試行雇用する事業主を助成（トライアル雇用助成金）することにより、その適性や業務遂行可能性の見極めなど、求職者と求人者の相互理解を促進し、就職氷河期世代の支援を実施する。</a:t>
            </a:r>
          </a:p>
          <a:p>
            <a:pPr marL="108000" indent="-720000"/>
            <a:r>
              <a:rPr kumimoji="1" lang="ja-JP" altLang="en-US" sz="950" dirty="0" smtClean="0">
                <a:latin typeface="メイリオ" panose="020B0604030504040204" pitchFamily="50" charset="-128"/>
                <a:ea typeface="メイリオ" panose="020B0604030504040204" pitchFamily="50" charset="-128"/>
              </a:rPr>
              <a:t>⑤　就職</a:t>
            </a:r>
            <a:r>
              <a:rPr kumimoji="1" lang="ja-JP" altLang="en-US" sz="950" dirty="0">
                <a:latin typeface="メイリオ" panose="020B0604030504040204" pitchFamily="50" charset="-128"/>
                <a:ea typeface="メイリオ" panose="020B0604030504040204" pitchFamily="50" charset="-128"/>
              </a:rPr>
              <a:t>氷河期世代も含め、就労に当たって課題を有する無業者の方々に対し、地域若者サポートステーションにおいて、地方公共団体の労働関係部局等の関係者とも連携しながら、職業的自立に向けた継続的な支援を推進する。</a:t>
            </a:r>
            <a:endParaRPr kumimoji="1" lang="en-US" altLang="ja-JP" sz="950" dirty="0" smtClean="0">
              <a:latin typeface="メイリオ" panose="020B0604030504040204" pitchFamily="50" charset="-128"/>
              <a:ea typeface="メイリオ" panose="020B0604030504040204" pitchFamily="50" charset="-128"/>
            </a:endParaRPr>
          </a:p>
          <a:p>
            <a:pPr marL="108000" indent="-720000"/>
            <a:r>
              <a:rPr kumimoji="1" lang="ja-JP" altLang="en-US" sz="950" dirty="0" smtClean="0">
                <a:latin typeface="メイリオ" panose="020B0604030504040204" pitchFamily="50" charset="-128"/>
                <a:ea typeface="メイリオ" panose="020B0604030504040204" pitchFamily="50" charset="-128"/>
              </a:rPr>
              <a:t>⑥　民間事</a:t>
            </a:r>
            <a:r>
              <a:rPr kumimoji="1" lang="ja-JP" altLang="en-US" sz="950" dirty="0">
                <a:latin typeface="メイリオ" panose="020B0604030504040204" pitchFamily="50" charset="-128"/>
                <a:ea typeface="メイリオ" panose="020B0604030504040204" pitchFamily="50" charset="-128"/>
              </a:rPr>
              <a:t>業者への委託に</a:t>
            </a:r>
            <a:r>
              <a:rPr kumimoji="1" lang="ja-JP" altLang="en-US" sz="950" dirty="0" smtClean="0">
                <a:latin typeface="メイリオ" panose="020B0604030504040204" pitchFamily="50" charset="-128"/>
                <a:ea typeface="メイリオ" panose="020B0604030504040204" pitchFamily="50" charset="-128"/>
              </a:rPr>
              <a:t>よる</a:t>
            </a:r>
            <a:r>
              <a:rPr kumimoji="1" lang="ja-JP" altLang="en-US" sz="950" dirty="0">
                <a:latin typeface="メイリオ" panose="020B0604030504040204" pitchFamily="50" charset="-128"/>
                <a:ea typeface="メイリオ" panose="020B0604030504040204" pitchFamily="50" charset="-128"/>
              </a:rPr>
              <a:t>就職</a:t>
            </a:r>
            <a:r>
              <a:rPr kumimoji="1" lang="ja-JP" altLang="en-US" sz="950" dirty="0" smtClean="0">
                <a:latin typeface="メイリオ" panose="020B0604030504040204" pitchFamily="50" charset="-128"/>
                <a:ea typeface="メイリオ" panose="020B0604030504040204" pitchFamily="50" charset="-128"/>
              </a:rPr>
              <a:t>セミナーを開催</a:t>
            </a:r>
            <a:r>
              <a:rPr kumimoji="1" lang="ja-JP" altLang="en-US" sz="950" dirty="0">
                <a:latin typeface="メイリオ" panose="020B0604030504040204" pitchFamily="50" charset="-128"/>
                <a:ea typeface="メイリオ" panose="020B0604030504040204" pitchFamily="50" charset="-128"/>
              </a:rPr>
              <a:t>し、就職氷河期世代の積極採用、正社員化等の気運</a:t>
            </a:r>
            <a:r>
              <a:rPr kumimoji="1" lang="ja-JP" altLang="en-US" sz="950" dirty="0" smtClean="0">
                <a:latin typeface="メイリオ" panose="020B0604030504040204" pitchFamily="50" charset="-128"/>
                <a:ea typeface="メイリオ" panose="020B0604030504040204" pitchFamily="50" charset="-128"/>
              </a:rPr>
              <a:t>醸成を図る。</a:t>
            </a:r>
            <a:endParaRPr kumimoji="1" lang="ja-JP" altLang="en-US" sz="950" dirty="0">
              <a:latin typeface="メイリオ" panose="020B0604030504040204" pitchFamily="50" charset="-128"/>
              <a:ea typeface="メイリオ" panose="020B0604030504040204" pitchFamily="50" charset="-128"/>
            </a:endParaRPr>
          </a:p>
          <a:p>
            <a:pPr marL="108000" indent="-720000"/>
            <a:endParaRPr kumimoji="1" lang="ja-JP" altLang="en-US" sz="950" dirty="0">
              <a:latin typeface="メイリオ" panose="020B0604030504040204" pitchFamily="50" charset="-128"/>
              <a:ea typeface="メイリオ" panose="020B0604030504040204" pitchFamily="50" charset="-128"/>
            </a:endParaRPr>
          </a:p>
          <a:p>
            <a:pPr marL="108000" indent="-720000"/>
            <a:endParaRPr kumimoji="1" lang="en-US" altLang="ja-JP" sz="950" dirty="0">
              <a:latin typeface="メイリオ" panose="020B0604030504040204" pitchFamily="50" charset="-128"/>
              <a:ea typeface="メイリオ" panose="020B0604030504040204" pitchFamily="50" charset="-128"/>
            </a:endParaRPr>
          </a:p>
        </p:txBody>
      </p:sp>
      <p:graphicFrame>
        <p:nvGraphicFramePr>
          <p:cNvPr id="88" name="表 87"/>
          <p:cNvGraphicFramePr>
            <a:graphicFrameLocks noGrp="1"/>
          </p:cNvGraphicFramePr>
          <p:nvPr>
            <p:extLst>
              <p:ext uri="{D42A27DB-BD31-4B8C-83A1-F6EECF244321}">
                <p14:modId xmlns:p14="http://schemas.microsoft.com/office/powerpoint/2010/main" val="2493652867"/>
              </p:ext>
            </p:extLst>
          </p:nvPr>
        </p:nvGraphicFramePr>
        <p:xfrm>
          <a:off x="5259891" y="7371642"/>
          <a:ext cx="1502392" cy="2728956"/>
        </p:xfrm>
        <a:graphic>
          <a:graphicData uri="http://schemas.openxmlformats.org/drawingml/2006/table">
            <a:tbl>
              <a:tblPr firstRow="1" bandRow="1">
                <a:tableStyleId>{5C22544A-7EE6-4342-B048-85BDC9FD1C3A}</a:tableStyleId>
              </a:tblPr>
              <a:tblGrid>
                <a:gridCol w="908494">
                  <a:extLst>
                    <a:ext uri="{9D8B030D-6E8A-4147-A177-3AD203B41FA5}">
                      <a16:colId xmlns:a16="http://schemas.microsoft.com/office/drawing/2014/main" val="297827848"/>
                    </a:ext>
                  </a:extLst>
                </a:gridCol>
                <a:gridCol w="593898">
                  <a:extLst>
                    <a:ext uri="{9D8B030D-6E8A-4147-A177-3AD203B41FA5}">
                      <a16:colId xmlns:a16="http://schemas.microsoft.com/office/drawing/2014/main" val="187759059"/>
                    </a:ext>
                  </a:extLst>
                </a:gridCol>
              </a:tblGrid>
              <a:tr h="339527">
                <a:tc gridSpan="2">
                  <a:txBody>
                    <a:bodyPr/>
                    <a:lstStyle/>
                    <a:p>
                      <a:r>
                        <a:rPr kumimoji="1" lang="ja-JP" altLang="en-US" sz="750" b="1" dirty="0" smtClean="0">
                          <a:solidFill>
                            <a:sysClr val="windowText" lastClr="000000"/>
                          </a:solidFill>
                          <a:latin typeface="+mn-ea"/>
                          <a:ea typeface="+mn-ea"/>
                        </a:rPr>
                        <a:t>みやぎＰＦ実施計画におけるＫＰＩ</a:t>
                      </a:r>
                      <a:endParaRPr kumimoji="1" lang="ja-JP" altLang="en-US" sz="750" b="1" dirty="0">
                        <a:solidFill>
                          <a:sysClr val="windowText" lastClr="00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kumimoji="1" lang="ja-JP" altLang="en-US"/>
                    </a:p>
                  </a:txBody>
                  <a:tcPr/>
                </a:tc>
                <a:extLst>
                  <a:ext uri="{0D108BD9-81ED-4DB2-BD59-A6C34878D82A}">
                    <a16:rowId xmlns:a16="http://schemas.microsoft.com/office/drawing/2014/main" val="3924200540"/>
                  </a:ext>
                </a:extLst>
              </a:tr>
              <a:tr h="207800">
                <a:tc gridSpan="2">
                  <a:txBody>
                    <a:bodyPr/>
                    <a:lstStyle/>
                    <a:p>
                      <a:r>
                        <a:rPr kumimoji="1" lang="en-US" altLang="ja-JP" sz="700" b="0" dirty="0" smtClean="0">
                          <a:solidFill>
                            <a:sysClr val="windowText" lastClr="000000"/>
                          </a:solidFill>
                          <a:latin typeface="+mn-ea"/>
                          <a:ea typeface="+mn-ea"/>
                        </a:rPr>
                        <a:t>HW</a:t>
                      </a:r>
                      <a:r>
                        <a:rPr kumimoji="1" lang="ja-JP" altLang="en-US" sz="700" b="0" dirty="0" smtClean="0">
                          <a:solidFill>
                            <a:sysClr val="windowText" lastClr="000000"/>
                          </a:solidFill>
                          <a:latin typeface="+mn-ea"/>
                          <a:ea typeface="+mn-ea"/>
                        </a:rPr>
                        <a:t>紹介による正社員就職件数</a:t>
                      </a:r>
                      <a:endParaRPr kumimoji="1" lang="ja-JP" altLang="en-US" sz="700" b="0" dirty="0">
                        <a:solidFill>
                          <a:sysClr val="windowText" lastClr="00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3555746584"/>
                  </a:ext>
                </a:extLst>
              </a:tr>
              <a:tr h="311233">
                <a:tc>
                  <a:txBody>
                    <a:bodyPr/>
                    <a:lstStyle/>
                    <a:p>
                      <a:r>
                        <a:rPr kumimoji="1" lang="en-US" altLang="ja-JP" sz="700" dirty="0" smtClean="0">
                          <a:latin typeface="ＭＳ ゴシック" panose="020B0609070205080204" pitchFamily="49" charset="-128"/>
                          <a:ea typeface="ＭＳ ゴシック" panose="020B0609070205080204" pitchFamily="49" charset="-128"/>
                        </a:rPr>
                        <a:t>KPI(R2</a:t>
                      </a:r>
                      <a:r>
                        <a:rPr kumimoji="1" lang="ja-JP" altLang="en-US" sz="700" dirty="0" smtClean="0">
                          <a:latin typeface="ＭＳ ゴシック" panose="020B0609070205080204" pitchFamily="49" charset="-128"/>
                          <a:ea typeface="ＭＳ ゴシック" panose="020B0609070205080204" pitchFamily="49" charset="-128"/>
                        </a:rPr>
                        <a:t>～</a:t>
                      </a:r>
                      <a:r>
                        <a:rPr kumimoji="1" lang="en-US" altLang="ja-JP" sz="700" dirty="0" smtClean="0">
                          <a:latin typeface="ＭＳ ゴシック" panose="020B0609070205080204" pitchFamily="49" charset="-128"/>
                          <a:ea typeface="ＭＳ ゴシック" panose="020B0609070205080204" pitchFamily="49" charset="-128"/>
                        </a:rPr>
                        <a:t>R4</a:t>
                      </a:r>
                      <a:r>
                        <a:rPr kumimoji="1" lang="ja-JP" altLang="en-US" sz="700" dirty="0" smtClean="0">
                          <a:latin typeface="ＭＳ ゴシック" panose="020B0609070205080204" pitchFamily="49" charset="-128"/>
                          <a:ea typeface="ＭＳ ゴシック" panose="020B0609070205080204" pitchFamily="49" charset="-128"/>
                        </a:rPr>
                        <a:t>）</a:t>
                      </a:r>
                      <a:endParaRPr kumimoji="1" lang="ja-JP" altLang="en-US" sz="7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700" dirty="0" smtClean="0">
                          <a:latin typeface="ＭＳ ゴシック" panose="020B0609070205080204" pitchFamily="49" charset="-128"/>
                          <a:ea typeface="ＭＳ ゴシック" panose="020B0609070205080204" pitchFamily="49" charset="-128"/>
                        </a:rPr>
                        <a:t>4,500</a:t>
                      </a:r>
                      <a:r>
                        <a:rPr kumimoji="1" lang="ja-JP" altLang="en-US" sz="700" dirty="0" smtClean="0">
                          <a:latin typeface="ＭＳ ゴシック" panose="020B0609070205080204" pitchFamily="49" charset="-128"/>
                          <a:ea typeface="ＭＳ ゴシック" panose="020B0609070205080204" pitchFamily="49" charset="-128"/>
                        </a:rPr>
                        <a:t>件</a:t>
                      </a:r>
                      <a:endParaRPr kumimoji="1" lang="ja-JP" altLang="en-US" sz="7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5166080"/>
                  </a:ext>
                </a:extLst>
              </a:tr>
              <a:tr h="320664">
                <a:tc>
                  <a:txBody>
                    <a:bodyPr/>
                    <a:lstStyle/>
                    <a:p>
                      <a:r>
                        <a:rPr kumimoji="1" lang="ja-JP" altLang="en-US" sz="700" b="0" dirty="0" smtClean="0">
                          <a:latin typeface="ＭＳ ゴシック" panose="020B0609070205080204" pitchFamily="49" charset="-128"/>
                          <a:ea typeface="ＭＳ ゴシック" panose="020B0609070205080204" pitchFamily="49" charset="-128"/>
                        </a:rPr>
                        <a:t>実績</a:t>
                      </a:r>
                      <a:r>
                        <a:rPr kumimoji="1" lang="en-US" altLang="ja-JP" sz="700" b="0" dirty="0" smtClean="0">
                          <a:latin typeface="ＭＳ ゴシック" panose="020B0609070205080204" pitchFamily="49" charset="-128"/>
                          <a:ea typeface="ＭＳ ゴシック" panose="020B0609070205080204" pitchFamily="49" charset="-128"/>
                        </a:rPr>
                        <a:t>(R2</a:t>
                      </a:r>
                      <a:r>
                        <a:rPr kumimoji="1" lang="ja-JP" altLang="en-US" sz="700" b="0" dirty="0" smtClean="0">
                          <a:latin typeface="ＭＳ ゴシック" panose="020B0609070205080204" pitchFamily="49" charset="-128"/>
                          <a:ea typeface="ＭＳ ゴシック" panose="020B0609070205080204" pitchFamily="49" charset="-128"/>
                        </a:rPr>
                        <a:t>～</a:t>
                      </a:r>
                      <a:r>
                        <a:rPr kumimoji="1" lang="en-US" altLang="ja-JP" sz="700" b="0" dirty="0" smtClean="0">
                          <a:latin typeface="ＭＳ ゴシック" panose="020B0609070205080204" pitchFamily="49" charset="-128"/>
                          <a:ea typeface="ＭＳ ゴシック" panose="020B0609070205080204" pitchFamily="49" charset="-128"/>
                        </a:rPr>
                        <a:t>R4.1</a:t>
                      </a:r>
                      <a:r>
                        <a:rPr kumimoji="1" lang="ja-JP" altLang="en-US" sz="700" b="0" dirty="0" smtClean="0">
                          <a:latin typeface="ＭＳ ゴシック" panose="020B0609070205080204" pitchFamily="49" charset="-128"/>
                          <a:ea typeface="ＭＳ ゴシック" panose="020B0609070205080204" pitchFamily="49" charset="-128"/>
                        </a:rPr>
                        <a:t>）</a:t>
                      </a:r>
                      <a:endParaRPr kumimoji="1" lang="ja-JP" altLang="en-US" sz="700" b="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700" dirty="0" smtClean="0">
                          <a:latin typeface="ＭＳ ゴシック" panose="020B0609070205080204" pitchFamily="49" charset="-128"/>
                          <a:ea typeface="ＭＳ ゴシック" panose="020B0609070205080204" pitchFamily="49" charset="-128"/>
                        </a:rPr>
                        <a:t>3,181</a:t>
                      </a:r>
                      <a:r>
                        <a:rPr kumimoji="1" lang="ja-JP" altLang="en-US" sz="700" dirty="0" smtClean="0">
                          <a:latin typeface="ＭＳ ゴシック" panose="020B0609070205080204" pitchFamily="49" charset="-128"/>
                          <a:ea typeface="ＭＳ ゴシック" panose="020B0609070205080204" pitchFamily="49" charset="-128"/>
                        </a:rPr>
                        <a:t>件</a:t>
                      </a:r>
                      <a:endParaRPr kumimoji="1" lang="ja-JP" altLang="en-US" sz="7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8836396"/>
                  </a:ext>
                </a:extLst>
              </a:tr>
              <a:tr h="311233">
                <a:tc>
                  <a:txBody>
                    <a:bodyPr/>
                    <a:lstStyle/>
                    <a:p>
                      <a:r>
                        <a:rPr kumimoji="1" lang="ja-JP" altLang="en-US" sz="700" b="0" dirty="0" smtClean="0">
                          <a:latin typeface="ＭＳ ゴシック" panose="020B0609070205080204" pitchFamily="49" charset="-128"/>
                          <a:ea typeface="ＭＳ ゴシック" panose="020B0609070205080204" pitchFamily="49" charset="-128"/>
                        </a:rPr>
                        <a:t>進捗率</a:t>
                      </a:r>
                      <a:endParaRPr kumimoji="1" lang="ja-JP" altLang="en-US" sz="700" b="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700" dirty="0" smtClean="0">
                          <a:latin typeface="ＭＳ ゴシック" panose="020B0609070205080204" pitchFamily="49" charset="-128"/>
                          <a:ea typeface="ＭＳ ゴシック" panose="020B0609070205080204" pitchFamily="49" charset="-128"/>
                        </a:rPr>
                        <a:t>70.7</a:t>
                      </a:r>
                      <a:r>
                        <a:rPr kumimoji="1" lang="ja-JP" altLang="en-US" sz="700" dirty="0" smtClean="0">
                          <a:latin typeface="ＭＳ ゴシック" panose="020B0609070205080204" pitchFamily="49" charset="-128"/>
                          <a:ea typeface="ＭＳ ゴシック" panose="020B0609070205080204" pitchFamily="49" charset="-128"/>
                        </a:rPr>
                        <a:t>％</a:t>
                      </a:r>
                      <a:endParaRPr kumimoji="1" lang="ja-JP" altLang="en-US" sz="7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1314368"/>
                  </a:ext>
                </a:extLst>
              </a:tr>
              <a:tr h="304645">
                <a:tc gridSpan="2">
                  <a:txBody>
                    <a:bodyPr/>
                    <a:lstStyle/>
                    <a:p>
                      <a:r>
                        <a:rPr kumimoji="1" lang="ja-JP" altLang="en-US" sz="700" b="0" dirty="0" smtClean="0">
                          <a:solidFill>
                            <a:sysClr val="windowText" lastClr="000000"/>
                          </a:solidFill>
                          <a:latin typeface="+mn-ea"/>
                          <a:ea typeface="+mn-ea"/>
                        </a:rPr>
                        <a:t>キャリアアップ助成金活用</a:t>
                      </a:r>
                      <a:endParaRPr kumimoji="1" lang="en-US" altLang="ja-JP" sz="700" b="0" dirty="0" smtClean="0">
                        <a:solidFill>
                          <a:sysClr val="windowText" lastClr="000000"/>
                        </a:solidFill>
                        <a:latin typeface="+mn-ea"/>
                        <a:ea typeface="+mn-ea"/>
                      </a:endParaRPr>
                    </a:p>
                    <a:p>
                      <a:r>
                        <a:rPr kumimoji="1" lang="ja-JP" altLang="en-US" sz="700" b="0" dirty="0" smtClean="0">
                          <a:solidFill>
                            <a:sysClr val="windowText" lastClr="000000"/>
                          </a:solidFill>
                          <a:latin typeface="+mn-ea"/>
                          <a:ea typeface="+mn-ea"/>
                        </a:rPr>
                        <a:t>による正社員転換数</a:t>
                      </a:r>
                      <a:endParaRPr kumimoji="1" lang="ja-JP" altLang="en-US" sz="700" b="0" dirty="0">
                        <a:solidFill>
                          <a:sysClr val="windowText" lastClr="00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7946291"/>
                  </a:ext>
                </a:extLst>
              </a:tr>
              <a:tr h="311233">
                <a:tc>
                  <a:txBody>
                    <a:bodyPr/>
                    <a:lstStyle/>
                    <a:p>
                      <a:r>
                        <a:rPr kumimoji="1" lang="en-US" altLang="ja-JP" sz="700" dirty="0" smtClean="0">
                          <a:latin typeface="ＭＳ ゴシック" panose="020B0609070205080204" pitchFamily="49" charset="-128"/>
                          <a:ea typeface="ＭＳ ゴシック" panose="020B0609070205080204" pitchFamily="49" charset="-128"/>
                        </a:rPr>
                        <a:t>KPI(R2</a:t>
                      </a:r>
                      <a:r>
                        <a:rPr kumimoji="1" lang="ja-JP" altLang="en-US" sz="700" dirty="0" smtClean="0">
                          <a:latin typeface="ＭＳ ゴシック" panose="020B0609070205080204" pitchFamily="49" charset="-128"/>
                          <a:ea typeface="ＭＳ ゴシック" panose="020B0609070205080204" pitchFamily="49" charset="-128"/>
                        </a:rPr>
                        <a:t>～</a:t>
                      </a:r>
                      <a:r>
                        <a:rPr kumimoji="1" lang="en-US" altLang="ja-JP" sz="700" dirty="0" smtClean="0">
                          <a:latin typeface="ＭＳ ゴシック" panose="020B0609070205080204" pitchFamily="49" charset="-128"/>
                          <a:ea typeface="ＭＳ ゴシック" panose="020B0609070205080204" pitchFamily="49" charset="-128"/>
                        </a:rPr>
                        <a:t>R4</a:t>
                      </a:r>
                      <a:r>
                        <a:rPr kumimoji="1" lang="ja-JP" altLang="en-US" sz="700" dirty="0" smtClean="0">
                          <a:latin typeface="ＭＳ ゴシック" panose="020B0609070205080204" pitchFamily="49" charset="-128"/>
                          <a:ea typeface="ＭＳ ゴシック" panose="020B0609070205080204" pitchFamily="49" charset="-128"/>
                        </a:rPr>
                        <a:t>）</a:t>
                      </a:r>
                      <a:endParaRPr kumimoji="1" lang="ja-JP" altLang="en-US" sz="7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700" dirty="0" smtClean="0">
                          <a:latin typeface="ＭＳ ゴシック" panose="020B0609070205080204" pitchFamily="49" charset="-128"/>
                          <a:ea typeface="ＭＳ ゴシック" panose="020B0609070205080204" pitchFamily="49" charset="-128"/>
                        </a:rPr>
                        <a:t>3,357</a:t>
                      </a:r>
                      <a:r>
                        <a:rPr kumimoji="1" lang="ja-JP" altLang="en-US" sz="700" dirty="0" smtClean="0">
                          <a:latin typeface="ＭＳ ゴシック" panose="020B0609070205080204" pitchFamily="49" charset="-128"/>
                          <a:ea typeface="ＭＳ ゴシック" panose="020B0609070205080204" pitchFamily="49" charset="-128"/>
                        </a:rPr>
                        <a:t>件</a:t>
                      </a:r>
                      <a:endParaRPr kumimoji="1" lang="ja-JP" altLang="en-US" sz="7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9369329"/>
                  </a:ext>
                </a:extLst>
              </a:tr>
              <a:tr h="311233">
                <a:tc>
                  <a:txBody>
                    <a:bodyPr/>
                    <a:lstStyle/>
                    <a:p>
                      <a:r>
                        <a:rPr kumimoji="1" lang="ja-JP" altLang="en-US" sz="700" b="0" dirty="0" smtClean="0">
                          <a:latin typeface="ＭＳ ゴシック" panose="020B0609070205080204" pitchFamily="49" charset="-128"/>
                          <a:ea typeface="ＭＳ ゴシック" panose="020B0609070205080204" pitchFamily="49" charset="-128"/>
                        </a:rPr>
                        <a:t>実績</a:t>
                      </a:r>
                      <a:r>
                        <a:rPr kumimoji="1" lang="en-US" altLang="ja-JP" sz="700" b="0" dirty="0" smtClean="0">
                          <a:latin typeface="ＭＳ ゴシック" panose="020B0609070205080204" pitchFamily="49" charset="-128"/>
                          <a:ea typeface="ＭＳ ゴシック" panose="020B0609070205080204" pitchFamily="49" charset="-128"/>
                        </a:rPr>
                        <a:t>(R2</a:t>
                      </a:r>
                      <a:r>
                        <a:rPr kumimoji="1" lang="ja-JP" altLang="en-US" sz="700" b="0" dirty="0" smtClean="0">
                          <a:latin typeface="ＭＳ ゴシック" panose="020B0609070205080204" pitchFamily="49" charset="-128"/>
                          <a:ea typeface="ＭＳ ゴシック" panose="020B0609070205080204" pitchFamily="49" charset="-128"/>
                        </a:rPr>
                        <a:t>～</a:t>
                      </a:r>
                      <a:r>
                        <a:rPr kumimoji="1" lang="en-US" altLang="ja-JP" sz="700" b="0" dirty="0" smtClean="0">
                          <a:latin typeface="ＭＳ ゴシック" panose="020B0609070205080204" pitchFamily="49" charset="-128"/>
                          <a:ea typeface="ＭＳ ゴシック" panose="020B0609070205080204" pitchFamily="49" charset="-128"/>
                        </a:rPr>
                        <a:t>R4.1</a:t>
                      </a:r>
                      <a:r>
                        <a:rPr kumimoji="1" lang="ja-JP" altLang="en-US" sz="700" b="0" dirty="0" smtClean="0">
                          <a:latin typeface="ＭＳ ゴシック" panose="020B0609070205080204" pitchFamily="49" charset="-128"/>
                          <a:ea typeface="ＭＳ ゴシック" panose="020B0609070205080204" pitchFamily="49" charset="-128"/>
                        </a:rPr>
                        <a:t>）</a:t>
                      </a:r>
                      <a:endParaRPr kumimoji="1" lang="ja-JP" altLang="en-US" sz="700" b="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700" dirty="0" smtClean="0">
                          <a:latin typeface="ＭＳ ゴシック" panose="020B0609070205080204" pitchFamily="49" charset="-128"/>
                          <a:ea typeface="ＭＳ ゴシック" panose="020B0609070205080204" pitchFamily="49" charset="-128"/>
                        </a:rPr>
                        <a:t>1,715</a:t>
                      </a:r>
                      <a:r>
                        <a:rPr kumimoji="1" lang="ja-JP" altLang="en-US" sz="700" dirty="0" smtClean="0">
                          <a:latin typeface="ＭＳ ゴシック" panose="020B0609070205080204" pitchFamily="49" charset="-128"/>
                          <a:ea typeface="ＭＳ ゴシック" panose="020B0609070205080204" pitchFamily="49" charset="-128"/>
                        </a:rPr>
                        <a:t>件</a:t>
                      </a:r>
                      <a:endParaRPr kumimoji="1" lang="ja-JP" altLang="en-US" sz="7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668180"/>
                  </a:ext>
                </a:extLst>
              </a:tr>
              <a:tr h="311233">
                <a:tc>
                  <a:txBody>
                    <a:bodyPr/>
                    <a:lstStyle/>
                    <a:p>
                      <a:r>
                        <a:rPr kumimoji="1" lang="ja-JP" altLang="en-US" sz="700" b="0" dirty="0" smtClean="0">
                          <a:latin typeface="ＭＳ ゴシック" panose="020B0609070205080204" pitchFamily="49" charset="-128"/>
                          <a:ea typeface="ＭＳ ゴシック" panose="020B0609070205080204" pitchFamily="49" charset="-128"/>
                        </a:rPr>
                        <a:t>進捗率</a:t>
                      </a:r>
                      <a:endParaRPr kumimoji="1" lang="ja-JP" altLang="en-US" sz="700" b="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700" dirty="0" smtClean="0">
                          <a:latin typeface="ＭＳ ゴシック" panose="020B0609070205080204" pitchFamily="49" charset="-128"/>
                          <a:ea typeface="ＭＳ ゴシック" panose="020B0609070205080204" pitchFamily="49" charset="-128"/>
                        </a:rPr>
                        <a:t>51.1</a:t>
                      </a:r>
                      <a:r>
                        <a:rPr kumimoji="1" lang="ja-JP" altLang="en-US" sz="700" dirty="0" smtClean="0">
                          <a:latin typeface="ＭＳ ゴシック" panose="020B0609070205080204" pitchFamily="49" charset="-128"/>
                          <a:ea typeface="ＭＳ ゴシック" panose="020B0609070205080204" pitchFamily="49" charset="-128"/>
                        </a:rPr>
                        <a:t>％</a:t>
                      </a:r>
                      <a:endParaRPr kumimoji="1" lang="ja-JP" altLang="en-US" sz="700" dirty="0">
                        <a:latin typeface="ＭＳ ゴシック" panose="020B0609070205080204" pitchFamily="49" charset="-128"/>
                        <a:ea typeface="ＭＳ ゴシック" panose="020B0609070205080204"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6267140"/>
                  </a:ext>
                </a:extLst>
              </a:tr>
            </a:tbl>
          </a:graphicData>
        </a:graphic>
      </p:graphicFrame>
      <p:sp>
        <p:nvSpPr>
          <p:cNvPr id="89" name="正方形/長方形 88"/>
          <p:cNvSpPr/>
          <p:nvPr/>
        </p:nvSpPr>
        <p:spPr>
          <a:xfrm>
            <a:off x="5353050" y="2566988"/>
            <a:ext cx="621372"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0" name="図 89"/>
          <p:cNvPicPr>
            <a:picLocks noChangeAspect="1"/>
          </p:cNvPicPr>
          <p:nvPr/>
        </p:nvPicPr>
        <p:blipFill>
          <a:blip r:embed="rId2"/>
          <a:stretch>
            <a:fillRect/>
          </a:stretch>
        </p:blipFill>
        <p:spPr>
          <a:xfrm>
            <a:off x="4093607" y="2289149"/>
            <a:ext cx="2735117" cy="2935839"/>
          </a:xfrm>
          <a:prstGeom prst="rect">
            <a:avLst/>
          </a:prstGeom>
        </p:spPr>
      </p:pic>
      <p:sp>
        <p:nvSpPr>
          <p:cNvPr id="2" name="正方形/長方形 1"/>
          <p:cNvSpPr/>
          <p:nvPr/>
        </p:nvSpPr>
        <p:spPr bwMode="white">
          <a:xfrm>
            <a:off x="5353050" y="2566988"/>
            <a:ext cx="621372" cy="114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153658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1650</TotalTime>
  <Words>14422</Words>
  <Application>Microsoft Office PowerPoint</Application>
  <PresentationFormat>ユーザー設定</PresentationFormat>
  <Paragraphs>935</Paragraphs>
  <Slides>21</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21</vt:i4>
      </vt:variant>
    </vt:vector>
  </HeadingPairs>
  <TitlesOfParts>
    <vt:vector size="32" baseType="lpstr">
      <vt:lpstr>HG丸ｺﾞｼｯｸM-PRO</vt:lpstr>
      <vt:lpstr>ＭＳ Ｐゴシック</vt:lpstr>
      <vt:lpstr>ＭＳ ゴシック</vt:lpstr>
      <vt:lpstr>メイリオ</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233</cp:revision>
  <cp:lastPrinted>2022-11-07T00:43:40Z</cp:lastPrinted>
  <dcterms:created xsi:type="dcterms:W3CDTF">2022-01-18T01:03:10Z</dcterms:created>
  <dcterms:modified xsi:type="dcterms:W3CDTF">2022-11-07T00:52:48Z</dcterms:modified>
</cp:coreProperties>
</file>