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72" r:id="rId3"/>
    <p:sldId id="274" r:id="rId4"/>
    <p:sldId id="270"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 id="1" name="嶋田 憲嗣(shimada-kenji)" initials="嶋田" lastIdx="20" clrIdx="1">
    <p:extLst>
      <p:ext uri="{19B8F6BF-5375-455C-9EA6-DF929625EA0E}">
        <p15:presenceInfo xmlns:p15="http://schemas.microsoft.com/office/powerpoint/2012/main" userId="S-1-5-21-4175116151-3849908774-3845857867-3878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9D2"/>
    <a:srgbClr val="8FA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8" autoAdjust="0"/>
    <p:restoredTop sz="96187" autoAdjust="0"/>
  </p:normalViewPr>
  <p:slideViewPr>
    <p:cSldViewPr>
      <p:cViewPr varScale="1">
        <p:scale>
          <a:sx n="70" d="100"/>
          <a:sy n="70" d="100"/>
        </p:scale>
        <p:origin x="1440" y="9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8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4097660034961"/>
          <c:y val="6.2888429544196933E-2"/>
          <c:w val="0.78767513876798501"/>
          <c:h val="0.74443936954941026"/>
        </c:manualLayout>
      </c:layout>
      <c:barChart>
        <c:barDir val="col"/>
        <c:grouping val="clustered"/>
        <c:varyColors val="0"/>
        <c:ser>
          <c:idx val="0"/>
          <c:order val="0"/>
          <c:tx>
            <c:strRef>
              <c:f>佐藤作業用!$B$1</c:f>
              <c:strCache>
                <c:ptCount val="1"/>
                <c:pt idx="0">
                  <c:v>監督指導実施事業場数</c:v>
                </c:pt>
              </c:strCache>
            </c:strRef>
          </c:tx>
          <c:spPr>
            <a:pattFill prst="ltUpDiag">
              <a:fgClr>
                <a:schemeClr val="accent1"/>
              </a:fgClr>
              <a:bgClr>
                <a:schemeClr val="bg1"/>
              </a:bgClr>
            </a:pattFill>
            <a:ln>
              <a:solidFill>
                <a:schemeClr val="tx2"/>
              </a:solidFill>
            </a:ln>
          </c:spPr>
          <c:invertIfNegative val="0"/>
          <c:dLbls>
            <c:dLbl>
              <c:idx val="2"/>
              <c:layout>
                <c:manualLayout>
                  <c:x val="-6.6975680620578026E-3"/>
                  <c:y val="-1.43753093309057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1D1-4BC0-820C-1FE405B539B6}"/>
                </c:ext>
              </c:extLst>
            </c:dLbl>
            <c:dLbl>
              <c:idx val="3"/>
              <c:layout>
                <c:manualLayout>
                  <c:x val="-4.4650453747052832E-3"/>
                  <c:y val="1.7969278152897245E-2"/>
                </c:manualLayout>
              </c:layout>
              <c:showLegendKey val="0"/>
              <c:showVal val="1"/>
              <c:showCatName val="0"/>
              <c:showSerName val="0"/>
              <c:showPercent val="0"/>
              <c:showBubbleSize val="0"/>
              <c:extLst>
                <c:ext xmlns:c15="http://schemas.microsoft.com/office/drawing/2012/chart" uri="{CE6537A1-D6FC-4f65-9D91-7224C49458BB}">
                  <c15:layout>
                    <c:manualLayout>
                      <c:w val="7.437640543455791E-2"/>
                      <c:h val="7.0618707088074509E-2"/>
                    </c:manualLayout>
                  </c15:layout>
                </c:ext>
                <c:ext xmlns:c16="http://schemas.microsoft.com/office/drawing/2014/chart" uri="{C3380CC4-5D6E-409C-BE32-E72D297353CC}">
                  <c16:uniqueId val="{00000000-E224-40FD-ADE4-1B9363778250}"/>
                </c:ext>
              </c:extLst>
            </c:dLbl>
            <c:dLbl>
              <c:idx val="4"/>
              <c:layout>
                <c:manualLayout>
                  <c:x val="2.2325226873526009E-3"/>
                  <c:y val="1.25031233755263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224-40FD-ADE4-1B9363778250}"/>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佐藤作業用!$A$3:$A$7</c:f>
              <c:strCache>
                <c:ptCount val="5"/>
                <c:pt idx="0">
                  <c:v>平成29年</c:v>
                </c:pt>
                <c:pt idx="1">
                  <c:v>平成30年</c:v>
                </c:pt>
                <c:pt idx="2">
                  <c:v>平成31年</c:v>
                </c:pt>
                <c:pt idx="3">
                  <c:v>令和２年</c:v>
                </c:pt>
                <c:pt idx="4">
                  <c:v>令和３年</c:v>
                </c:pt>
              </c:strCache>
            </c:strRef>
          </c:cat>
          <c:val>
            <c:numRef>
              <c:f>佐藤作業用!$B$3:$B$7</c:f>
              <c:numCache>
                <c:formatCode>#,##0_ </c:formatCode>
                <c:ptCount val="5"/>
                <c:pt idx="0">
                  <c:v>53</c:v>
                </c:pt>
                <c:pt idx="1">
                  <c:v>48</c:v>
                </c:pt>
                <c:pt idx="2">
                  <c:v>123</c:v>
                </c:pt>
                <c:pt idx="3">
                  <c:v>92</c:v>
                </c:pt>
                <c:pt idx="4">
                  <c:v>144</c:v>
                </c:pt>
              </c:numCache>
            </c:numRef>
          </c:val>
          <c:extLst>
            <c:ext xmlns:c16="http://schemas.microsoft.com/office/drawing/2014/chart" uri="{C3380CC4-5D6E-409C-BE32-E72D297353CC}">
              <c16:uniqueId val="{00000000-5106-45C8-AF00-3789093E7717}"/>
            </c:ext>
          </c:extLst>
        </c:ser>
        <c:ser>
          <c:idx val="1"/>
          <c:order val="1"/>
          <c:tx>
            <c:strRef>
              <c:f>佐藤作業用!$C$1</c:f>
              <c:strCache>
                <c:ptCount val="1"/>
                <c:pt idx="0">
                  <c:v>違反事業場数</c:v>
                </c:pt>
              </c:strCache>
            </c:strRef>
          </c:tx>
          <c:spPr>
            <a:solidFill>
              <a:schemeClr val="accent1">
                <a:lumMod val="60000"/>
                <a:lumOff val="40000"/>
              </a:schemeClr>
            </a:solidFill>
            <a:ln>
              <a:solidFill>
                <a:srgbClr val="0070C0"/>
              </a:solidFill>
            </a:ln>
          </c:spPr>
          <c:invertIfNegative val="0"/>
          <c:dPt>
            <c:idx val="4"/>
            <c:invertIfNegative val="0"/>
            <c:bubble3D val="0"/>
            <c:spPr>
              <a:solidFill>
                <a:schemeClr val="accent1">
                  <a:lumMod val="60000"/>
                  <a:lumOff val="40000"/>
                </a:schemeClr>
              </a:solidFill>
              <a:ln>
                <a:solidFill>
                  <a:schemeClr val="tx2">
                    <a:lumMod val="60000"/>
                    <a:lumOff val="40000"/>
                  </a:schemeClr>
                </a:solidFill>
              </a:ln>
            </c:spPr>
            <c:extLst>
              <c:ext xmlns:c16="http://schemas.microsoft.com/office/drawing/2014/chart" uri="{C3380CC4-5D6E-409C-BE32-E72D297353CC}">
                <c16:uniqueId val="{00000003-E224-40FD-ADE4-1B9363778250}"/>
              </c:ext>
            </c:extLst>
          </c:dPt>
          <c:dLbls>
            <c:dLbl>
              <c:idx val="0"/>
              <c:layout>
                <c:manualLayout>
                  <c:x val="1.1162613436763004E-2"/>
                  <c:y val="8.0123832329209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224-40FD-ADE4-1B9363778250}"/>
                </c:ext>
              </c:extLst>
            </c:dLbl>
            <c:dLbl>
              <c:idx val="1"/>
              <c:layout>
                <c:manualLayout>
                  <c:x val="6.6975680620578026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224-40FD-ADE4-1B9363778250}"/>
                </c:ext>
              </c:extLst>
            </c:dLbl>
            <c:dLbl>
              <c:idx val="2"/>
              <c:layout>
                <c:manualLayout>
                  <c:x val="1.3395136124115605E-2"/>
                  <c:y val="-8.0123832329209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224-40FD-ADE4-1B9363778250}"/>
                </c:ext>
              </c:extLst>
            </c:dLbl>
            <c:dLbl>
              <c:idx val="3"/>
              <c:layout>
                <c:manualLayout>
                  <c:x val="8.9300907494103219E-3"/>
                  <c:y val="-4.00619161646046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224-40FD-ADE4-1B9363778250}"/>
                </c:ext>
              </c:extLst>
            </c:dLbl>
            <c:dLbl>
              <c:idx val="4"/>
              <c:layout>
                <c:manualLayout>
                  <c:x val="1.1162613436763003E-2"/>
                  <c:y val="1.4148926506807324E-7"/>
                </c:manualLayout>
              </c:layout>
              <c:tx>
                <c:rich>
                  <a:bodyPr/>
                  <a:lstStyle/>
                  <a:p>
                    <a:r>
                      <a:rPr lang="en-US" altLang="ja-JP" dirty="0" smtClean="0"/>
                      <a:t>104</a:t>
                    </a:r>
                    <a:endParaRPr lang="en-US" altLang="ja-JP" dirty="0"/>
                  </a:p>
                </c:rich>
              </c:tx>
              <c:showLegendKey val="0"/>
              <c:showVal val="1"/>
              <c:showCatName val="0"/>
              <c:showSerName val="0"/>
              <c:showPercent val="0"/>
              <c:showBubbleSize val="0"/>
              <c:extLst>
                <c:ext xmlns:c15="http://schemas.microsoft.com/office/drawing/2012/chart" uri="{CE6537A1-D6FC-4f65-9D91-7224C49458BB}">
                  <c15:layout>
                    <c:manualLayout>
                      <c:w val="6.2867838875849236E-2"/>
                      <c:h val="6.3431052422621648E-2"/>
                    </c:manualLayout>
                  </c15:layout>
                </c:ext>
                <c:ext xmlns:c16="http://schemas.microsoft.com/office/drawing/2014/chart" uri="{C3380CC4-5D6E-409C-BE32-E72D297353CC}">
                  <c16:uniqueId val="{00000003-E224-40FD-ADE4-1B9363778250}"/>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佐藤作業用!$A$3:$A$7</c:f>
              <c:strCache>
                <c:ptCount val="5"/>
                <c:pt idx="0">
                  <c:v>平成29年</c:v>
                </c:pt>
                <c:pt idx="1">
                  <c:v>平成30年</c:v>
                </c:pt>
                <c:pt idx="2">
                  <c:v>平成31年</c:v>
                </c:pt>
                <c:pt idx="3">
                  <c:v>令和２年</c:v>
                </c:pt>
                <c:pt idx="4">
                  <c:v>令和３年</c:v>
                </c:pt>
              </c:strCache>
            </c:strRef>
          </c:cat>
          <c:val>
            <c:numRef>
              <c:f>佐藤作業用!$C$3:$C$7</c:f>
              <c:numCache>
                <c:formatCode>#,##0_ </c:formatCode>
                <c:ptCount val="5"/>
                <c:pt idx="0">
                  <c:v>42</c:v>
                </c:pt>
                <c:pt idx="1">
                  <c:v>36</c:v>
                </c:pt>
                <c:pt idx="2">
                  <c:v>93</c:v>
                </c:pt>
                <c:pt idx="3">
                  <c:v>76</c:v>
                </c:pt>
                <c:pt idx="4">
                  <c:v>104</c:v>
                </c:pt>
              </c:numCache>
            </c:numRef>
          </c:val>
          <c:extLst>
            <c:ext xmlns:c16="http://schemas.microsoft.com/office/drawing/2014/chart" uri="{C3380CC4-5D6E-409C-BE32-E72D297353CC}">
              <c16:uniqueId val="{00000001-5106-45C8-AF00-3789093E7717}"/>
            </c:ext>
          </c:extLst>
        </c:ser>
        <c:dLbls>
          <c:showLegendKey val="0"/>
          <c:showVal val="1"/>
          <c:showCatName val="0"/>
          <c:showSerName val="0"/>
          <c:showPercent val="0"/>
          <c:showBubbleSize val="0"/>
        </c:dLbls>
        <c:gapWidth val="75"/>
        <c:axId val="100639488"/>
        <c:axId val="100642176"/>
      </c:barChart>
      <c:lineChart>
        <c:grouping val="standard"/>
        <c:varyColors val="0"/>
        <c:ser>
          <c:idx val="2"/>
          <c:order val="2"/>
          <c:tx>
            <c:strRef>
              <c:f>佐藤作業用!$D$1</c:f>
              <c:strCache>
                <c:ptCount val="1"/>
                <c:pt idx="0">
                  <c:v>違反率</c:v>
                </c:pt>
              </c:strCache>
            </c:strRef>
          </c:tx>
          <c:spPr>
            <a:ln w="19050">
              <a:solidFill>
                <a:schemeClr val="accent1"/>
              </a:solidFill>
            </a:ln>
          </c:spPr>
          <c:marker>
            <c:symbol val="diamond"/>
            <c:size val="5"/>
            <c:spPr>
              <a:solidFill>
                <a:schemeClr val="accent1"/>
              </a:solidFill>
              <a:ln>
                <a:solidFill>
                  <a:schemeClr val="accent1"/>
                </a:solidFill>
              </a:ln>
            </c:spPr>
          </c:marker>
          <c:dLbls>
            <c:dLbl>
              <c:idx val="0"/>
              <c:layout>
                <c:manualLayout>
                  <c:x val="-1.3395136124115605E-2"/>
                  <c:y val="-4.40682464980699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224-40FD-ADE4-1B9363778250}"/>
                </c:ext>
              </c:extLst>
            </c:dLbl>
            <c:dLbl>
              <c:idx val="1"/>
              <c:layout>
                <c:manualLayout>
                  <c:x val="-2.6790272248231248E-2"/>
                  <c:y val="-3.6468009135678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224-40FD-ADE4-1B9363778250}"/>
                </c:ext>
              </c:extLst>
            </c:dLbl>
            <c:dLbl>
              <c:idx val="2"/>
              <c:layout>
                <c:manualLayout>
                  <c:x val="-1.5627658811468204E-2"/>
                  <c:y val="-4.72494911338581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224-40FD-ADE4-1B9363778250}"/>
                </c:ext>
              </c:extLst>
            </c:dLbl>
            <c:dLbl>
              <c:idx val="3"/>
              <c:layout>
                <c:manualLayout>
                  <c:x val="-2.0092879975361386E-2"/>
                  <c:y val="-4.36556638011317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E224-40FD-ADE4-1B9363778250}"/>
                </c:ext>
              </c:extLst>
            </c:dLbl>
            <c:dLbl>
              <c:idx val="4"/>
              <c:layout>
                <c:manualLayout>
                  <c:x val="-1.7860181498820807E-2"/>
                  <c:y val="-2.20926998047731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224-40FD-ADE4-1B9363778250}"/>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佐藤作業用!$A$3:$A$7</c:f>
              <c:strCache>
                <c:ptCount val="5"/>
                <c:pt idx="0">
                  <c:v>平成29年</c:v>
                </c:pt>
                <c:pt idx="1">
                  <c:v>平成30年</c:v>
                </c:pt>
                <c:pt idx="2">
                  <c:v>平成31年</c:v>
                </c:pt>
                <c:pt idx="3">
                  <c:v>令和２年</c:v>
                </c:pt>
                <c:pt idx="4">
                  <c:v>令和３年</c:v>
                </c:pt>
              </c:strCache>
            </c:strRef>
          </c:cat>
          <c:val>
            <c:numRef>
              <c:f>佐藤作業用!$D$3:$D$7</c:f>
              <c:numCache>
                <c:formatCode>0.0%</c:formatCode>
                <c:ptCount val="5"/>
                <c:pt idx="0">
                  <c:v>0.79245283018867929</c:v>
                </c:pt>
                <c:pt idx="1">
                  <c:v>0.75</c:v>
                </c:pt>
                <c:pt idx="2">
                  <c:v>0.75609756097560976</c:v>
                </c:pt>
                <c:pt idx="3">
                  <c:v>0.82608695652173914</c:v>
                </c:pt>
                <c:pt idx="4">
                  <c:v>0.72222222222222221</c:v>
                </c:pt>
              </c:numCache>
            </c:numRef>
          </c:val>
          <c:smooth val="0"/>
          <c:extLst>
            <c:ext xmlns:c16="http://schemas.microsoft.com/office/drawing/2014/chart" uri="{C3380CC4-5D6E-409C-BE32-E72D297353CC}">
              <c16:uniqueId val="{00000002-5106-45C8-AF00-3789093E7717}"/>
            </c:ext>
          </c:extLst>
        </c:ser>
        <c:dLbls>
          <c:showLegendKey val="0"/>
          <c:showVal val="1"/>
          <c:showCatName val="0"/>
          <c:showSerName val="0"/>
          <c:showPercent val="0"/>
          <c:showBubbleSize val="0"/>
        </c:dLbls>
        <c:marker val="1"/>
        <c:smooth val="0"/>
        <c:axId val="103774848"/>
        <c:axId val="103773312"/>
      </c:lineChart>
      <c:catAx>
        <c:axId val="100639488"/>
        <c:scaling>
          <c:orientation val="minMax"/>
        </c:scaling>
        <c:delete val="0"/>
        <c:axPos val="b"/>
        <c:numFmt formatCode="General" sourceLinked="0"/>
        <c:majorTickMark val="none"/>
        <c:minorTickMark val="none"/>
        <c:tickLblPos val="nextTo"/>
        <c:crossAx val="100642176"/>
        <c:crosses val="autoZero"/>
        <c:auto val="1"/>
        <c:lblAlgn val="ctr"/>
        <c:lblOffset val="100"/>
        <c:noMultiLvlLbl val="0"/>
      </c:catAx>
      <c:valAx>
        <c:axId val="100642176"/>
        <c:scaling>
          <c:orientation val="minMax"/>
        </c:scaling>
        <c:delete val="0"/>
        <c:axPos val="l"/>
        <c:numFmt formatCode="#,##0_ " sourceLinked="1"/>
        <c:majorTickMark val="out"/>
        <c:minorTickMark val="none"/>
        <c:tickLblPos val="nextTo"/>
        <c:txPr>
          <a:bodyPr/>
          <a:lstStyle/>
          <a:p>
            <a:pPr>
              <a:defRPr sz="1200"/>
            </a:pPr>
            <a:endParaRPr lang="ja-JP"/>
          </a:p>
        </c:txPr>
        <c:crossAx val="100639488"/>
        <c:crosses val="autoZero"/>
        <c:crossBetween val="between"/>
      </c:valAx>
      <c:valAx>
        <c:axId val="103773312"/>
        <c:scaling>
          <c:orientation val="minMax"/>
          <c:max val="0.9"/>
          <c:min val="0"/>
        </c:scaling>
        <c:delete val="0"/>
        <c:axPos val="r"/>
        <c:numFmt formatCode="0.0%" sourceLinked="1"/>
        <c:majorTickMark val="out"/>
        <c:minorTickMark val="none"/>
        <c:tickLblPos val="nextTo"/>
        <c:crossAx val="103774848"/>
        <c:crosses val="max"/>
        <c:crossBetween val="between"/>
        <c:majorUnit val="0.1"/>
      </c:valAx>
      <c:catAx>
        <c:axId val="103774848"/>
        <c:scaling>
          <c:orientation val="minMax"/>
        </c:scaling>
        <c:delete val="1"/>
        <c:axPos val="b"/>
        <c:numFmt formatCode="General" sourceLinked="1"/>
        <c:majorTickMark val="out"/>
        <c:minorTickMark val="none"/>
        <c:tickLblPos val="nextTo"/>
        <c:crossAx val="103773312"/>
        <c:crossesAt val="0.60000000000000009"/>
        <c:auto val="1"/>
        <c:lblAlgn val="ctr"/>
        <c:lblOffset val="100"/>
        <c:noMultiLvlLbl val="0"/>
      </c:catAx>
      <c:spPr>
        <a:noFill/>
        <a:ln w="25400">
          <a:noFill/>
        </a:ln>
      </c:spPr>
    </c:plotArea>
    <c:plotVisOnly val="1"/>
    <c:dispBlanksAs val="gap"/>
    <c:showDLblsOverMax val="0"/>
  </c:chart>
  <c:txPr>
    <a:bodyPr/>
    <a:lstStyle/>
    <a:p>
      <a:pPr>
        <a:defRPr sz="11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715117573723107E-2"/>
          <c:y val="7.2339697276231754E-2"/>
          <c:w val="0.9395365434941948"/>
          <c:h val="0.9276603027237682"/>
        </c:manualLayout>
      </c:layout>
      <c:barChart>
        <c:barDir val="bar"/>
        <c:grouping val="clustered"/>
        <c:varyColors val="0"/>
        <c:ser>
          <c:idx val="0"/>
          <c:order val="0"/>
          <c:spPr>
            <a:solidFill>
              <a:schemeClr val="accent1"/>
            </a:solidFill>
            <a:ln>
              <a:noFill/>
            </a:ln>
            <a:effectLst/>
          </c:spPr>
          <c:invertIfNegative val="0"/>
          <c:dLbls>
            <c:dLbl>
              <c:idx val="0"/>
              <c:layout>
                <c:manualLayout>
                  <c:x val="1.9482909768137577E-2"/>
                  <c:y val="-3.2881680580106546E-3"/>
                </c:manualLayout>
              </c:layout>
              <c:tx>
                <c:rich>
                  <a:bodyPr/>
                  <a:lstStyle/>
                  <a:p>
                    <a:fld id="{9006E482-293A-41F4-99E5-5C3BC7F1C63C}" type="VALUE">
                      <a:rPr lang="en-US" altLang="ja-JP" smtClean="0">
                        <a:solidFill>
                          <a:schemeClr val="tx1"/>
                        </a:solidFill>
                      </a:rPr>
                      <a:pPr/>
                      <a:t>[値]</a:t>
                    </a:fld>
                    <a:r>
                      <a:rPr lang="ja-JP" altLang="en-US" dirty="0" smtClean="0">
                        <a:solidFill>
                          <a:schemeClr val="tx1"/>
                        </a:solidFill>
                      </a:rPr>
                      <a:t>（</a:t>
                    </a:r>
                    <a:r>
                      <a:rPr lang="en-US" altLang="ja-JP" dirty="0" smtClean="0">
                        <a:solidFill>
                          <a:schemeClr val="tx1"/>
                        </a:solidFill>
                      </a:rPr>
                      <a:t>4.2</a:t>
                    </a:r>
                    <a:r>
                      <a:rPr lang="ja-JP" altLang="en-US" dirty="0" smtClean="0">
                        <a:solidFill>
                          <a:schemeClr val="tx1"/>
                        </a:solidFill>
                      </a:rPr>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CFEA-43A9-9633-954B35D90326}"/>
                </c:ext>
              </c:extLst>
            </c:dLbl>
            <c:dLbl>
              <c:idx val="1"/>
              <c:layout>
                <c:manualLayout>
                  <c:x val="2.007109758053115E-2"/>
                  <c:y val="-3.4277210173229498E-3"/>
                </c:manualLayout>
              </c:layout>
              <c:tx>
                <c:rich>
                  <a:bodyPr/>
                  <a:lstStyle/>
                  <a:p>
                    <a:fld id="{C97D3D13-98F5-4076-9D21-C61E1C535ACF}" type="VALUE">
                      <a:rPr lang="en-US" altLang="ja-JP" smtClean="0">
                        <a:solidFill>
                          <a:schemeClr val="tx1"/>
                        </a:solidFill>
                      </a:rPr>
                      <a:pPr/>
                      <a:t>[値]</a:t>
                    </a:fld>
                    <a:r>
                      <a:rPr lang="ja-JP" altLang="en-US" dirty="0" smtClean="0">
                        <a:solidFill>
                          <a:schemeClr val="tx1"/>
                        </a:solidFill>
                      </a:rPr>
                      <a:t>（</a:t>
                    </a:r>
                    <a:r>
                      <a:rPr lang="en-US" altLang="ja-JP" dirty="0" smtClean="0">
                        <a:solidFill>
                          <a:schemeClr val="tx1"/>
                        </a:solidFill>
                      </a:rPr>
                      <a:t>4.2</a:t>
                    </a:r>
                    <a:r>
                      <a:rPr lang="ja-JP" altLang="en-US" dirty="0" smtClean="0">
                        <a:solidFill>
                          <a:schemeClr val="tx1"/>
                        </a:solidFill>
                      </a:rPr>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FEA-43A9-9633-954B35D90326}"/>
                </c:ext>
              </c:extLst>
            </c:dLbl>
            <c:dLbl>
              <c:idx val="2"/>
              <c:layout>
                <c:manualLayout>
                  <c:x val="2.0918321747389539E-2"/>
                  <c:y val="0"/>
                </c:manualLayout>
              </c:layout>
              <c:tx>
                <c:rich>
                  <a:bodyPr/>
                  <a:lstStyle/>
                  <a:p>
                    <a:fld id="{B089A86C-4388-4781-9283-F4CBE5938E29}" type="VALUE">
                      <a:rPr lang="en-US" altLang="ja-JP" smtClean="0">
                        <a:solidFill>
                          <a:schemeClr val="tx1"/>
                        </a:solidFill>
                      </a:rPr>
                      <a:pPr/>
                      <a:t>[値]</a:t>
                    </a:fld>
                    <a:r>
                      <a:rPr lang="ja-JP" altLang="en-US" dirty="0" smtClean="0">
                        <a:solidFill>
                          <a:schemeClr val="tx1"/>
                        </a:solidFill>
                      </a:rPr>
                      <a:t>（</a:t>
                    </a:r>
                    <a:r>
                      <a:rPr lang="en-US" altLang="ja-JP" dirty="0" smtClean="0">
                        <a:solidFill>
                          <a:schemeClr val="tx1"/>
                        </a:solidFill>
                      </a:rPr>
                      <a:t>4.9</a:t>
                    </a:r>
                    <a:r>
                      <a:rPr lang="ja-JP" altLang="en-US" dirty="0" smtClean="0">
                        <a:solidFill>
                          <a:schemeClr val="tx1"/>
                        </a:solidFill>
                      </a:rPr>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CFEA-43A9-9633-954B35D90326}"/>
                </c:ext>
              </c:extLst>
            </c:dLbl>
            <c:dLbl>
              <c:idx val="3"/>
              <c:layout>
                <c:manualLayout>
                  <c:x val="1.4062730944327093E-2"/>
                  <c:y val="6.5763361160209475E-3"/>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fld id="{A8767BEE-C366-4CBA-B8BB-EC64204606B3}" type="VALUE">
                      <a:rPr lang="en-US" altLang="ja-JP" smtClean="0">
                        <a:solidFill>
                          <a:schemeClr val="tx1"/>
                        </a:solidFill>
                      </a:rPr>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t>[値]</a:t>
                    </a:fld>
                    <a:r>
                      <a:rPr lang="ja-JP" altLang="en-US" dirty="0" smtClean="0">
                        <a:solidFill>
                          <a:schemeClr val="tx1"/>
                        </a:solidFill>
                      </a:rPr>
                      <a:t>（</a:t>
                    </a:r>
                    <a:r>
                      <a:rPr lang="en-US" altLang="ja-JP" dirty="0" smtClean="0">
                        <a:solidFill>
                          <a:schemeClr val="tx1"/>
                        </a:solidFill>
                      </a:rPr>
                      <a:t>4.9</a:t>
                    </a:r>
                    <a:r>
                      <a:rPr lang="ja-JP" altLang="en-US" dirty="0" smtClean="0">
                        <a:solidFill>
                          <a:schemeClr val="tx1"/>
                        </a:solidFill>
                      </a:rPr>
                      <a:t>％）</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0.21581342284406332"/>
                      <c:h val="8.6807636731478094E-2"/>
                    </c:manualLayout>
                  </c15:layout>
                  <c15:dlblFieldTable/>
                  <c15:showDataLabelsRange val="0"/>
                </c:ext>
                <c:ext xmlns:c16="http://schemas.microsoft.com/office/drawing/2014/chart" uri="{C3380CC4-5D6E-409C-BE32-E72D297353CC}">
                  <c16:uniqueId val="{00000003-CFEA-43A9-9633-954B35D90326}"/>
                </c:ext>
              </c:extLst>
            </c:dLbl>
            <c:dLbl>
              <c:idx val="4"/>
              <c:layout>
                <c:manualLayout>
                  <c:x val="-7.6061902980173223E-3"/>
                  <c:y val="6.5763361160209475E-3"/>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fld id="{D57061B3-B002-4715-8373-9831EBE861FD}" type="VALUE">
                      <a:rPr lang="en-US" altLang="ja-JP" smtClean="0">
                        <a:solidFill>
                          <a:schemeClr val="tx1"/>
                        </a:solidFill>
                      </a:rPr>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t>[値]</a:t>
                    </a:fld>
                    <a:r>
                      <a:rPr lang="ja-JP" altLang="en-US" dirty="0" smtClean="0">
                        <a:solidFill>
                          <a:schemeClr val="tx1"/>
                        </a:solidFill>
                      </a:rPr>
                      <a:t>（</a:t>
                    </a:r>
                    <a:r>
                      <a:rPr lang="en-US" altLang="ja-JP" dirty="0" smtClean="0">
                        <a:solidFill>
                          <a:schemeClr val="tx1"/>
                        </a:solidFill>
                      </a:rPr>
                      <a:t>7.6</a:t>
                    </a:r>
                    <a:r>
                      <a:rPr lang="ja-JP" altLang="en-US" dirty="0" smtClean="0">
                        <a:solidFill>
                          <a:schemeClr val="tx1"/>
                        </a:solidFill>
                      </a:rPr>
                      <a:t>％）</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0.21823196110429557"/>
                      <c:h val="0.1637507692889246"/>
                    </c:manualLayout>
                  </c15:layout>
                  <c15:dlblFieldTable/>
                  <c15:showDataLabelsRange val="0"/>
                </c:ext>
                <c:ext xmlns:c16="http://schemas.microsoft.com/office/drawing/2014/chart" uri="{C3380CC4-5D6E-409C-BE32-E72D297353CC}">
                  <c16:uniqueId val="{00000004-CFEA-43A9-9633-954B35D90326}"/>
                </c:ext>
              </c:extLst>
            </c:dLbl>
            <c:dLbl>
              <c:idx val="5"/>
              <c:layout>
                <c:manualLayout>
                  <c:x val="-2.5755398267853977E-2"/>
                  <c:y val="-3.2881680580105943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fld id="{2E853ADF-36F6-428E-8B9A-11D042E6F6A5}" type="VALUE">
                      <a:rPr lang="en-US" altLang="ja-JP" smtClean="0">
                        <a:solidFill>
                          <a:schemeClr val="tx1"/>
                        </a:solidFill>
                      </a:rPr>
                      <a:pPr>
                        <a:defRPr sz="1200" b="1" i="0" u="none" strike="noStrike" kern="1200" baseline="0">
                          <a:solidFill>
                            <a:schemeClr val="tx1"/>
                          </a:solidFill>
                          <a:latin typeface="メイリオ" panose="020B0604030504040204" pitchFamily="50" charset="-128"/>
                          <a:ea typeface="メイリオ" panose="020B0604030504040204" pitchFamily="50" charset="-128"/>
                          <a:cs typeface="+mn-cs"/>
                        </a:defRPr>
                      </a:pPr>
                      <a:t>[値]</a:t>
                    </a:fld>
                    <a:r>
                      <a:rPr lang="ja-JP" altLang="en-US" dirty="0" smtClean="0">
                        <a:solidFill>
                          <a:schemeClr val="tx1"/>
                        </a:solidFill>
                      </a:rPr>
                      <a:t>（</a:t>
                    </a:r>
                    <a:r>
                      <a:rPr lang="en-US" altLang="ja-JP" dirty="0" smtClean="0">
                        <a:solidFill>
                          <a:schemeClr val="tx1"/>
                        </a:solidFill>
                      </a:rPr>
                      <a:t>8.3</a:t>
                    </a:r>
                    <a:r>
                      <a:rPr lang="ja-JP" altLang="en-US" dirty="0" smtClean="0">
                        <a:solidFill>
                          <a:schemeClr val="tx1"/>
                        </a:solidFill>
                      </a:rPr>
                      <a:t>％）</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0.28419209547426483"/>
                      <c:h val="0.13086908870881925"/>
                    </c:manualLayout>
                  </c15:layout>
                  <c15:dlblFieldTable/>
                  <c15:showDataLabelsRange val="0"/>
                </c:ext>
                <c:ext xmlns:c16="http://schemas.microsoft.com/office/drawing/2014/chart" uri="{C3380CC4-5D6E-409C-BE32-E72D297353CC}">
                  <c16:uniqueId val="{00000005-CFEA-43A9-9633-954B35D90326}"/>
                </c:ext>
              </c:extLst>
            </c:dLbl>
            <c:dLbl>
              <c:idx val="6"/>
              <c:layout>
                <c:manualLayout>
                  <c:x val="-0.30658023753871749"/>
                  <c:y val="6.436783156708592E-3"/>
                </c:manualLayout>
              </c:layout>
              <c:tx>
                <c:rich>
                  <a:bodyPr/>
                  <a:lstStyle/>
                  <a:p>
                    <a:fld id="{71EAF4D5-7778-4DC3-BEE8-5FCEC89D3934}" type="VALUE">
                      <a:rPr lang="en-US" altLang="ja-JP" smtClean="0"/>
                      <a:pPr/>
                      <a:t>[値]</a:t>
                    </a:fld>
                    <a:r>
                      <a:rPr lang="ja-JP" altLang="en-US" dirty="0" smtClean="0"/>
                      <a:t>（</a:t>
                    </a:r>
                    <a:r>
                      <a:rPr lang="en-US" altLang="ja-JP" dirty="0" smtClean="0"/>
                      <a:t>12.5</a:t>
                    </a:r>
                    <a:r>
                      <a:rPr lang="ja-JP" alt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30068212906675718"/>
                      <c:h val="0.1637507692889246"/>
                    </c:manualLayout>
                  </c15:layout>
                  <c15:dlblFieldTable/>
                  <c15:showDataLabelsRange val="0"/>
                </c:ext>
                <c:ext xmlns:c16="http://schemas.microsoft.com/office/drawing/2014/chart" uri="{C3380CC4-5D6E-409C-BE32-E72D297353CC}">
                  <c16:uniqueId val="{00000006-CFEA-43A9-9633-954B35D90326}"/>
                </c:ext>
              </c:extLst>
            </c:dLbl>
            <c:dLbl>
              <c:idx val="7"/>
              <c:layout>
                <c:manualLayout>
                  <c:x val="-0.29734300546659764"/>
                  <c:y val="6.5763361160210681E-3"/>
                </c:manualLayout>
              </c:layout>
              <c:tx>
                <c:rich>
                  <a:bodyPr/>
                  <a:lstStyle/>
                  <a:p>
                    <a:fld id="{668C21D9-8510-4A66-80A3-F1DF5CF9E3FA}" type="VALUE">
                      <a:rPr lang="en-US" altLang="ja-JP" smtClean="0"/>
                      <a:pPr/>
                      <a:t>[値]</a:t>
                    </a:fld>
                    <a:r>
                      <a:rPr lang="ja-JP" altLang="en-US" dirty="0" smtClean="0"/>
                      <a:t>（</a:t>
                    </a:r>
                    <a:r>
                      <a:rPr lang="en-US" altLang="ja-JP" dirty="0" smtClean="0"/>
                      <a:t>13.9</a:t>
                    </a:r>
                    <a:r>
                      <a:rPr lang="ja-JP" alt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27319873974593661"/>
                      <c:h val="0.1637507692889246"/>
                    </c:manualLayout>
                  </c15:layout>
                  <c15:dlblFieldTable/>
                  <c15:showDataLabelsRange val="0"/>
                </c:ext>
                <c:ext xmlns:c16="http://schemas.microsoft.com/office/drawing/2014/chart" uri="{C3380CC4-5D6E-409C-BE32-E72D297353CC}">
                  <c16:uniqueId val="{00000007-CFEA-43A9-9633-954B35D90326}"/>
                </c:ext>
              </c:extLst>
            </c:dLbl>
            <c:dLbl>
              <c:idx val="8"/>
              <c:layout>
                <c:manualLayout>
                  <c:x val="-0.2796437027439892"/>
                  <c:y val="9.864504174031603E-3"/>
                </c:manualLayout>
              </c:layout>
              <c:tx>
                <c:rich>
                  <a:bodyPr/>
                  <a:lstStyle/>
                  <a:p>
                    <a:fld id="{0A7030DD-FD7A-4767-A07F-0E893F7BD8D3}" type="VALUE">
                      <a:rPr lang="en-US" altLang="ja-JP" smtClean="0"/>
                      <a:pPr/>
                      <a:t>[値]</a:t>
                    </a:fld>
                    <a:r>
                      <a:rPr lang="ja-JP" altLang="en-US" dirty="0" smtClean="0"/>
                      <a:t>（</a:t>
                    </a:r>
                    <a:r>
                      <a:rPr lang="en-US" altLang="ja-JP" dirty="0" smtClean="0"/>
                      <a:t>14.6</a:t>
                    </a:r>
                    <a:r>
                      <a:rPr lang="ja-JP" alt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28727023507819671"/>
                      <c:h val="0.1637507692889246"/>
                    </c:manualLayout>
                  </c15:layout>
                  <c15:dlblFieldTable/>
                  <c15:showDataLabelsRange val="0"/>
                </c:ext>
                <c:ext xmlns:c16="http://schemas.microsoft.com/office/drawing/2014/chart" uri="{C3380CC4-5D6E-409C-BE32-E72D297353CC}">
                  <c16:uniqueId val="{00000008-CFEA-43A9-9633-954B35D90326}"/>
                </c:ext>
              </c:extLst>
            </c:dLbl>
            <c:dLbl>
              <c:idx val="9"/>
              <c:layout>
                <c:manualLayout>
                  <c:x val="-0.33576023923965798"/>
                  <c:y val="-3.0141192338137288E-17"/>
                </c:manualLayout>
              </c:layout>
              <c:tx>
                <c:rich>
                  <a:bodyPr/>
                  <a:lstStyle/>
                  <a:p>
                    <a:fld id="{6363E1EC-AB70-4558-B556-30F7D53202AF}" type="VALUE">
                      <a:rPr lang="en-US" altLang="ja-JP" smtClean="0"/>
                      <a:pPr/>
                      <a:t>[値]</a:t>
                    </a:fld>
                    <a:r>
                      <a:rPr lang="ja-JP" altLang="en-US" dirty="0" smtClean="0"/>
                      <a:t>（</a:t>
                    </a:r>
                    <a:r>
                      <a:rPr lang="en-US" altLang="ja-JP" dirty="0" smtClean="0"/>
                      <a:t>17.4</a:t>
                    </a:r>
                    <a:r>
                      <a:rPr lang="ja-JP" alt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29826359080652493"/>
                      <c:h val="0.1637507692889246"/>
                    </c:manualLayout>
                  </c15:layout>
                  <c15:dlblFieldTable/>
                  <c15:showDataLabelsRange val="0"/>
                </c:ext>
                <c:ext xmlns:c16="http://schemas.microsoft.com/office/drawing/2014/chart" uri="{C3380CC4-5D6E-409C-BE32-E72D297353CC}">
                  <c16:uniqueId val="{00000009-CFEA-43A9-9633-954B35D90326}"/>
                </c:ext>
              </c:extLst>
            </c:dLbl>
            <c:dLbl>
              <c:idx val="10"/>
              <c:layout>
                <c:manualLayout>
                  <c:x val="-0.4420813538620546"/>
                  <c:y val="-3.288168058010534E-3"/>
                </c:manualLayout>
              </c:layout>
              <c:tx>
                <c:rich>
                  <a:bodyPr/>
                  <a:lstStyle/>
                  <a:p>
                    <a:fld id="{70A32C3C-130C-4E27-9C91-8B5130F52339}" type="VALUE">
                      <a:rPr lang="en-US" altLang="ja-JP" smtClean="0"/>
                      <a:pPr/>
                      <a:t>[値]</a:t>
                    </a:fld>
                    <a:r>
                      <a:rPr lang="ja-JP" altLang="en-US" dirty="0" smtClean="0"/>
                      <a:t>（</a:t>
                    </a:r>
                    <a:r>
                      <a:rPr lang="en-US" altLang="ja-JP" dirty="0" smtClean="0"/>
                      <a:t>18.1</a:t>
                    </a:r>
                    <a:r>
                      <a:rPr lang="ja-JP" alt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37246874197274038"/>
                      <c:h val="0.1637507692889246"/>
                    </c:manualLayout>
                  </c15:layout>
                  <c15:dlblFieldTable/>
                  <c15:showDataLabelsRange val="0"/>
                </c:ext>
                <c:ext xmlns:c16="http://schemas.microsoft.com/office/drawing/2014/chart" uri="{C3380CC4-5D6E-409C-BE32-E72D297353CC}">
                  <c16:uniqueId val="{0000000A-CFEA-43A9-9633-954B35D90326}"/>
                </c:ext>
              </c:extLst>
            </c:dLbl>
            <c:dLbl>
              <c:idx val="11"/>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メイリオ" panose="020B0604030504040204" pitchFamily="50" charset="-128"/>
                        <a:ea typeface="メイリオ" panose="020B0604030504040204" pitchFamily="50" charset="-128"/>
                        <a:cs typeface="+mn-cs"/>
                      </a:defRPr>
                    </a:pPr>
                    <a:fld id="{3529CD40-A843-4C76-AB5C-68E1205DBC3D}" type="VALUE">
                      <a:rPr lang="en-US" altLang="ja-JP" smtClean="0">
                        <a:solidFill>
                          <a:schemeClr val="bg1"/>
                        </a:solidFill>
                      </a:rPr>
                      <a:pPr>
                        <a:defRPr sz="1200" b="1" i="0" u="none" strike="noStrike" kern="1200" baseline="0">
                          <a:solidFill>
                            <a:schemeClr val="bg1"/>
                          </a:solidFill>
                          <a:latin typeface="メイリオ" panose="020B0604030504040204" pitchFamily="50" charset="-128"/>
                          <a:ea typeface="メイリオ" panose="020B0604030504040204" pitchFamily="50" charset="-128"/>
                          <a:cs typeface="+mn-cs"/>
                        </a:defRPr>
                      </a:pPr>
                      <a:t>[値]</a:t>
                    </a:fld>
                    <a:r>
                      <a:rPr lang="ja-JP" altLang="en-US" dirty="0" smtClean="0">
                        <a:solidFill>
                          <a:schemeClr val="bg1"/>
                        </a:solidFill>
                      </a:rPr>
                      <a:t>（</a:t>
                    </a:r>
                    <a:r>
                      <a:rPr lang="en-US" altLang="ja-JP" dirty="0" smtClean="0">
                        <a:solidFill>
                          <a:schemeClr val="bg1"/>
                        </a:solidFill>
                      </a:rPr>
                      <a:t>33.3</a:t>
                    </a:r>
                    <a:r>
                      <a:rPr lang="ja-JP" altLang="en-US" dirty="0" smtClean="0">
                        <a:solidFill>
                          <a:schemeClr val="bg1"/>
                        </a:solidFill>
                      </a:rPr>
                      <a:t>％）</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303760268670689"/>
                      <c:h val="0.1637507692889246"/>
                    </c:manualLayout>
                  </c15:layout>
                  <c15:dlblFieldTable/>
                  <c15:showDataLabelsRange val="0"/>
                </c:ext>
                <c:ext xmlns:c16="http://schemas.microsoft.com/office/drawing/2014/chart" uri="{C3380CC4-5D6E-409C-BE32-E72D297353CC}">
                  <c16:uniqueId val="{0000000B-CFEA-43A9-9633-954B35D9032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Sheet1!$C$35:$C$46</c:f>
              <c:numCache>
                <c:formatCode>General</c:formatCode>
                <c:ptCount val="12"/>
                <c:pt idx="0">
                  <c:v>6</c:v>
                </c:pt>
                <c:pt idx="1">
                  <c:v>6</c:v>
                </c:pt>
                <c:pt idx="2">
                  <c:v>7</c:v>
                </c:pt>
                <c:pt idx="3">
                  <c:v>7</c:v>
                </c:pt>
                <c:pt idx="4">
                  <c:v>11</c:v>
                </c:pt>
                <c:pt idx="5">
                  <c:v>12</c:v>
                </c:pt>
                <c:pt idx="6">
                  <c:v>18</c:v>
                </c:pt>
                <c:pt idx="7">
                  <c:v>20</c:v>
                </c:pt>
                <c:pt idx="8">
                  <c:v>21</c:v>
                </c:pt>
                <c:pt idx="9" formatCode="#,##0_);[Red]\(#,##0\)">
                  <c:v>25</c:v>
                </c:pt>
                <c:pt idx="10" formatCode="#,##0_);[Red]\(#,##0\)">
                  <c:v>26</c:v>
                </c:pt>
                <c:pt idx="11" formatCode="#,##0_);[Red]\(#,##0\)">
                  <c:v>48</c:v>
                </c:pt>
              </c:numCache>
            </c:numRef>
          </c:val>
          <c:extLst>
            <c:ext xmlns:c16="http://schemas.microsoft.com/office/drawing/2014/chart" uri="{C3380CC4-5D6E-409C-BE32-E72D297353CC}">
              <c16:uniqueId val="{0000000C-CFEA-43A9-9633-954B35D90326}"/>
            </c:ext>
          </c:extLst>
        </c:ser>
        <c:dLbls>
          <c:showLegendKey val="0"/>
          <c:showVal val="0"/>
          <c:showCatName val="0"/>
          <c:showSerName val="0"/>
          <c:showPercent val="0"/>
          <c:showBubbleSize val="0"/>
        </c:dLbls>
        <c:gapWidth val="30"/>
        <c:axId val="1888812720"/>
        <c:axId val="1888814384"/>
      </c:barChart>
      <c:catAx>
        <c:axId val="1888812720"/>
        <c:scaling>
          <c:orientation val="minMax"/>
        </c:scaling>
        <c:delete val="1"/>
        <c:axPos val="l"/>
        <c:majorTickMark val="out"/>
        <c:minorTickMark val="none"/>
        <c:tickLblPos val="nextTo"/>
        <c:crossAx val="1888814384"/>
        <c:crosses val="autoZero"/>
        <c:auto val="1"/>
        <c:lblAlgn val="ctr"/>
        <c:lblOffset val="100"/>
        <c:noMultiLvlLbl val="0"/>
      </c:catAx>
      <c:valAx>
        <c:axId val="1888814384"/>
        <c:scaling>
          <c:orientation val="minMax"/>
        </c:scaling>
        <c:delete val="0"/>
        <c:axPos val="b"/>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1888812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51487147203638"/>
          <c:y val="2.5177425959534171E-2"/>
          <c:w val="0.88148512685914271"/>
          <c:h val="0.68321070994393784"/>
        </c:manualLayout>
      </c:layout>
      <c:barChart>
        <c:barDir val="col"/>
        <c:grouping val="clustered"/>
        <c:varyColors val="0"/>
        <c:ser>
          <c:idx val="0"/>
          <c:order val="0"/>
          <c:tx>
            <c:strRef>
              <c:f>通報制度!$B$3</c:f>
              <c:strCache>
                <c:ptCount val="1"/>
                <c:pt idx="0">
                  <c:v>労働基準監督機関から出入国管理機関・外国人技能実習機構へ</c:v>
                </c:pt>
              </c:strCache>
            </c:strRef>
          </c:tx>
          <c:spPr>
            <a:solidFill>
              <a:schemeClr val="accent1"/>
            </a:solidFill>
            <a:ln>
              <a:solidFill>
                <a:schemeClr val="accent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通報制度!$A$6:$A$10</c:f>
              <c:strCache>
                <c:ptCount val="5"/>
                <c:pt idx="0">
                  <c:v>平成29年</c:v>
                </c:pt>
                <c:pt idx="1">
                  <c:v>平成30年</c:v>
                </c:pt>
                <c:pt idx="2">
                  <c:v>平成31年</c:v>
                </c:pt>
                <c:pt idx="3">
                  <c:v>令和２年</c:v>
                </c:pt>
                <c:pt idx="4">
                  <c:v>令和３年</c:v>
                </c:pt>
              </c:strCache>
            </c:strRef>
          </c:cat>
          <c:val>
            <c:numRef>
              <c:f>通報制度!$B$6:$B$10</c:f>
              <c:numCache>
                <c:formatCode>General</c:formatCode>
                <c:ptCount val="5"/>
                <c:pt idx="0">
                  <c:v>0</c:v>
                </c:pt>
                <c:pt idx="1">
                  <c:v>0</c:v>
                </c:pt>
                <c:pt idx="2">
                  <c:v>2</c:v>
                </c:pt>
                <c:pt idx="3">
                  <c:v>5</c:v>
                </c:pt>
                <c:pt idx="4">
                  <c:v>15</c:v>
                </c:pt>
              </c:numCache>
            </c:numRef>
          </c:val>
          <c:extLst>
            <c:ext xmlns:c16="http://schemas.microsoft.com/office/drawing/2014/chart" uri="{C3380CC4-5D6E-409C-BE32-E72D297353CC}">
              <c16:uniqueId val="{00000000-476E-4153-9450-E05C9C2B4D4A}"/>
            </c:ext>
          </c:extLst>
        </c:ser>
        <c:ser>
          <c:idx val="1"/>
          <c:order val="1"/>
          <c:tx>
            <c:strRef>
              <c:f>通報制度!$C$3</c:f>
              <c:strCache>
                <c:ptCount val="1"/>
                <c:pt idx="0">
                  <c:v>出入国管理機関・外国人技能実習機構から労働基準監督機関へ</c:v>
                </c:pt>
              </c:strCache>
            </c:strRef>
          </c:tx>
          <c:spPr>
            <a:pattFill prst="ltUpDiag">
              <a:fgClr>
                <a:schemeClr val="accent1"/>
              </a:fgClr>
              <a:bgClr>
                <a:schemeClr val="bg1"/>
              </a:bgClr>
            </a:pattFill>
            <a:ln>
              <a:solidFill>
                <a:schemeClr val="accent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通報制度!$A$6:$A$10</c:f>
              <c:strCache>
                <c:ptCount val="5"/>
                <c:pt idx="0">
                  <c:v>平成29年</c:v>
                </c:pt>
                <c:pt idx="1">
                  <c:v>平成30年</c:v>
                </c:pt>
                <c:pt idx="2">
                  <c:v>平成31年</c:v>
                </c:pt>
                <c:pt idx="3">
                  <c:v>令和２年</c:v>
                </c:pt>
                <c:pt idx="4">
                  <c:v>令和３年</c:v>
                </c:pt>
              </c:strCache>
            </c:strRef>
          </c:cat>
          <c:val>
            <c:numRef>
              <c:f>通報制度!$C$6:$C$10</c:f>
              <c:numCache>
                <c:formatCode>General</c:formatCode>
                <c:ptCount val="5"/>
                <c:pt idx="0">
                  <c:v>3</c:v>
                </c:pt>
                <c:pt idx="1">
                  <c:v>0</c:v>
                </c:pt>
                <c:pt idx="2">
                  <c:v>26</c:v>
                </c:pt>
                <c:pt idx="3">
                  <c:v>15</c:v>
                </c:pt>
                <c:pt idx="4">
                  <c:v>31</c:v>
                </c:pt>
              </c:numCache>
            </c:numRef>
          </c:val>
          <c:extLst>
            <c:ext xmlns:c16="http://schemas.microsoft.com/office/drawing/2014/chart" uri="{C3380CC4-5D6E-409C-BE32-E72D297353CC}">
              <c16:uniqueId val="{00000001-476E-4153-9450-E05C9C2B4D4A}"/>
            </c:ext>
          </c:extLst>
        </c:ser>
        <c:dLbls>
          <c:dLblPos val="outEnd"/>
          <c:showLegendKey val="0"/>
          <c:showVal val="1"/>
          <c:showCatName val="0"/>
          <c:showSerName val="0"/>
          <c:showPercent val="0"/>
          <c:showBubbleSize val="0"/>
        </c:dLbls>
        <c:gapWidth val="150"/>
        <c:axId val="144076800"/>
        <c:axId val="144078336"/>
      </c:barChart>
      <c:catAx>
        <c:axId val="144076800"/>
        <c:scaling>
          <c:orientation val="minMax"/>
        </c:scaling>
        <c:delete val="0"/>
        <c:axPos val="b"/>
        <c:numFmt formatCode="General" sourceLinked="0"/>
        <c:majorTickMark val="out"/>
        <c:minorTickMark val="none"/>
        <c:tickLblPos val="nextTo"/>
        <c:crossAx val="144078336"/>
        <c:crosses val="autoZero"/>
        <c:auto val="1"/>
        <c:lblAlgn val="ctr"/>
        <c:lblOffset val="100"/>
        <c:noMultiLvlLbl val="0"/>
      </c:catAx>
      <c:valAx>
        <c:axId val="144078336"/>
        <c:scaling>
          <c:orientation val="minMax"/>
          <c:min val="0"/>
        </c:scaling>
        <c:delete val="0"/>
        <c:axPos val="l"/>
        <c:numFmt formatCode="#,##0_);[Red]\(#,##0\)" sourceLinked="0"/>
        <c:majorTickMark val="out"/>
        <c:minorTickMark val="none"/>
        <c:tickLblPos val="nextTo"/>
        <c:crossAx val="144076800"/>
        <c:crosses val="autoZero"/>
        <c:crossBetween val="between"/>
      </c:valAx>
    </c:plotArea>
    <c:legend>
      <c:legendPos val="b"/>
      <c:layout>
        <c:manualLayout>
          <c:xMode val="edge"/>
          <c:yMode val="edge"/>
          <c:x val="0.12632674960234772"/>
          <c:y val="0.81704888407612619"/>
          <c:w val="0.81524970344608672"/>
          <c:h val="8.8455808771392266E-2"/>
        </c:manualLayout>
      </c:layout>
      <c:overlay val="0"/>
    </c:legend>
    <c:plotVisOnly val="1"/>
    <c:dispBlanksAs val="gap"/>
    <c:showDLblsOverMax val="0"/>
  </c:chart>
  <c:spPr>
    <a:ln>
      <a:noFill/>
    </a:ln>
  </c:spPr>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0.88608</cdr:x>
      <cdr:y>0</cdr:y>
    </cdr:from>
    <cdr:to>
      <cdr:x>1</cdr:x>
      <cdr:y>0.11571</cdr:y>
    </cdr:to>
    <cdr:sp macro="" textlink="">
      <cdr:nvSpPr>
        <cdr:cNvPr id="3" name="テキスト ボックス 2"/>
        <cdr:cNvSpPr txBox="1"/>
      </cdr:nvSpPr>
      <cdr:spPr>
        <a:xfrm xmlns:a="http://schemas.openxmlformats.org/drawingml/2006/main">
          <a:off x="5040583" y="-1784648"/>
          <a:ext cx="648049" cy="40483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0.91139</cdr:x>
      <cdr:y>0.28814</cdr:y>
    </cdr:from>
    <cdr:to>
      <cdr:x>0.99504</cdr:x>
      <cdr:y>0.83545</cdr:y>
    </cdr:to>
    <cdr:sp macro="" textlink="">
      <cdr:nvSpPr>
        <cdr:cNvPr id="4" name="テキスト ボックス 3"/>
        <cdr:cNvSpPr txBox="1"/>
      </cdr:nvSpPr>
      <cdr:spPr>
        <a:xfrm xmlns:a="http://schemas.openxmlformats.org/drawingml/2006/main">
          <a:off x="5184562" y="1018239"/>
          <a:ext cx="475854" cy="1934089"/>
        </a:xfrm>
        <a:prstGeom xmlns:a="http://schemas.openxmlformats.org/drawingml/2006/main" prst="rect">
          <a:avLst/>
        </a:prstGeom>
        <a:solidFill xmlns:a="http://schemas.openxmlformats.org/drawingml/2006/main">
          <a:schemeClr val="bg1"/>
        </a:solidFill>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97694EA-9391-401E-9E63-96E37D266653}" type="datetimeFigureOut">
              <a:rPr kumimoji="1" lang="ja-JP" altLang="en-US" smtClean="0"/>
              <a:t>2022/10/14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370584F-090E-4CD2-A643-BD3B3DC593E5}" type="slidenum">
              <a:rPr kumimoji="1" lang="ja-JP" altLang="en-US" smtClean="0"/>
              <a:t>‹#›</a:t>
            </a:fld>
            <a:endParaRPr kumimoji="1" lang="ja-JP" altLang="en-US"/>
          </a:p>
        </p:txBody>
      </p:sp>
    </p:spTree>
    <p:extLst>
      <p:ext uri="{BB962C8B-B14F-4D97-AF65-F5344CB8AC3E}">
        <p14:creationId xmlns:p14="http://schemas.microsoft.com/office/powerpoint/2010/main" val="407325186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2960759-C721-4E4C-9F7D-0D1077F52B4D}" type="datetimeFigureOut">
              <a:rPr kumimoji="1" lang="ja-JP" altLang="en-US" smtClean="0"/>
              <a:t>2022/10/14</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22EA261-7DDF-48A6-952F-E3F6A0A426B5}" type="slidenum">
              <a:rPr kumimoji="1" lang="ja-JP" altLang="en-US" smtClean="0"/>
              <a:t>‹#›</a:t>
            </a:fld>
            <a:endParaRPr kumimoji="1" lang="ja-JP" altLang="en-US"/>
          </a:p>
        </p:txBody>
      </p:sp>
    </p:spTree>
    <p:extLst>
      <p:ext uri="{BB962C8B-B14F-4D97-AF65-F5344CB8AC3E}">
        <p14:creationId xmlns:p14="http://schemas.microsoft.com/office/powerpoint/2010/main" val="306827448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3424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7EDF63F-B1C4-47AE-9C99-0D96E3E12904}" type="datetime1">
              <a:rPr kumimoji="1" lang="ja-JP" altLang="en-US" smtClean="0"/>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5516E74-980E-408F-8981-DF71A9777C92}" type="datetime1">
              <a:rPr kumimoji="1" lang="ja-JP" altLang="en-US" smtClean="0"/>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BBB5F78-4EE1-4587-80AC-0B2341033FE4}" type="datetime1">
              <a:rPr kumimoji="1" lang="ja-JP" altLang="en-US" smtClean="0"/>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E89773-CD90-4F5B-B73D-8C69E39C6AE4}" type="datetime1">
              <a:rPr kumimoji="1" lang="ja-JP" altLang="en-US" smtClean="0"/>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13EEAB1-FD51-472A-B009-9D43A892606D}" type="datetime1">
              <a:rPr kumimoji="1" lang="ja-JP" altLang="en-US" smtClean="0"/>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31FB20-8AA2-4A24-9F90-B697B53A466D}" type="datetime1">
              <a:rPr kumimoji="1" lang="ja-JP" altLang="en-US" smtClean="0"/>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2D9AEA8-ECAD-407E-9289-C775F979921B}" type="datetime1">
              <a:rPr kumimoji="1" lang="ja-JP" altLang="en-US" smtClean="0"/>
              <a:t>2022/10/14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5017EB-EC03-4E24-837D-DD3580CBB088}" type="datetime1">
              <a:rPr kumimoji="1" lang="ja-JP" altLang="en-US" smtClean="0"/>
              <a:t>2022/10/14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BBA737A-3F35-4DE6-B03A-E8F9D0FF928F}" type="datetime1">
              <a:rPr kumimoji="1" lang="ja-JP" altLang="en-US" smtClean="0"/>
              <a:t>2022/10/14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5ABA7FB-8708-48A3-9357-DC765B5862B4}" type="datetime1">
              <a:rPr kumimoji="1" lang="ja-JP" altLang="en-US" smtClean="0"/>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230B34E-FCE2-44B5-AE39-23E3ABE4CF41}" type="datetime1">
              <a:rPr kumimoji="1" lang="ja-JP" altLang="en-US" smtClean="0"/>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5274E9B-7671-4867-B37D-B519321BBCF3}" type="datetime1">
              <a:rPr kumimoji="1" lang="ja-JP" altLang="en-US" smtClean="0"/>
              <a:t>2022/10/14</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1251306867"/>
              </p:ext>
            </p:extLst>
          </p:nvPr>
        </p:nvGraphicFramePr>
        <p:xfrm>
          <a:off x="548680" y="2072679"/>
          <a:ext cx="5688632" cy="3533837"/>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2"/>
          <p:cNvSpPr txBox="1">
            <a:spLocks noChangeArrowheads="1"/>
          </p:cNvSpPr>
          <p:nvPr/>
        </p:nvSpPr>
        <p:spPr bwMode="auto">
          <a:xfrm>
            <a:off x="6266011" y="0"/>
            <a:ext cx="581025" cy="350520"/>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algn="ctr">
              <a:spcAft>
                <a:spcPts val="0"/>
              </a:spcAft>
            </a:pPr>
            <a:r>
              <a:rPr lang="ja-JP" sz="1200" kern="100" dirty="0">
                <a:effectLst/>
                <a:latin typeface="ＭＳ 明朝" panose="02020609040205080304" pitchFamily="17" charset="-128"/>
                <a:ea typeface="ＭＳ 明朝" panose="02020609040205080304" pitchFamily="17" charset="-128"/>
                <a:cs typeface="Times New Roman"/>
              </a:rPr>
              <a:t>別紙</a:t>
            </a:r>
          </a:p>
        </p:txBody>
      </p:sp>
      <p:sp>
        <p:nvSpPr>
          <p:cNvPr id="5" name="正方形/長方形 4"/>
          <p:cNvSpPr/>
          <p:nvPr/>
        </p:nvSpPr>
        <p:spPr>
          <a:xfrm>
            <a:off x="1340767" y="176972"/>
            <a:ext cx="4277171" cy="584775"/>
          </a:xfrm>
          <a:prstGeom prst="rect">
            <a:avLst/>
          </a:prstGeom>
        </p:spPr>
        <p:txBody>
          <a:bodyPr wrap="square">
            <a:spAutoFit/>
          </a:bodyPr>
          <a:lstStyle/>
          <a:p>
            <a:r>
              <a:rPr lang="ja-JP" altLang="ja-JP" sz="1600" dirty="0" smtClean="0">
                <a:latin typeface="ＭＳ ゴシック" panose="020B0609070205080204" pitchFamily="49" charset="-128"/>
                <a:ea typeface="ＭＳ ゴシック" panose="020B0609070205080204" pitchFamily="49" charset="-128"/>
              </a:rPr>
              <a:t>技能</a:t>
            </a:r>
            <a:r>
              <a:rPr lang="ja-JP" altLang="ja-JP" sz="1600" dirty="0">
                <a:latin typeface="ＭＳ ゴシック" panose="020B0609070205080204" pitchFamily="49" charset="-128"/>
                <a:ea typeface="ＭＳ ゴシック" panose="020B0609070205080204" pitchFamily="49" charset="-128"/>
              </a:rPr>
              <a:t>実習生の実習</a:t>
            </a:r>
            <a:r>
              <a:rPr lang="ja-JP" altLang="ja-JP" sz="1600" dirty="0" smtClean="0">
                <a:latin typeface="ＭＳ ゴシック" panose="020B0609070205080204" pitchFamily="49" charset="-128"/>
                <a:ea typeface="ＭＳ ゴシック" panose="020B0609070205080204" pitchFamily="49" charset="-128"/>
              </a:rPr>
              <a:t>実施</a:t>
            </a:r>
            <a:r>
              <a:rPr lang="ja-JP" altLang="en-US" sz="1600" dirty="0" smtClean="0">
                <a:latin typeface="ＭＳ ゴシック" panose="020B0609070205080204" pitchFamily="49" charset="-128"/>
                <a:ea typeface="ＭＳ ゴシック" panose="020B0609070205080204" pitchFamily="49" charset="-128"/>
              </a:rPr>
              <a:t>者</a:t>
            </a:r>
            <a:r>
              <a:rPr lang="ja-JP" altLang="ja-JP" sz="1600" dirty="0" smtClean="0">
                <a:latin typeface="ＭＳ ゴシック" panose="020B0609070205080204" pitchFamily="49" charset="-128"/>
                <a:ea typeface="ＭＳ ゴシック" panose="020B0609070205080204" pitchFamily="49" charset="-128"/>
              </a:rPr>
              <a:t>に対する監督</a:t>
            </a:r>
            <a:r>
              <a:rPr lang="ja-JP" altLang="en-US" sz="1600" dirty="0" smtClean="0">
                <a:latin typeface="ＭＳ ゴシック" panose="020B0609070205080204" pitchFamily="49" charset="-128"/>
                <a:ea typeface="ＭＳ ゴシック" panose="020B0609070205080204" pitchFamily="49" charset="-128"/>
              </a:rPr>
              <a:t>指</a:t>
            </a:r>
            <a:r>
              <a:rPr lang="ja-JP" altLang="ja-JP" sz="1600" dirty="0" smtClean="0">
                <a:latin typeface="ＭＳ ゴシック" panose="020B0609070205080204" pitchFamily="49" charset="-128"/>
                <a:ea typeface="ＭＳ ゴシック" panose="020B0609070205080204" pitchFamily="49" charset="-128"/>
              </a:rPr>
              <a:t>導</a:t>
            </a:r>
            <a:r>
              <a:rPr lang="ja-JP" altLang="en-US" sz="1600" dirty="0" smtClean="0">
                <a:latin typeface="ＭＳ ゴシック" panose="020B0609070205080204" pitchFamily="49" charset="-128"/>
                <a:ea typeface="ＭＳ ゴシック" panose="020B0609070205080204" pitchFamily="49" charset="-128"/>
              </a:rPr>
              <a:t>等</a:t>
            </a:r>
            <a:r>
              <a:rPr lang="ja-JP" altLang="ja-JP" sz="1600" dirty="0" smtClean="0">
                <a:latin typeface="ＭＳ ゴシック" panose="020B0609070205080204" pitchFamily="49" charset="-128"/>
                <a:ea typeface="ＭＳ ゴシック" panose="020B0609070205080204" pitchFamily="49" charset="-128"/>
              </a:rPr>
              <a:t>の</a:t>
            </a:r>
            <a:r>
              <a:rPr lang="ja-JP" altLang="ja-JP" sz="1600" dirty="0">
                <a:latin typeface="ＭＳ ゴシック" panose="020B0609070205080204" pitchFamily="49" charset="-128"/>
                <a:ea typeface="ＭＳ ゴシック" panose="020B0609070205080204" pitchFamily="49" charset="-128"/>
              </a:rPr>
              <a:t>状況</a:t>
            </a:r>
            <a:r>
              <a:rPr lang="ja-JP" altLang="en-US" sz="1600" dirty="0" smtClean="0">
                <a:latin typeface="ＭＳ ゴシック" panose="020B0609070205080204" pitchFamily="49" charset="-128"/>
                <a:ea typeface="ＭＳ ゴシック" panose="020B0609070205080204" pitchFamily="49" charset="-128"/>
              </a:rPr>
              <a:t>（令和３年）</a:t>
            </a:r>
            <a:endParaRPr lang="ja-JP" altLang="en-US" sz="1600"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0964" y="1138317"/>
            <a:ext cx="6847036" cy="646331"/>
          </a:xfrm>
          <a:prstGeom prst="rect">
            <a:avLst/>
          </a:prstGeom>
        </p:spPr>
        <p:txBody>
          <a:bodyPr wrap="square">
            <a:spAutoFit/>
          </a:bodyPr>
          <a:lstStyle/>
          <a:p>
            <a:pPr marL="355600" indent="-355600" algn="just"/>
            <a:r>
              <a:rPr lang="ja-JP" altLang="ja-JP" sz="1200" dirty="0">
                <a:latin typeface="ＭＳ ゴシック" panose="020B0609070205080204" pitchFamily="49" charset="-128"/>
                <a:ea typeface="ＭＳ ゴシック" panose="020B0609070205080204" pitchFamily="49" charset="-128"/>
              </a:rPr>
              <a:t>　⑴　</a:t>
            </a:r>
            <a:r>
              <a:rPr lang="ja-JP" altLang="en-US" sz="1200" dirty="0" smtClean="0">
                <a:latin typeface="ＭＳ ゴシック" panose="020B0609070205080204" pitchFamily="49" charset="-128"/>
                <a:ea typeface="ＭＳ ゴシック" panose="020B0609070205080204" pitchFamily="49" charset="-128"/>
              </a:rPr>
              <a:t>宮城県内</a:t>
            </a:r>
            <a:r>
              <a:rPr lang="ja-JP" altLang="ja-JP" sz="1200" dirty="0" smtClean="0">
                <a:latin typeface="ＭＳ ゴシック" panose="020B0609070205080204" pitchFamily="49" charset="-128"/>
                <a:ea typeface="ＭＳ ゴシック" panose="020B0609070205080204" pitchFamily="49" charset="-128"/>
              </a:rPr>
              <a:t>の</a:t>
            </a:r>
            <a:r>
              <a:rPr lang="ja-JP" altLang="ja-JP" sz="1200" dirty="0">
                <a:latin typeface="ＭＳ ゴシック" panose="020B0609070205080204" pitchFamily="49" charset="-128"/>
                <a:ea typeface="ＭＳ ゴシック" panose="020B0609070205080204" pitchFamily="49" charset="-128"/>
              </a:rPr>
              <a:t>労働基準監督機関において、実習</a:t>
            </a:r>
            <a:r>
              <a:rPr lang="ja-JP" altLang="ja-JP" sz="1200" dirty="0" smtClean="0">
                <a:latin typeface="ＭＳ ゴシック" panose="020B0609070205080204" pitchFamily="49" charset="-128"/>
                <a:ea typeface="ＭＳ ゴシック" panose="020B0609070205080204" pitchFamily="49" charset="-128"/>
              </a:rPr>
              <a:t>実施</a:t>
            </a:r>
            <a:r>
              <a:rPr lang="ja-JP" altLang="en-US" sz="1200" dirty="0" smtClean="0">
                <a:latin typeface="ＭＳ ゴシック" panose="020B0609070205080204" pitchFamily="49" charset="-128"/>
                <a:ea typeface="ＭＳ ゴシック" panose="020B0609070205080204" pitchFamily="49" charset="-128"/>
              </a:rPr>
              <a:t>者</a:t>
            </a:r>
            <a:r>
              <a:rPr lang="ja-JP" altLang="ja-JP" sz="1200" dirty="0" smtClean="0">
                <a:latin typeface="ＭＳ ゴシック" panose="020B0609070205080204" pitchFamily="49" charset="-128"/>
                <a:ea typeface="ＭＳ ゴシック" panose="020B0609070205080204" pitchFamily="49" charset="-128"/>
              </a:rPr>
              <a:t>に対して</a:t>
            </a:r>
            <a:r>
              <a:rPr lang="en-US" altLang="ja-JP" sz="1200" dirty="0" smtClean="0">
                <a:latin typeface="ＭＳ ゴシック" panose="020B0609070205080204" pitchFamily="49" charset="-128"/>
                <a:ea typeface="ＭＳ ゴシック" panose="020B0609070205080204" pitchFamily="49" charset="-128"/>
              </a:rPr>
              <a:t>144</a:t>
            </a:r>
            <a:r>
              <a:rPr lang="ja-JP" altLang="ja-JP" sz="1200" dirty="0" smtClean="0">
                <a:latin typeface="ＭＳ ゴシック" panose="020B0609070205080204" pitchFamily="49" charset="-128"/>
                <a:ea typeface="ＭＳ ゴシック" panose="020B0609070205080204" pitchFamily="49" charset="-128"/>
              </a:rPr>
              <a:t>件の</a:t>
            </a:r>
            <a:r>
              <a:rPr lang="ja-JP" altLang="ja-JP" sz="1200" dirty="0">
                <a:latin typeface="ＭＳ ゴシック" panose="020B0609070205080204" pitchFamily="49" charset="-128"/>
                <a:ea typeface="ＭＳ ゴシック" panose="020B0609070205080204" pitchFamily="49" charset="-128"/>
              </a:rPr>
              <a:t>監督</a:t>
            </a:r>
            <a:r>
              <a:rPr lang="ja-JP" altLang="ja-JP" sz="1200" dirty="0" smtClean="0">
                <a:latin typeface="ＭＳ ゴシック" panose="020B0609070205080204" pitchFamily="49" charset="-128"/>
                <a:ea typeface="ＭＳ ゴシック" panose="020B0609070205080204" pitchFamily="49" charset="-128"/>
              </a:rPr>
              <a:t>指導を</a:t>
            </a:r>
            <a:r>
              <a:rPr lang="ja-JP" altLang="ja-JP" sz="1200" dirty="0">
                <a:latin typeface="ＭＳ ゴシック" panose="020B0609070205080204" pitchFamily="49" charset="-128"/>
                <a:ea typeface="ＭＳ ゴシック" panose="020B0609070205080204" pitchFamily="49" charset="-128"/>
              </a:rPr>
              <a:t>実施</a:t>
            </a:r>
            <a:r>
              <a:rPr lang="ja-JP" altLang="ja-JP" sz="1200" dirty="0" smtClean="0">
                <a:latin typeface="ＭＳ ゴシック" panose="020B0609070205080204" pitchFamily="49" charset="-128"/>
                <a:ea typeface="ＭＳ ゴシック" panose="020B0609070205080204" pitchFamily="49" charset="-128"/>
              </a:rPr>
              <a:t>し</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marL="355600" indent="-355600" algn="just"/>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その</a:t>
            </a:r>
            <a:r>
              <a:rPr lang="en-US" altLang="ja-JP" sz="1200" dirty="0" smtClean="0">
                <a:latin typeface="ＭＳ ゴシック" panose="020B0609070205080204" pitchFamily="49" charset="-128"/>
                <a:ea typeface="ＭＳ ゴシック" panose="020B0609070205080204" pitchFamily="49" charset="-128"/>
              </a:rPr>
              <a:t>72.2</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に</a:t>
            </a:r>
            <a:r>
              <a:rPr lang="ja-JP" altLang="ja-JP" sz="1200" dirty="0" smtClean="0">
                <a:latin typeface="ＭＳ ゴシック" panose="020B0609070205080204" pitchFamily="49" charset="-128"/>
                <a:ea typeface="ＭＳ ゴシック" panose="020B0609070205080204" pitchFamily="49" charset="-128"/>
              </a:rPr>
              <a:t>当たる</a:t>
            </a:r>
            <a:r>
              <a:rPr lang="en-US" altLang="ja-JP" sz="1200" dirty="0" smtClean="0">
                <a:latin typeface="ＭＳ ゴシック" panose="020B0609070205080204" pitchFamily="49" charset="-128"/>
                <a:ea typeface="ＭＳ ゴシック" panose="020B0609070205080204" pitchFamily="49" charset="-128"/>
              </a:rPr>
              <a:t>104</a:t>
            </a:r>
            <a:r>
              <a:rPr lang="ja-JP" altLang="ja-JP" sz="1200" dirty="0" smtClean="0">
                <a:latin typeface="ＭＳ ゴシック" panose="020B0609070205080204" pitchFamily="49" charset="-128"/>
                <a:ea typeface="ＭＳ ゴシック" panose="020B0609070205080204" pitchFamily="49" charset="-128"/>
              </a:rPr>
              <a:t>件</a:t>
            </a:r>
            <a:r>
              <a:rPr lang="ja-JP" altLang="ja-JP" sz="1200" dirty="0">
                <a:latin typeface="ＭＳ ゴシック" panose="020B0609070205080204" pitchFamily="49" charset="-128"/>
                <a:ea typeface="ＭＳ ゴシック" panose="020B0609070205080204" pitchFamily="49" charset="-128"/>
              </a:rPr>
              <a:t>で労働基準関係法令違反が認められた。</a:t>
            </a:r>
            <a:endParaRPr lang="en-US" altLang="ja-JP" sz="1200" dirty="0">
              <a:latin typeface="ＭＳ ゴシック" panose="020B0609070205080204" pitchFamily="49" charset="-128"/>
              <a:ea typeface="ＭＳ ゴシック" panose="020B0609070205080204" pitchFamily="49" charset="-128"/>
            </a:endParaRPr>
          </a:p>
          <a:p>
            <a:pPr marL="355600" indent="-355600" algn="just"/>
            <a:r>
              <a:rPr lang="ja-JP" altLang="en-US" sz="1200" dirty="0">
                <a:latin typeface="ＭＳ ゴシック" panose="020B0609070205080204" pitchFamily="49" charset="-128"/>
                <a:ea typeface="ＭＳ ゴシック" panose="020B0609070205080204" pitchFamily="49" charset="-128"/>
              </a:rPr>
              <a:t>　　　</a:t>
            </a:r>
            <a:r>
              <a:rPr lang="ja-JP" altLang="ja-JP" sz="1000" dirty="0">
                <a:latin typeface="ＭＳ 明朝" panose="02020609040205080304" pitchFamily="17" charset="-128"/>
                <a:ea typeface="ＭＳ 明朝" panose="02020609040205080304" pitchFamily="17" charset="-128"/>
              </a:rPr>
              <a:t>＜注＞違反は実習</a:t>
            </a:r>
            <a:r>
              <a:rPr lang="ja-JP" altLang="ja-JP" sz="1000" dirty="0" smtClean="0">
                <a:latin typeface="ＭＳ 明朝" panose="02020609040205080304" pitchFamily="17" charset="-128"/>
                <a:ea typeface="ＭＳ 明朝" panose="02020609040205080304" pitchFamily="17" charset="-128"/>
              </a:rPr>
              <a:t>実施</a:t>
            </a:r>
            <a:r>
              <a:rPr lang="ja-JP" altLang="en-US" sz="1000" dirty="0" smtClean="0">
                <a:latin typeface="ＭＳ 明朝" panose="02020609040205080304" pitchFamily="17" charset="-128"/>
                <a:ea typeface="ＭＳ 明朝" panose="02020609040205080304" pitchFamily="17" charset="-128"/>
              </a:rPr>
              <a:t>者</a:t>
            </a:r>
            <a:r>
              <a:rPr lang="ja-JP" altLang="ja-JP" sz="1000" dirty="0" smtClean="0">
                <a:latin typeface="ＭＳ 明朝" panose="02020609040205080304" pitchFamily="17" charset="-128"/>
                <a:ea typeface="ＭＳ 明朝" panose="02020609040205080304" pitchFamily="17" charset="-128"/>
              </a:rPr>
              <a:t>に</a:t>
            </a:r>
            <a:r>
              <a:rPr lang="ja-JP" altLang="ja-JP" sz="1000" dirty="0">
                <a:latin typeface="ＭＳ 明朝" panose="02020609040205080304" pitchFamily="17" charset="-128"/>
                <a:ea typeface="ＭＳ 明朝" panose="02020609040205080304" pitchFamily="17" charset="-128"/>
              </a:rPr>
              <a:t>認められたものであり</a:t>
            </a:r>
            <a:r>
              <a:rPr lang="ja-JP" altLang="ja-JP" sz="1000" dirty="0" smtClean="0">
                <a:latin typeface="ＭＳ 明朝" panose="02020609040205080304" pitchFamily="17" charset="-128"/>
                <a:ea typeface="ＭＳ 明朝" panose="02020609040205080304" pitchFamily="17" charset="-128"/>
              </a:rPr>
              <a:t>、</a:t>
            </a:r>
            <a:r>
              <a:rPr lang="ja-JP" altLang="en-US" sz="1000" dirty="0" smtClean="0">
                <a:latin typeface="ＭＳ 明朝" panose="02020609040205080304" pitchFamily="17" charset="-128"/>
                <a:ea typeface="ＭＳ 明朝" panose="02020609040205080304" pitchFamily="17" charset="-128"/>
              </a:rPr>
              <a:t>技能実習生以外の</a:t>
            </a:r>
            <a:r>
              <a:rPr lang="ja-JP" altLang="ja-JP" sz="1000" dirty="0" smtClean="0">
                <a:latin typeface="ＭＳ 明朝" panose="02020609040205080304" pitchFamily="17" charset="-128"/>
                <a:ea typeface="ＭＳ 明朝" panose="02020609040205080304" pitchFamily="17" charset="-128"/>
              </a:rPr>
              <a:t>労働者に</a:t>
            </a:r>
            <a:r>
              <a:rPr lang="ja-JP" altLang="en-US" sz="1000" dirty="0">
                <a:latin typeface="ＭＳ 明朝" panose="02020609040205080304" pitchFamily="17" charset="-128"/>
                <a:ea typeface="ＭＳ 明朝" panose="02020609040205080304" pitchFamily="17" charset="-128"/>
              </a:rPr>
              <a:t>関する</a:t>
            </a:r>
            <a:r>
              <a:rPr lang="ja-JP" altLang="ja-JP" sz="1000" dirty="0" smtClean="0">
                <a:latin typeface="ＭＳ 明朝" panose="02020609040205080304" pitchFamily="17" charset="-128"/>
                <a:ea typeface="ＭＳ 明朝" panose="02020609040205080304" pitchFamily="17" charset="-128"/>
              </a:rPr>
              <a:t>違反</a:t>
            </a:r>
            <a:r>
              <a:rPr lang="ja-JP" altLang="ja-JP" sz="1000" dirty="0">
                <a:latin typeface="ＭＳ 明朝" panose="02020609040205080304" pitchFamily="17" charset="-128"/>
                <a:ea typeface="ＭＳ 明朝" panose="02020609040205080304" pitchFamily="17" charset="-128"/>
              </a:rPr>
              <a:t>も含まれる。</a:t>
            </a:r>
          </a:p>
        </p:txBody>
      </p:sp>
      <p:sp>
        <p:nvSpPr>
          <p:cNvPr id="8" name="正方形/長方形 7"/>
          <p:cNvSpPr/>
          <p:nvPr/>
        </p:nvSpPr>
        <p:spPr>
          <a:xfrm>
            <a:off x="-27384" y="5283423"/>
            <a:ext cx="6836072" cy="461665"/>
          </a:xfrm>
          <a:prstGeom prst="rect">
            <a:avLst/>
          </a:prstGeom>
        </p:spPr>
        <p:txBody>
          <a:bodyPr wrap="square">
            <a:spAutoFit/>
          </a:bodyPr>
          <a:lstStyle/>
          <a:p>
            <a:pPr marL="355600" indent="-355600" algn="just"/>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⑵　主な</a:t>
            </a:r>
            <a:r>
              <a:rPr lang="ja-JP" altLang="ja-JP" sz="1200" dirty="0" smtClean="0">
                <a:latin typeface="ＭＳ ゴシック" panose="020B0609070205080204" pitchFamily="49" charset="-128"/>
                <a:ea typeface="ＭＳ ゴシック" panose="020B0609070205080204" pitchFamily="49" charset="-128"/>
              </a:rPr>
              <a:t>違反</a:t>
            </a:r>
            <a:r>
              <a:rPr lang="ja-JP" altLang="en-US" sz="1200" dirty="0" smtClean="0">
                <a:latin typeface="ＭＳ ゴシック" panose="020B0609070205080204" pitchFamily="49" charset="-128"/>
                <a:ea typeface="ＭＳ ゴシック" panose="020B0609070205080204" pitchFamily="49" charset="-128"/>
              </a:rPr>
              <a:t>事項</a:t>
            </a:r>
            <a:r>
              <a:rPr lang="ja-JP" altLang="ja-JP" sz="1200" dirty="0" smtClean="0">
                <a:latin typeface="ＭＳ ゴシック" panose="020B0609070205080204" pitchFamily="49" charset="-128"/>
                <a:ea typeface="ＭＳ ゴシック" panose="020B0609070205080204" pitchFamily="49" charset="-128"/>
              </a:rPr>
              <a:t>は</a:t>
            </a:r>
            <a:r>
              <a:rPr lang="ja-JP" altLang="ja-JP" sz="1200" dirty="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①</a:t>
            </a:r>
            <a:r>
              <a:rPr lang="ja-JP" altLang="en-US" sz="1200" dirty="0" smtClean="0">
                <a:latin typeface="ＭＳ ゴシック" panose="020B0609070205080204" pitchFamily="49" charset="-128"/>
                <a:ea typeface="ＭＳ ゴシック" panose="020B0609070205080204" pitchFamily="49" charset="-128"/>
              </a:rPr>
              <a:t>使用</a:t>
            </a:r>
            <a:r>
              <a:rPr lang="ja-JP" altLang="en-US" sz="1200" dirty="0">
                <a:latin typeface="ＭＳ ゴシック" panose="020B0609070205080204" pitchFamily="49" charset="-128"/>
                <a:ea typeface="ＭＳ ゴシック" panose="020B0609070205080204" pitchFamily="49" charset="-128"/>
              </a:rPr>
              <a:t>する機械等の</a:t>
            </a:r>
            <a:r>
              <a:rPr lang="ja-JP" altLang="ja-JP" sz="1200" dirty="0">
                <a:latin typeface="ＭＳ ゴシック" panose="020B0609070205080204" pitchFamily="49" charset="-128"/>
                <a:ea typeface="ＭＳ ゴシック" panose="020B0609070205080204" pitchFamily="49" charset="-128"/>
              </a:rPr>
              <a:t>安全基準</a:t>
            </a:r>
            <a:r>
              <a:rPr lang="ja-JP" altLang="ja-JP"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31.0</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）、②労働</a:t>
            </a:r>
            <a:r>
              <a:rPr lang="ja-JP" altLang="en-US" sz="1200" dirty="0">
                <a:latin typeface="ＭＳ ゴシック" panose="020B0609070205080204" pitchFamily="49" charset="-128"/>
                <a:ea typeface="ＭＳ ゴシック" panose="020B0609070205080204" pitchFamily="49" charset="-128"/>
              </a:rPr>
              <a:t>時間</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18.1</a:t>
            </a:r>
            <a:r>
              <a:rPr lang="ja-JP" altLang="en-US" sz="1200" dirty="0" smtClean="0">
                <a:latin typeface="ＭＳ ゴシック" panose="020B0609070205080204" pitchFamily="49" charset="-128"/>
                <a:ea typeface="ＭＳ ゴシック" panose="020B0609070205080204" pitchFamily="49" charset="-128"/>
              </a:rPr>
              <a:t>％）③年次有給</a:t>
            </a:r>
            <a:r>
              <a:rPr lang="ja-JP" altLang="en-US" sz="1200" dirty="0">
                <a:latin typeface="ＭＳ ゴシック" panose="020B0609070205080204" pitchFamily="49" charset="-128"/>
                <a:ea typeface="ＭＳ ゴシック" panose="020B0609070205080204" pitchFamily="49" charset="-128"/>
              </a:rPr>
              <a:t>休暇</a:t>
            </a:r>
            <a:r>
              <a:rPr lang="ja-JP" altLang="ja-JP"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17.4</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）の順に多かった。</a:t>
            </a:r>
            <a:endParaRPr lang="ja-JP" altLang="en-US" sz="12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0" y="776536"/>
            <a:ext cx="6858000" cy="307777"/>
          </a:xfrm>
          <a:prstGeom prst="rect">
            <a:avLst/>
          </a:prstGeom>
          <a:gradFill flip="none" rotWithShape="1">
            <a:gsLst>
              <a:gs pos="0">
                <a:srgbClr val="002060"/>
              </a:gs>
              <a:gs pos="50000">
                <a:schemeClr val="accent1">
                  <a:tint val="44500"/>
                  <a:satMod val="160000"/>
                </a:schemeClr>
              </a:gs>
              <a:gs pos="100000">
                <a:schemeClr val="accent1">
                  <a:tint val="23500"/>
                  <a:satMod val="160000"/>
                </a:schemeClr>
              </a:gs>
            </a:gsLst>
            <a:lin ang="0" scaled="1"/>
            <a:tileRect/>
          </a:gradFill>
          <a:ln>
            <a:noFill/>
          </a:ln>
        </p:spPr>
        <p:txBody>
          <a:bodyPr wrap="square" rtlCol="0">
            <a:spAutoFit/>
          </a:bodyPr>
          <a:lstStyle/>
          <a:p>
            <a:r>
              <a:rPr kumimoji="1" lang="ja-JP" altLang="en-US" sz="1400" b="1" dirty="0">
                <a:solidFill>
                  <a:schemeClr val="bg1"/>
                </a:solidFill>
                <a:latin typeface="ＭＳ ゴシック" panose="020B0609070205080204" pitchFamily="49" charset="-128"/>
                <a:ea typeface="ＭＳ ゴシック" panose="020B0609070205080204" pitchFamily="49" charset="-128"/>
              </a:rPr>
              <a:t>１　監督</a:t>
            </a:r>
            <a:r>
              <a:rPr kumimoji="1" lang="ja-JP" altLang="en-US" sz="1400" b="1" dirty="0" smtClean="0">
                <a:solidFill>
                  <a:schemeClr val="bg1"/>
                </a:solidFill>
                <a:latin typeface="ＭＳ ゴシック" panose="020B0609070205080204" pitchFamily="49" charset="-128"/>
                <a:ea typeface="ＭＳ ゴシック" panose="020B0609070205080204" pitchFamily="49" charset="-128"/>
              </a:rPr>
              <a:t>指導の状況</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18" name="テキスト ボックス 1"/>
          <p:cNvSpPr txBox="1"/>
          <p:nvPr/>
        </p:nvSpPr>
        <p:spPr>
          <a:xfrm>
            <a:off x="2674248" y="9474273"/>
            <a:ext cx="3534835" cy="249363"/>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1100" dirty="0"/>
          </a:p>
        </p:txBody>
      </p:sp>
      <p:grpSp>
        <p:nvGrpSpPr>
          <p:cNvPr id="13" name="グループ化 12"/>
          <p:cNvGrpSpPr/>
          <p:nvPr/>
        </p:nvGrpSpPr>
        <p:grpSpPr>
          <a:xfrm>
            <a:off x="1772816" y="1974751"/>
            <a:ext cx="2052228" cy="261610"/>
            <a:chOff x="2276872" y="1838429"/>
            <a:chExt cx="2052228" cy="261610"/>
          </a:xfrm>
        </p:grpSpPr>
        <p:sp>
          <p:nvSpPr>
            <p:cNvPr id="10" name="正方形/長方形 9"/>
            <p:cNvSpPr/>
            <p:nvPr/>
          </p:nvSpPr>
          <p:spPr>
            <a:xfrm>
              <a:off x="4113076" y="1919091"/>
              <a:ext cx="216024" cy="72008"/>
            </a:xfrm>
            <a:prstGeom prst="rect">
              <a:avLst/>
            </a:prstGeom>
            <a:solidFill>
              <a:srgbClr val="88A9D2"/>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276872" y="1838429"/>
              <a:ext cx="1656184" cy="261610"/>
            </a:xfrm>
            <a:prstGeom prst="rect">
              <a:avLst/>
            </a:prstGeom>
            <a:noFill/>
          </p:spPr>
          <p:txBody>
            <a:bodyPr wrap="square" rtlCol="0">
              <a:spAutoFit/>
            </a:bodyPr>
            <a:lstStyle/>
            <a:p>
              <a:r>
                <a:rPr lang="ja-JP" altLang="en-US" sz="1100" dirty="0"/>
                <a:t>監督指導実施事業場数</a:t>
              </a:r>
              <a:endParaRPr kumimoji="1" lang="ja-JP" altLang="en-US" sz="1100" dirty="0"/>
            </a:p>
          </p:txBody>
        </p:sp>
      </p:grpSp>
      <p:grpSp>
        <p:nvGrpSpPr>
          <p:cNvPr id="14" name="グループ化 13"/>
          <p:cNvGrpSpPr/>
          <p:nvPr/>
        </p:nvGrpSpPr>
        <p:grpSpPr>
          <a:xfrm>
            <a:off x="1589745" y="1960612"/>
            <a:ext cx="4264657" cy="261610"/>
            <a:chOff x="2309825" y="1824290"/>
            <a:chExt cx="4264657" cy="261610"/>
          </a:xfrm>
        </p:grpSpPr>
        <p:sp>
          <p:nvSpPr>
            <p:cNvPr id="37" name="正方形/長方形 36"/>
            <p:cNvSpPr/>
            <p:nvPr/>
          </p:nvSpPr>
          <p:spPr>
            <a:xfrm>
              <a:off x="2309825" y="1919091"/>
              <a:ext cx="216024" cy="72008"/>
            </a:xfrm>
            <a:prstGeom prst="rect">
              <a:avLst/>
            </a:prstGeom>
            <a:pattFill prst="ltUpDiag">
              <a:fgClr>
                <a:srgbClr val="88A9D2"/>
              </a:fgClr>
              <a:bgClr>
                <a:schemeClr val="bg1"/>
              </a:bgClr>
            </a:patt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527079" y="1824290"/>
              <a:ext cx="2047403" cy="261610"/>
            </a:xfrm>
            <a:prstGeom prst="rect">
              <a:avLst/>
            </a:prstGeom>
            <a:noFill/>
          </p:spPr>
          <p:txBody>
            <a:bodyPr wrap="square" rtlCol="0">
              <a:spAutoFit/>
            </a:bodyPr>
            <a:lstStyle/>
            <a:p>
              <a:r>
                <a:rPr lang="ja-JP" altLang="en-US" sz="1100" dirty="0"/>
                <a:t>違反事業場数（折線は違反率）</a:t>
              </a:r>
              <a:endParaRPr kumimoji="1" lang="ja-JP" altLang="en-US" sz="1100" dirty="0"/>
            </a:p>
          </p:txBody>
        </p:sp>
      </p:grpSp>
      <p:sp>
        <p:nvSpPr>
          <p:cNvPr id="2" name="テキスト ボックス 1"/>
          <p:cNvSpPr txBox="1"/>
          <p:nvPr/>
        </p:nvSpPr>
        <p:spPr>
          <a:xfrm>
            <a:off x="442802" y="1913787"/>
            <a:ext cx="1069751" cy="261610"/>
          </a:xfrm>
          <a:prstGeom prst="rect">
            <a:avLst/>
          </a:prstGeom>
          <a:noFill/>
        </p:spPr>
        <p:txBody>
          <a:bodyPr wrap="square" rtlCol="0">
            <a:spAutoFit/>
          </a:bodyPr>
          <a:lstStyle/>
          <a:p>
            <a:r>
              <a:rPr kumimoji="1" lang="ja-JP" altLang="en-US" sz="1100" dirty="0" smtClean="0"/>
              <a:t>事業場数</a:t>
            </a:r>
            <a:endParaRPr kumimoji="1" lang="ja-JP" altLang="en-US" sz="1100" dirty="0"/>
          </a:p>
        </p:txBody>
      </p:sp>
      <p:sp>
        <p:nvSpPr>
          <p:cNvPr id="28" name="テキスト ボックス 27"/>
          <p:cNvSpPr txBox="1"/>
          <p:nvPr/>
        </p:nvSpPr>
        <p:spPr>
          <a:xfrm>
            <a:off x="5595078" y="2175397"/>
            <a:ext cx="1069751" cy="261610"/>
          </a:xfrm>
          <a:prstGeom prst="rect">
            <a:avLst/>
          </a:prstGeom>
          <a:noFill/>
        </p:spPr>
        <p:txBody>
          <a:bodyPr wrap="square" rtlCol="0">
            <a:spAutoFit/>
          </a:bodyPr>
          <a:lstStyle/>
          <a:p>
            <a:r>
              <a:rPr kumimoji="1" lang="ja-JP" altLang="en-US" sz="1100" dirty="0" smtClean="0"/>
              <a:t>違反率</a:t>
            </a:r>
            <a:endParaRPr kumimoji="1" lang="ja-JP" altLang="en-US" sz="1100" dirty="0"/>
          </a:p>
        </p:txBody>
      </p:sp>
      <p:sp>
        <p:nvSpPr>
          <p:cNvPr id="7" name="テキスト ボックス 6"/>
          <p:cNvSpPr txBox="1"/>
          <p:nvPr/>
        </p:nvSpPr>
        <p:spPr>
          <a:xfrm>
            <a:off x="476672" y="9366974"/>
            <a:ext cx="6048672" cy="338554"/>
          </a:xfrm>
          <a:prstGeom prst="rect">
            <a:avLst/>
          </a:prstGeom>
          <a:solidFill>
            <a:schemeClr val="bg1"/>
          </a:solidFill>
          <a:ln>
            <a:noFill/>
          </a:ln>
        </p:spPr>
        <p:txBody>
          <a:bodyPr wrap="square" rtlCol="0">
            <a:spAutoFit/>
          </a:bodyPr>
          <a:lstStyle/>
          <a:p>
            <a:pPr marL="901700" indent="-901700"/>
            <a:r>
              <a:rPr lang="ja-JP" altLang="ja-JP" sz="800" dirty="0">
                <a:latin typeface="ＭＳ 明朝" panose="02020609040205080304" pitchFamily="17" charset="-128"/>
                <a:ea typeface="ＭＳ 明朝" panose="02020609040205080304" pitchFamily="17" charset="-128"/>
              </a:rPr>
              <a:t>＜注</a:t>
            </a:r>
            <a:r>
              <a:rPr lang="ja-JP" altLang="ja-JP" sz="800" dirty="0" smtClean="0">
                <a:latin typeface="ＭＳ 明朝" panose="02020609040205080304" pitchFamily="17" charset="-128"/>
                <a:ea typeface="ＭＳ 明朝" panose="02020609040205080304" pitchFamily="17" charset="-128"/>
              </a:rPr>
              <a:t>＞</a:t>
            </a:r>
            <a:r>
              <a:rPr lang="ja-JP" altLang="en-US" sz="800" dirty="0" smtClean="0">
                <a:latin typeface="ＭＳ 明朝" panose="02020609040205080304" pitchFamily="17" charset="-128"/>
                <a:ea typeface="ＭＳ 明朝" panose="02020609040205080304" pitchFamily="17" charset="-128"/>
              </a:rPr>
              <a:t>　違反</a:t>
            </a:r>
            <a:r>
              <a:rPr lang="ja-JP" altLang="ja-JP" sz="800" dirty="0" smtClean="0">
                <a:latin typeface="ＭＳ 明朝" panose="02020609040205080304" pitchFamily="17" charset="-128"/>
                <a:ea typeface="ＭＳ 明朝" panose="02020609040205080304" pitchFamily="17" charset="-128"/>
              </a:rPr>
              <a:t>事項</a:t>
            </a:r>
            <a:r>
              <a:rPr lang="ja-JP" altLang="ja-JP" sz="800" dirty="0">
                <a:latin typeface="ＭＳ 明朝" panose="02020609040205080304" pitchFamily="17" charset="-128"/>
                <a:ea typeface="ＭＳ 明朝" panose="02020609040205080304" pitchFamily="17" charset="-128"/>
              </a:rPr>
              <a:t>が２つ以上ある場合は、各々に計上しているので</a:t>
            </a:r>
            <a:r>
              <a:rPr lang="ja-JP" altLang="ja-JP" sz="800" dirty="0" smtClean="0">
                <a:latin typeface="ＭＳ 明朝" panose="02020609040205080304" pitchFamily="17" charset="-128"/>
                <a:ea typeface="ＭＳ 明朝" panose="02020609040205080304" pitchFamily="17" charset="-128"/>
              </a:rPr>
              <a:t>、各</a:t>
            </a:r>
            <a:r>
              <a:rPr lang="ja-JP" altLang="en-US" sz="800" dirty="0" smtClean="0">
                <a:latin typeface="ＭＳ 明朝" panose="02020609040205080304" pitchFamily="17" charset="-128"/>
                <a:ea typeface="ＭＳ 明朝" panose="02020609040205080304" pitchFamily="17" charset="-128"/>
              </a:rPr>
              <a:t>違反</a:t>
            </a:r>
            <a:r>
              <a:rPr lang="ja-JP" altLang="ja-JP" sz="800" dirty="0" smtClean="0">
                <a:latin typeface="ＭＳ 明朝" panose="02020609040205080304" pitchFamily="17" charset="-128"/>
                <a:ea typeface="ＭＳ 明朝" panose="02020609040205080304" pitchFamily="17" charset="-128"/>
              </a:rPr>
              <a:t>事項の</a:t>
            </a:r>
            <a:r>
              <a:rPr lang="ja-JP" altLang="en-US" sz="800" dirty="0" smtClean="0">
                <a:latin typeface="ＭＳ 明朝" panose="02020609040205080304" pitchFamily="17" charset="-128"/>
                <a:ea typeface="ＭＳ 明朝" panose="02020609040205080304" pitchFamily="17" charset="-128"/>
              </a:rPr>
              <a:t>件数</a:t>
            </a:r>
            <a:r>
              <a:rPr lang="ja-JP" altLang="en-US" sz="800" dirty="0">
                <a:latin typeface="ＭＳ 明朝" panose="02020609040205080304" pitchFamily="17" charset="-128"/>
                <a:ea typeface="ＭＳ 明朝" panose="02020609040205080304" pitchFamily="17" charset="-128"/>
              </a:rPr>
              <a:t>の</a:t>
            </a:r>
            <a:r>
              <a:rPr lang="ja-JP" altLang="ja-JP" sz="800" dirty="0" smtClean="0">
                <a:latin typeface="ＭＳ 明朝" panose="02020609040205080304" pitchFamily="17" charset="-128"/>
                <a:ea typeface="ＭＳ 明朝" panose="02020609040205080304" pitchFamily="17" charset="-128"/>
              </a:rPr>
              <a:t>合計と</a:t>
            </a:r>
            <a:r>
              <a:rPr lang="ja-JP" altLang="en-US" sz="800" dirty="0">
                <a:latin typeface="ＭＳ 明朝" panose="02020609040205080304" pitchFamily="17" charset="-128"/>
                <a:ea typeface="ＭＳ 明朝" panose="02020609040205080304" pitchFamily="17" charset="-128"/>
              </a:rPr>
              <a:t>違反</a:t>
            </a:r>
            <a:r>
              <a:rPr lang="ja-JP" altLang="en-US" sz="800" dirty="0" smtClean="0">
                <a:latin typeface="ＭＳ 明朝" panose="02020609040205080304" pitchFamily="17" charset="-128"/>
                <a:ea typeface="ＭＳ 明朝" panose="02020609040205080304" pitchFamily="17" charset="-128"/>
              </a:rPr>
              <a:t>事業場数</a:t>
            </a:r>
            <a:r>
              <a:rPr lang="ja-JP" altLang="ja-JP" sz="800" dirty="0" smtClean="0">
                <a:latin typeface="ＭＳ 明朝" panose="02020609040205080304" pitchFamily="17" charset="-128"/>
                <a:ea typeface="ＭＳ 明朝" panose="02020609040205080304" pitchFamily="17" charset="-128"/>
              </a:rPr>
              <a:t>と</a:t>
            </a:r>
            <a:r>
              <a:rPr lang="ja-JP" altLang="ja-JP" sz="800" dirty="0">
                <a:latin typeface="ＭＳ 明朝" panose="02020609040205080304" pitchFamily="17" charset="-128"/>
                <a:ea typeface="ＭＳ 明朝" panose="02020609040205080304" pitchFamily="17" charset="-128"/>
              </a:rPr>
              <a:t>は一致しない</a:t>
            </a:r>
            <a:r>
              <a:rPr lang="ja-JP" altLang="ja-JP" sz="800" dirty="0" smtClean="0">
                <a:latin typeface="ＭＳ 明朝" panose="02020609040205080304" pitchFamily="17" charset="-128"/>
                <a:ea typeface="ＭＳ 明朝" panose="02020609040205080304" pitchFamily="17" charset="-128"/>
              </a:rPr>
              <a:t>。</a:t>
            </a:r>
            <a:endParaRPr lang="en-US" altLang="ja-JP" sz="800" dirty="0" smtClean="0">
              <a:latin typeface="ＭＳ 明朝" panose="02020609040205080304" pitchFamily="17" charset="-128"/>
              <a:ea typeface="ＭＳ 明朝" panose="02020609040205080304" pitchFamily="17" charset="-128"/>
            </a:endParaRPr>
          </a:p>
          <a:p>
            <a:pPr marL="901700" indent="-901700"/>
            <a:endParaRPr lang="ja-JP" altLang="ja-JP" sz="800" dirty="0">
              <a:latin typeface="ＭＳ 明朝" panose="02020609040205080304" pitchFamily="17" charset="-128"/>
              <a:ea typeface="ＭＳ 明朝" panose="02020609040205080304" pitchFamily="17" charset="-128"/>
            </a:endParaRPr>
          </a:p>
        </p:txBody>
      </p:sp>
      <p:graphicFrame>
        <p:nvGraphicFramePr>
          <p:cNvPr id="22" name="グラフ 21"/>
          <p:cNvGraphicFramePr>
            <a:graphicFrameLocks/>
          </p:cNvGraphicFramePr>
          <p:nvPr>
            <p:extLst>
              <p:ext uri="{D42A27DB-BD31-4B8C-83A1-F6EECF244321}">
                <p14:modId xmlns:p14="http://schemas.microsoft.com/office/powerpoint/2010/main" val="575550253"/>
              </p:ext>
            </p:extLst>
          </p:nvPr>
        </p:nvGraphicFramePr>
        <p:xfrm>
          <a:off x="2226063" y="5452712"/>
          <a:ext cx="4620973" cy="3862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103072516"/>
              </p:ext>
            </p:extLst>
          </p:nvPr>
        </p:nvGraphicFramePr>
        <p:xfrm>
          <a:off x="393957" y="5786977"/>
          <a:ext cx="1944000" cy="3589020"/>
        </p:xfrm>
        <a:graphic>
          <a:graphicData uri="http://schemas.openxmlformats.org/drawingml/2006/table">
            <a:tbl>
              <a:tblPr>
                <a:tableStyleId>{5C22544A-7EE6-4342-B048-85BDC9FD1C3A}</a:tableStyleId>
              </a:tblPr>
              <a:tblGrid>
                <a:gridCol w="1944000">
                  <a:extLst>
                    <a:ext uri="{9D8B030D-6E8A-4147-A177-3AD203B41FA5}">
                      <a16:colId xmlns:a16="http://schemas.microsoft.com/office/drawing/2014/main" val="586573414"/>
                    </a:ext>
                  </a:extLst>
                </a:gridCol>
              </a:tblGrid>
              <a:tr h="138393">
                <a:tc>
                  <a:txBody>
                    <a:bodyPr/>
                    <a:lstStyle/>
                    <a:p>
                      <a:pPr algn="dist" rtl="0" fontAlgn="ctr"/>
                      <a:r>
                        <a:rPr lang="ja-JP" altLang="en-US" sz="900" b="1" u="none" strike="noStrike" dirty="0">
                          <a:effectLst/>
                          <a:latin typeface="ＭＳ ゴシック" panose="020B0609070205080204" pitchFamily="49" charset="-128"/>
                          <a:ea typeface="ＭＳ ゴシック" panose="020B0609070205080204" pitchFamily="49" charset="-128"/>
                        </a:rPr>
                        <a:t>安全基準</a:t>
                      </a:r>
                      <a:endPar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1"/>
                    </a:solidFill>
                  </a:tcPr>
                </a:tc>
                <a:extLst>
                  <a:ext uri="{0D108BD9-81ED-4DB2-BD59-A6C34878D82A}">
                    <a16:rowId xmlns:a16="http://schemas.microsoft.com/office/drawing/2014/main" val="2820494134"/>
                  </a:ext>
                </a:extLst>
              </a:tr>
              <a:tr h="130764">
                <a:tc>
                  <a:txBody>
                    <a:bodyPr/>
                    <a:lstStyle/>
                    <a:p>
                      <a:pPr algn="dist" rtl="0" fontAlgn="ctr"/>
                      <a:r>
                        <a:rPr lang="ja-JP" altLang="en-US" sz="900" u="none" strike="noStrike" dirty="0">
                          <a:effectLst/>
                          <a:latin typeface="ＭＳ ゴシック" panose="020B0609070205080204" pitchFamily="49" charset="-128"/>
                          <a:ea typeface="ＭＳ ゴシック" panose="020B0609070205080204" pitchFamily="49" charset="-128"/>
                        </a:rPr>
                        <a:t>（労働安全衛生法第</a:t>
                      </a:r>
                      <a:r>
                        <a:rPr lang="en-US" altLang="ja-JP" sz="900" u="none" strike="noStrike" dirty="0">
                          <a:effectLst/>
                          <a:latin typeface="ＭＳ ゴシック" panose="020B0609070205080204" pitchFamily="49" charset="-128"/>
                          <a:ea typeface="ＭＳ ゴシック" panose="020B0609070205080204" pitchFamily="49" charset="-128"/>
                        </a:rPr>
                        <a:t>20</a:t>
                      </a:r>
                      <a:r>
                        <a:rPr lang="ja-JP" altLang="en-US" sz="900" u="none" strike="noStrike" dirty="0">
                          <a:effectLst/>
                          <a:latin typeface="ＭＳ ゴシック" panose="020B0609070205080204" pitchFamily="49" charset="-128"/>
                          <a:ea typeface="ＭＳ ゴシック" panose="020B0609070205080204" pitchFamily="49" charset="-128"/>
                        </a:rPr>
                        <a:t>～</a:t>
                      </a:r>
                      <a:r>
                        <a:rPr lang="en-US" altLang="ja-JP" sz="900" u="none" strike="noStrike" dirty="0">
                          <a:effectLst/>
                          <a:latin typeface="ＭＳ ゴシック" panose="020B0609070205080204" pitchFamily="49" charset="-128"/>
                          <a:ea typeface="ＭＳ ゴシック" panose="020B0609070205080204" pitchFamily="49" charset="-128"/>
                        </a:rPr>
                        <a:t>25</a:t>
                      </a:r>
                      <a:r>
                        <a:rPr lang="ja-JP" altLang="en-US" sz="900" u="none" strike="noStrike" dirty="0">
                          <a:effectLst/>
                          <a:latin typeface="ＭＳ ゴシック" panose="020B0609070205080204" pitchFamily="49" charset="-128"/>
                          <a:ea typeface="ＭＳ ゴシック" panose="020B0609070205080204" pitchFamily="49" charset="-128"/>
                        </a:rPr>
                        <a:t>条</a:t>
                      </a:r>
                      <a:r>
                        <a:rPr lang="ja-JP" altLang="en-US" sz="900" u="none" strike="noStrike" dirty="0" smtClean="0">
                          <a:effectLst/>
                          <a:latin typeface="ＭＳ ゴシック" panose="020B0609070205080204" pitchFamily="49" charset="-128"/>
                          <a:ea typeface="ＭＳ ゴシック" panose="020B0609070205080204" pitchFamily="49" charset="-128"/>
                        </a:rPr>
                        <a:t>）</a:t>
                      </a:r>
                      <a:endParaRPr lang="en-US" altLang="ja-JP" sz="9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900" b="1" u="none" strike="noStrike" dirty="0" smtClean="0">
                          <a:effectLst/>
                          <a:latin typeface="ＭＳ ゴシック" panose="020B0609070205080204" pitchFamily="49" charset="-128"/>
                          <a:ea typeface="ＭＳ ゴシック" panose="020B0609070205080204" pitchFamily="49" charset="-128"/>
                        </a:rPr>
                        <a:t>労働時間</a:t>
                      </a:r>
                      <a:endParaRPr lang="en-US" altLang="ja-JP" sz="9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900" u="none" strike="noStrike" dirty="0" smtClean="0">
                          <a:effectLst/>
                          <a:latin typeface="ＭＳ ゴシック" panose="020B0609070205080204" pitchFamily="49" charset="-128"/>
                          <a:ea typeface="ＭＳ ゴシック" panose="020B0609070205080204" pitchFamily="49" charset="-128"/>
                        </a:rPr>
                        <a:t>（労働</a:t>
                      </a:r>
                      <a:r>
                        <a:rPr lang="ja-JP" altLang="en-US" sz="900" u="none" strike="noStrike" dirty="0" smtClean="0">
                          <a:effectLst/>
                          <a:latin typeface="ＭＳ ゴシック" panose="020B0609070205080204" pitchFamily="49" charset="-128"/>
                          <a:ea typeface="ＭＳ ゴシック" panose="020B0609070205080204" pitchFamily="49" charset="-128"/>
                        </a:rPr>
                        <a:t>基準法第</a:t>
                      </a:r>
                      <a:r>
                        <a:rPr lang="en-US" altLang="ja-JP" sz="900" u="none" strike="noStrike" dirty="0" smtClean="0">
                          <a:effectLst/>
                          <a:latin typeface="ＭＳ ゴシック" panose="020B0609070205080204" pitchFamily="49" charset="-128"/>
                          <a:ea typeface="ＭＳ ゴシック" panose="020B0609070205080204" pitchFamily="49" charset="-128"/>
                        </a:rPr>
                        <a:t>32</a:t>
                      </a:r>
                      <a:r>
                        <a:rPr lang="ja-JP" altLang="en-US" sz="900" u="none" strike="noStrike" dirty="0" smtClean="0">
                          <a:effectLst/>
                          <a:latin typeface="ＭＳ ゴシック" panose="020B0609070205080204" pitchFamily="49" charset="-128"/>
                          <a:ea typeface="ＭＳ ゴシック" panose="020B0609070205080204" pitchFamily="49" charset="-128"/>
                        </a:rPr>
                        <a:t>条等）</a:t>
                      </a:r>
                      <a:endParaRPr lang="en-US" altLang="ja-JP" sz="900" u="none" strike="noStrike" dirty="0" smtClean="0">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1"/>
                    </a:solidFill>
                  </a:tcPr>
                </a:tc>
                <a:extLst>
                  <a:ext uri="{0D108BD9-81ED-4DB2-BD59-A6C34878D82A}">
                    <a16:rowId xmlns:a16="http://schemas.microsoft.com/office/drawing/2014/main" val="2298396580"/>
                  </a:ext>
                </a:extLst>
              </a:tr>
              <a:tr h="130764">
                <a:tc>
                  <a:txBody>
                    <a:bodyPr/>
                    <a:lstStyle/>
                    <a:p>
                      <a:pPr algn="dist" rtl="0" fontAlgn="ctr"/>
                      <a:r>
                        <a:rPr lang="ja-JP" altLang="en-US" sz="900" b="1" u="none" strike="noStrike" dirty="0" smtClean="0">
                          <a:effectLst/>
                          <a:latin typeface="ＭＳ ゴシック" panose="020B0609070205080204" pitchFamily="49" charset="-128"/>
                          <a:ea typeface="ＭＳ ゴシック" panose="020B0609070205080204" pitchFamily="49" charset="-128"/>
                        </a:rPr>
                        <a:t>年次有給休暇</a:t>
                      </a:r>
                      <a:r>
                        <a:rPr lang="ja-JP" altLang="en-US" sz="1000" u="none" strike="noStrike" dirty="0" smtClean="0">
                          <a:effectLst/>
                          <a:latin typeface="ＭＳ ゴシック" panose="020B0609070205080204" pitchFamily="49" charset="-128"/>
                          <a:ea typeface="ＭＳ ゴシック" panose="020B0609070205080204" pitchFamily="49" charset="-128"/>
                        </a:rPr>
                        <a:t> </a:t>
                      </a:r>
                      <a:endParaRPr lang="ja-JP" altLang="en-US" sz="1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1"/>
                    </a:solidFill>
                  </a:tcPr>
                </a:tc>
                <a:extLst>
                  <a:ext uri="{0D108BD9-81ED-4DB2-BD59-A6C34878D82A}">
                    <a16:rowId xmlns:a16="http://schemas.microsoft.com/office/drawing/2014/main" val="117091444"/>
                  </a:ext>
                </a:extLst>
              </a:tr>
              <a:tr h="130764">
                <a:tc>
                  <a:txBody>
                    <a:bodyPr/>
                    <a:lstStyle/>
                    <a:p>
                      <a:pPr algn="dist" rtl="0" fontAlgn="ctr"/>
                      <a:r>
                        <a:rPr lang="ja-JP" altLang="en-US" sz="900" u="none" strike="noStrike" dirty="0">
                          <a:effectLst/>
                          <a:latin typeface="ＭＳ ゴシック" panose="020B0609070205080204" pitchFamily="49" charset="-128"/>
                          <a:ea typeface="ＭＳ ゴシック" panose="020B0609070205080204" pitchFamily="49" charset="-128"/>
                        </a:rPr>
                        <a:t>（労働基準法</a:t>
                      </a:r>
                      <a:r>
                        <a:rPr lang="ja-JP" altLang="en-US" sz="900" u="none" strike="noStrike" dirty="0" smtClean="0">
                          <a:effectLst/>
                          <a:latin typeface="ＭＳ ゴシック" panose="020B0609070205080204" pitchFamily="49" charset="-128"/>
                          <a:ea typeface="ＭＳ ゴシック" panose="020B0609070205080204" pitchFamily="49" charset="-128"/>
                        </a:rPr>
                        <a:t>第</a:t>
                      </a:r>
                      <a:r>
                        <a:rPr lang="en-US" altLang="ja-JP" sz="900" u="none" strike="noStrike" dirty="0" smtClean="0">
                          <a:effectLst/>
                          <a:latin typeface="ＭＳ ゴシック" panose="020B0609070205080204" pitchFamily="49" charset="-128"/>
                          <a:ea typeface="ＭＳ ゴシック" panose="020B0609070205080204" pitchFamily="49" charset="-128"/>
                        </a:rPr>
                        <a:t>39</a:t>
                      </a:r>
                      <a:r>
                        <a:rPr lang="ja-JP" altLang="en-US" sz="900" u="none" strike="noStrike" dirty="0" smtClean="0">
                          <a:effectLst/>
                          <a:latin typeface="ＭＳ ゴシック" panose="020B0609070205080204" pitchFamily="49" charset="-128"/>
                          <a:ea typeface="ＭＳ ゴシック" panose="020B0609070205080204" pitchFamily="49" charset="-128"/>
                        </a:rPr>
                        <a:t>条）</a:t>
                      </a:r>
                      <a:endParaRPr lang="en-US" altLang="ja-JP" sz="9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900" b="1" u="none" strike="noStrike" dirty="0" smtClean="0">
                          <a:effectLst/>
                          <a:latin typeface="ＭＳ ゴシック" panose="020B0609070205080204" pitchFamily="49" charset="-128"/>
                          <a:ea typeface="ＭＳ ゴシック" panose="020B0609070205080204" pitchFamily="49" charset="-128"/>
                        </a:rPr>
                        <a:t>割増賃金の支払</a:t>
                      </a:r>
                      <a:endParaRPr lang="en-US" altLang="ja-JP" sz="9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（労働基準法第</a:t>
                      </a:r>
                      <a:r>
                        <a:rPr lang="en-US" altLang="ja-JP" sz="1000" u="none" strike="noStrike" dirty="0" smtClean="0">
                          <a:effectLst/>
                          <a:latin typeface="ＭＳ ゴシック" panose="020B0609070205080204" pitchFamily="49" charset="-128"/>
                          <a:ea typeface="ＭＳ ゴシック" panose="020B0609070205080204" pitchFamily="49" charset="-128"/>
                        </a:rPr>
                        <a:t>37</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900" b="1" u="none" strike="noStrike" dirty="0" smtClean="0">
                          <a:effectLst/>
                          <a:latin typeface="ＭＳ ゴシック" panose="020B0609070205080204" pitchFamily="49" charset="-128"/>
                          <a:ea typeface="ＭＳ ゴシック" panose="020B0609070205080204" pitchFamily="49" charset="-128"/>
                        </a:rPr>
                        <a:t>医師の意見聴取</a:t>
                      </a:r>
                      <a:endParaRPr lang="en-US" altLang="ja-JP" sz="9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（労働安全衛生法第</a:t>
                      </a:r>
                      <a:r>
                        <a:rPr lang="en-US" altLang="ja-JP" sz="1000" u="none" strike="noStrike" dirty="0" smtClean="0">
                          <a:effectLst/>
                          <a:latin typeface="ＭＳ ゴシック" panose="020B0609070205080204" pitchFamily="49" charset="-128"/>
                          <a:ea typeface="ＭＳ ゴシック" panose="020B0609070205080204" pitchFamily="49" charset="-128"/>
                        </a:rPr>
                        <a:t>66</a:t>
                      </a:r>
                      <a:r>
                        <a:rPr lang="ja-JP" altLang="en-US" sz="1000" u="none" strike="noStrike" dirty="0" smtClean="0">
                          <a:effectLst/>
                          <a:latin typeface="ＭＳ ゴシック" panose="020B0609070205080204" pitchFamily="49" charset="-128"/>
                          <a:ea typeface="ＭＳ ゴシック" panose="020B0609070205080204" pitchFamily="49" charset="-128"/>
                        </a:rPr>
                        <a:t>条の４）</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賃金の支払</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（労働基準法第</a:t>
                      </a:r>
                      <a:r>
                        <a:rPr lang="en-US" altLang="ja-JP" sz="1000" u="none" strike="noStrike" dirty="0" smtClean="0">
                          <a:effectLst/>
                          <a:latin typeface="ＭＳ ゴシック" panose="020B0609070205080204" pitchFamily="49" charset="-128"/>
                          <a:ea typeface="ＭＳ ゴシック" panose="020B0609070205080204" pitchFamily="49" charset="-128"/>
                        </a:rPr>
                        <a:t>24</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就業規則</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（労働基準法第</a:t>
                      </a:r>
                      <a:r>
                        <a:rPr lang="en-US" altLang="ja-JP" sz="1000" u="none" strike="noStrike" dirty="0" smtClean="0">
                          <a:effectLst/>
                          <a:latin typeface="ＭＳ ゴシック" panose="020B0609070205080204" pitchFamily="49" charset="-128"/>
                          <a:ea typeface="ＭＳ ゴシック" panose="020B0609070205080204" pitchFamily="49" charset="-128"/>
                        </a:rPr>
                        <a:t>89</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賃金台帳</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（労働基準法第</a:t>
                      </a:r>
                      <a:r>
                        <a:rPr lang="en-US" altLang="ja-JP" sz="1000" u="none" strike="noStrike" dirty="0" smtClean="0">
                          <a:effectLst/>
                          <a:latin typeface="ＭＳ ゴシック" panose="020B0609070205080204" pitchFamily="49" charset="-128"/>
                          <a:ea typeface="ＭＳ ゴシック" panose="020B0609070205080204" pitchFamily="49" charset="-128"/>
                        </a:rPr>
                        <a:t>108</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労働条件の明示</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（労働基準法第</a:t>
                      </a:r>
                      <a:r>
                        <a:rPr lang="en-US" altLang="ja-JP" sz="1000" u="none" strike="noStrike" dirty="0" smtClean="0">
                          <a:effectLst/>
                          <a:latin typeface="ＭＳ ゴシック" panose="020B0609070205080204" pitchFamily="49" charset="-128"/>
                          <a:ea typeface="ＭＳ ゴシック" panose="020B0609070205080204" pitchFamily="49" charset="-128"/>
                        </a:rPr>
                        <a:t>15</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安全衛生管理体制</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（労働安全衛生法第</a:t>
                      </a:r>
                      <a:r>
                        <a:rPr lang="en-US" altLang="ja-JP" sz="1000" u="none" strike="noStrike" dirty="0" smtClean="0">
                          <a:effectLst/>
                          <a:latin typeface="ＭＳ ゴシック" panose="020B0609070205080204" pitchFamily="49" charset="-128"/>
                          <a:ea typeface="ＭＳ ゴシック" panose="020B0609070205080204" pitchFamily="49" charset="-128"/>
                        </a:rPr>
                        <a:t>10</a:t>
                      </a:r>
                      <a:r>
                        <a:rPr lang="ja-JP" altLang="en-US" sz="1000" u="none" strike="noStrike" dirty="0" smtClean="0">
                          <a:effectLst/>
                          <a:latin typeface="ＭＳ ゴシック" panose="020B0609070205080204" pitchFamily="49" charset="-128"/>
                          <a:ea typeface="ＭＳ ゴシック" panose="020B0609070205080204" pitchFamily="49" charset="-128"/>
                        </a:rPr>
                        <a:t>条等）</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健康診断</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（労働安全衛生法第</a:t>
                      </a:r>
                      <a:r>
                        <a:rPr lang="en-US" altLang="ja-JP" sz="1000" u="none" strike="noStrike" dirty="0" smtClean="0">
                          <a:effectLst/>
                          <a:latin typeface="ＭＳ ゴシック" panose="020B0609070205080204" pitchFamily="49" charset="-128"/>
                          <a:ea typeface="ＭＳ ゴシック" panose="020B0609070205080204" pitchFamily="49" charset="-128"/>
                        </a:rPr>
                        <a:t>66</a:t>
                      </a:r>
                      <a:r>
                        <a:rPr lang="ja-JP" altLang="en-US" sz="1000" u="none" strike="noStrike" dirty="0" smtClean="0">
                          <a:effectLst/>
                          <a:latin typeface="ＭＳ ゴシック" panose="020B0609070205080204" pitchFamily="49" charset="-128"/>
                          <a:ea typeface="ＭＳ ゴシック" panose="020B0609070205080204" pitchFamily="49" charset="-128"/>
                        </a:rPr>
                        <a:t>条）</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b="1" u="none" strike="noStrike" dirty="0" smtClean="0">
                          <a:effectLst/>
                          <a:latin typeface="ＭＳ ゴシック" panose="020B0609070205080204" pitchFamily="49" charset="-128"/>
                          <a:ea typeface="ＭＳ ゴシック" panose="020B0609070205080204" pitchFamily="49" charset="-128"/>
                        </a:rPr>
                        <a:t>労働時間の把握</a:t>
                      </a:r>
                      <a:endParaRPr lang="en-US" altLang="ja-JP" sz="1000" b="1" u="none" strike="noStrike" dirty="0" smtClean="0">
                        <a:effectLst/>
                        <a:latin typeface="ＭＳ ゴシック" panose="020B0609070205080204" pitchFamily="49" charset="-128"/>
                        <a:ea typeface="ＭＳ ゴシック" panose="020B0609070205080204" pitchFamily="49" charset="-128"/>
                      </a:endParaRPr>
                    </a:p>
                    <a:p>
                      <a:pPr algn="dist" rtl="0" fontAlgn="ctr"/>
                      <a:r>
                        <a:rPr lang="ja-JP" altLang="en-US" sz="1000" u="none" strike="noStrike" dirty="0" smtClean="0">
                          <a:effectLst/>
                          <a:latin typeface="ＭＳ ゴシック" panose="020B0609070205080204" pitchFamily="49" charset="-128"/>
                          <a:ea typeface="ＭＳ ゴシック" panose="020B0609070205080204" pitchFamily="49" charset="-128"/>
                        </a:rPr>
                        <a:t>（労働安全衛生法第</a:t>
                      </a:r>
                      <a:r>
                        <a:rPr lang="en-US" altLang="ja-JP" sz="1000" u="none" strike="noStrike" dirty="0" smtClean="0">
                          <a:effectLst/>
                          <a:latin typeface="ＭＳ ゴシック" panose="020B0609070205080204" pitchFamily="49" charset="-128"/>
                          <a:ea typeface="ＭＳ ゴシック" panose="020B0609070205080204" pitchFamily="49" charset="-128"/>
                        </a:rPr>
                        <a:t>66</a:t>
                      </a:r>
                      <a:r>
                        <a:rPr lang="ja-JP" altLang="en-US" sz="1000" u="none" strike="noStrike" dirty="0" smtClean="0">
                          <a:effectLst/>
                          <a:latin typeface="ＭＳ ゴシック" panose="020B0609070205080204" pitchFamily="49" charset="-128"/>
                          <a:ea typeface="ＭＳ ゴシック" panose="020B0609070205080204" pitchFamily="49" charset="-128"/>
                        </a:rPr>
                        <a:t>条の</a:t>
                      </a:r>
                      <a:r>
                        <a:rPr lang="en-US" altLang="ja-JP" sz="1000" u="none" strike="noStrike" dirty="0" smtClean="0">
                          <a:effectLst/>
                          <a:latin typeface="ＭＳ ゴシック" panose="020B0609070205080204" pitchFamily="49" charset="-128"/>
                          <a:ea typeface="ＭＳ ゴシック" panose="020B0609070205080204" pitchFamily="49" charset="-128"/>
                        </a:rPr>
                        <a:t>8</a:t>
                      </a:r>
                      <a:r>
                        <a:rPr lang="ja-JP" altLang="en-US" sz="1000" u="none" strike="noStrike" dirty="0" smtClean="0">
                          <a:effectLst/>
                          <a:latin typeface="ＭＳ ゴシック" panose="020B0609070205080204" pitchFamily="49" charset="-128"/>
                          <a:ea typeface="ＭＳ ゴシック" panose="020B0609070205080204" pitchFamily="49" charset="-128"/>
                        </a:rPr>
                        <a:t>の</a:t>
                      </a:r>
                      <a:r>
                        <a:rPr lang="en-US" altLang="ja-JP" sz="1000" u="none" strike="noStrike" dirty="0" smtClean="0">
                          <a:effectLst/>
                          <a:latin typeface="ＭＳ ゴシック" panose="020B0609070205080204" pitchFamily="49" charset="-128"/>
                          <a:ea typeface="ＭＳ ゴシック" panose="020B0609070205080204" pitchFamily="49" charset="-128"/>
                        </a:rPr>
                        <a:t>3</a:t>
                      </a:r>
                      <a:r>
                        <a:rPr lang="ja-JP" altLang="en-US" sz="1000" u="none" strike="noStrike" dirty="0" smtClean="0">
                          <a:effectLst/>
                          <a:latin typeface="ＭＳ ゴシック" panose="020B0609070205080204" pitchFamily="49" charset="-128"/>
                          <a:ea typeface="ＭＳ ゴシック" panose="020B0609070205080204" pitchFamily="49" charset="-128"/>
                        </a:rPr>
                        <a:t>）　</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1"/>
                    </a:solidFill>
                  </a:tcPr>
                </a:tc>
                <a:extLst>
                  <a:ext uri="{0D108BD9-81ED-4DB2-BD59-A6C34878D82A}">
                    <a16:rowId xmlns:a16="http://schemas.microsoft.com/office/drawing/2014/main" val="161731141"/>
                  </a:ext>
                </a:extLst>
              </a:tr>
            </a:tbl>
          </a:graphicData>
        </a:graphic>
      </p:graphicFrame>
      <p:sp>
        <p:nvSpPr>
          <p:cNvPr id="20" name="フッター プレースホルダー 19"/>
          <p:cNvSpPr>
            <a:spLocks noGrp="1"/>
          </p:cNvSpPr>
          <p:nvPr>
            <p:ph type="ftr" sz="quarter" idx="11"/>
          </p:nvPr>
        </p:nvSpPr>
        <p:spPr>
          <a:xfrm>
            <a:off x="2343150" y="9466158"/>
            <a:ext cx="2171700" cy="455394"/>
          </a:xfrm>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2369888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1465" y="5411713"/>
            <a:ext cx="6836072" cy="1323439"/>
          </a:xfrm>
          <a:prstGeom prst="rect">
            <a:avLst/>
          </a:prstGeom>
          <a:ln>
            <a:noFill/>
          </a:ln>
        </p:spPr>
        <p:txBody>
          <a:bodyPr wrap="square">
            <a:spAutoFit/>
          </a:bodyPr>
          <a:lstStyle/>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＜注１＞「主な業種」は、技能実習の計画認定件数が多い職種（機械・金属関係職種、食料品製造関係職種、繊維・衣服関係職種、建設関係職種）に関連する業種について取りまとめたものである。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＜注２</a:t>
            </a:r>
            <a:r>
              <a:rPr kumimoji="1" lang="ja-JP" altLang="en-US" sz="1000" b="0" i="0" u="none" strike="noStrike" kern="1200" cap="none" spc="0" normalizeH="0" baseline="0" noProof="0" dirty="0" smtClean="0">
                <a:ln>
                  <a:noFill/>
                </a:ln>
                <a:effectLst/>
                <a:uLnTx/>
                <a:uFillTx/>
                <a:latin typeface="ＭＳ 明朝" panose="02020609040205080304" pitchFamily="17" charset="-128"/>
                <a:ea typeface="ＭＳ 明朝" panose="02020609040205080304" pitchFamily="17" charset="-128"/>
              </a:rPr>
              <a:t>＞「主な業種」の内訳</a:t>
            </a: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は以下のとおり。</a:t>
            </a:r>
            <a:endParaRPr kumimoji="1" lang="en-US" altLang="ja-JP"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機械・金属・・・鉄鋼業、非鉄金属製造業、金属製品製造業、一般機械器具製造業、</a:t>
            </a:r>
            <a:endParaRPr kumimoji="1" lang="en-US" altLang="ja-JP"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電気機械器具製造業、輸送用機械等製造業</a:t>
            </a:r>
            <a:endParaRPr kumimoji="1" lang="en-US" altLang="ja-JP"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食料品製造・・・食料品製造業</a:t>
            </a:r>
            <a:endParaRPr kumimoji="1" lang="en-US" altLang="ja-JP"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繊維・衣服・・・繊維工業、衣服その他の繊維製品製造業</a:t>
            </a:r>
            <a:endParaRPr kumimoji="1" lang="en-US" altLang="ja-JP"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建設　　　・・・土木工事業、建築工事業、その他の建設業　　　　</a:t>
            </a:r>
            <a:endParaRPr kumimoji="1" lang="ja-JP" altLang="en-US" sz="10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p:txBody>
      </p:sp>
      <p:sp>
        <p:nvSpPr>
          <p:cNvPr id="18" name="テキスト ボックス 1"/>
          <p:cNvSpPr txBox="1"/>
          <p:nvPr/>
        </p:nvSpPr>
        <p:spPr>
          <a:xfrm>
            <a:off x="2674248" y="9474273"/>
            <a:ext cx="3534835" cy="249363"/>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20592" y="154436"/>
            <a:ext cx="6847036" cy="276999"/>
          </a:xfrm>
          <a:prstGeom prst="rect">
            <a:avLst/>
          </a:prstGeom>
        </p:spPr>
        <p:txBody>
          <a:bodyPr wrap="square">
            <a:spAutoFit/>
          </a:bodyPr>
          <a:lstStyle/>
          <a:p>
            <a:pPr marL="355600" marR="0" lvl="0" indent="-3556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⑶</a:t>
            </a:r>
            <a:r>
              <a:rPr kumimoji="1" lang="ja-JP"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主な業種に対する監督指導の状況は、以下のとおりであった。</a:t>
            </a:r>
            <a:endParaRPr kumimoji="1" lang="ja-JP" altLang="ja-JP" sz="10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aphicFrame>
        <p:nvGraphicFramePr>
          <p:cNvPr id="16" name="表 15"/>
          <p:cNvGraphicFramePr>
            <a:graphicFrameLocks noGrp="1"/>
          </p:cNvGraphicFramePr>
          <p:nvPr>
            <p:extLst>
              <p:ext uri="{D42A27DB-BD31-4B8C-83A1-F6EECF244321}">
                <p14:modId xmlns:p14="http://schemas.microsoft.com/office/powerpoint/2010/main" val="407012348"/>
              </p:ext>
            </p:extLst>
          </p:nvPr>
        </p:nvGraphicFramePr>
        <p:xfrm>
          <a:off x="111465" y="475879"/>
          <a:ext cx="6657267" cy="4799688"/>
        </p:xfrm>
        <a:graphic>
          <a:graphicData uri="http://schemas.openxmlformats.org/drawingml/2006/table">
            <a:tbl>
              <a:tblPr firstRow="1" bandRow="1">
                <a:tableStyleId>{5C22544A-7EE6-4342-B048-85BDC9FD1C3A}</a:tableStyleId>
              </a:tblPr>
              <a:tblGrid>
                <a:gridCol w="1009267">
                  <a:extLst>
                    <a:ext uri="{9D8B030D-6E8A-4147-A177-3AD203B41FA5}">
                      <a16:colId xmlns:a16="http://schemas.microsoft.com/office/drawing/2014/main" val="3611683164"/>
                    </a:ext>
                  </a:extLst>
                </a:gridCol>
                <a:gridCol w="1080120">
                  <a:extLst>
                    <a:ext uri="{9D8B030D-6E8A-4147-A177-3AD203B41FA5}">
                      <a16:colId xmlns:a16="http://schemas.microsoft.com/office/drawing/2014/main" val="459530236"/>
                    </a:ext>
                  </a:extLst>
                </a:gridCol>
                <a:gridCol w="1080120">
                  <a:extLst>
                    <a:ext uri="{9D8B030D-6E8A-4147-A177-3AD203B41FA5}">
                      <a16:colId xmlns:a16="http://schemas.microsoft.com/office/drawing/2014/main" val="1593904856"/>
                    </a:ext>
                  </a:extLst>
                </a:gridCol>
                <a:gridCol w="1152128">
                  <a:extLst>
                    <a:ext uri="{9D8B030D-6E8A-4147-A177-3AD203B41FA5}">
                      <a16:colId xmlns:a16="http://schemas.microsoft.com/office/drawing/2014/main" val="177975698"/>
                    </a:ext>
                  </a:extLst>
                </a:gridCol>
                <a:gridCol w="1152128">
                  <a:extLst>
                    <a:ext uri="{9D8B030D-6E8A-4147-A177-3AD203B41FA5}">
                      <a16:colId xmlns:a16="http://schemas.microsoft.com/office/drawing/2014/main" val="2715231363"/>
                    </a:ext>
                  </a:extLst>
                </a:gridCol>
                <a:gridCol w="1183504">
                  <a:extLst>
                    <a:ext uri="{9D8B030D-6E8A-4147-A177-3AD203B41FA5}">
                      <a16:colId xmlns:a16="http://schemas.microsoft.com/office/drawing/2014/main" val="531897856"/>
                    </a:ext>
                  </a:extLst>
                </a:gridCol>
              </a:tblGrid>
              <a:tr h="516681">
                <a:tc>
                  <a:txBody>
                    <a:bodyPr/>
                    <a:lstStyle/>
                    <a:p>
                      <a:pPr algn="ctr"/>
                      <a:r>
                        <a:rPr kumimoji="1" lang="ja-JP" altLang="en-US" sz="1200" dirty="0" smtClean="0"/>
                        <a:t>主な業種</a:t>
                      </a:r>
                      <a:endParaRPr kumimoji="1" lang="en-US" altLang="ja-JP" sz="1200" dirty="0" smtClean="0"/>
                    </a:p>
                  </a:txBody>
                  <a:tcPr/>
                </a:tc>
                <a:tc>
                  <a:txBody>
                    <a:bodyPr/>
                    <a:lstStyle/>
                    <a:p>
                      <a:pPr algn="ctr"/>
                      <a:r>
                        <a:rPr kumimoji="1" lang="ja-JP" altLang="en-US" sz="1100" dirty="0" smtClean="0"/>
                        <a:t>監督指導</a:t>
                      </a:r>
                      <a:endParaRPr kumimoji="1" lang="en-US" altLang="ja-JP" sz="1100" dirty="0" smtClean="0"/>
                    </a:p>
                    <a:p>
                      <a:pPr algn="ctr"/>
                      <a:r>
                        <a:rPr kumimoji="1" lang="ja-JP" altLang="en-US" sz="1100" dirty="0" smtClean="0"/>
                        <a:t>実施事業場数</a:t>
                      </a:r>
                      <a:endParaRPr kumimoji="1" lang="ja-JP" altLang="en-US" sz="1100" dirty="0"/>
                    </a:p>
                  </a:txBody>
                  <a:tcPr/>
                </a:tc>
                <a:tc>
                  <a:txBody>
                    <a:bodyPr/>
                    <a:lstStyle/>
                    <a:p>
                      <a:pPr algn="ctr"/>
                      <a:r>
                        <a:rPr kumimoji="1" lang="ja-JP" altLang="en-US" sz="1100" dirty="0" smtClean="0"/>
                        <a:t>違反事業場数</a:t>
                      </a:r>
                      <a:endParaRPr kumimoji="1" lang="en-US" altLang="ja-JP" sz="1100" dirty="0" smtClean="0"/>
                    </a:p>
                    <a:p>
                      <a:pPr algn="ctr"/>
                      <a:r>
                        <a:rPr kumimoji="1" lang="ja-JP" altLang="en-US" sz="1200" dirty="0" smtClean="0"/>
                        <a:t>（違反率）</a:t>
                      </a:r>
                      <a:endParaRPr kumimoji="1" lang="ja-JP" altLang="en-US" sz="1200" dirty="0"/>
                    </a:p>
                  </a:txBody>
                  <a:tcPr/>
                </a:tc>
                <a:tc gridSpan="3">
                  <a:txBody>
                    <a:bodyPr/>
                    <a:lstStyle/>
                    <a:p>
                      <a:pPr algn="ctr"/>
                      <a:r>
                        <a:rPr kumimoji="1" lang="ja-JP" altLang="en-US" sz="1200" smtClean="0"/>
                        <a:t>主</a:t>
                      </a:r>
                      <a:r>
                        <a:rPr kumimoji="1" lang="ja-JP" altLang="en-US" sz="1200" dirty="0" smtClean="0"/>
                        <a:t>な違反事項</a:t>
                      </a:r>
                      <a:endParaRPr kumimoji="1" lang="ja-JP" altLang="en-US" sz="1200" dirty="0"/>
                    </a:p>
                  </a:txBody>
                  <a:tcPr/>
                </a:tc>
                <a:tc hMerge="1">
                  <a:txBody>
                    <a:bodyPr/>
                    <a:lstStyle/>
                    <a:p>
                      <a:pPr algn="ctr"/>
                      <a:endParaRPr kumimoji="1" lang="ja-JP" altLang="en-US" sz="1200" dirty="0"/>
                    </a:p>
                  </a:txBody>
                  <a:tcPr/>
                </a:tc>
                <a:tc hMerge="1">
                  <a:txBody>
                    <a:bodyPr/>
                    <a:lstStyle/>
                    <a:p>
                      <a:pPr algn="ctr"/>
                      <a:endParaRPr kumimoji="1" lang="ja-JP" altLang="en-US" sz="1200" dirty="0"/>
                    </a:p>
                  </a:txBody>
                  <a:tcPr/>
                </a:tc>
                <a:extLst>
                  <a:ext uri="{0D108BD9-81ED-4DB2-BD59-A6C34878D82A}">
                    <a16:rowId xmlns:a16="http://schemas.microsoft.com/office/drawing/2014/main" val="4129116461"/>
                  </a:ext>
                </a:extLst>
              </a:tr>
              <a:tr h="864096">
                <a:tc>
                  <a:txBody>
                    <a:bodyPr/>
                    <a:lstStyle/>
                    <a:p>
                      <a:pPr algn="ctr"/>
                      <a:r>
                        <a:rPr kumimoji="1" lang="ja-JP" altLang="en-US" sz="1200" b="0" dirty="0" smtClean="0">
                          <a:latin typeface="+mn-ea"/>
                          <a:ea typeface="+mn-ea"/>
                        </a:rPr>
                        <a:t>機械・金属</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19</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10 </a:t>
                      </a:r>
                    </a:p>
                    <a:p>
                      <a:pPr algn="ctr"/>
                      <a:r>
                        <a:rPr kumimoji="1" lang="ja-JP" altLang="en-US" sz="1200" b="0" dirty="0" smtClean="0">
                          <a:latin typeface="+mn-ea"/>
                          <a:ea typeface="+mn-ea"/>
                        </a:rPr>
                        <a:t>（</a:t>
                      </a:r>
                      <a:r>
                        <a:rPr kumimoji="1" lang="en-US" altLang="ja-JP" sz="1200" b="0" dirty="0" smtClean="0">
                          <a:latin typeface="+mn-ea"/>
                          <a:ea typeface="+mn-ea"/>
                        </a:rPr>
                        <a:t>52.6%)</a:t>
                      </a:r>
                    </a:p>
                  </a:txBody>
                  <a:tcPr/>
                </a:tc>
                <a:tc>
                  <a:txBody>
                    <a:bodyPr/>
                    <a:lstStyle/>
                    <a:p>
                      <a:pPr algn="ctr"/>
                      <a:r>
                        <a:rPr kumimoji="1" lang="ja-JP" altLang="en-US" sz="1200" b="0" dirty="0" smtClean="0">
                          <a:latin typeface="+mn-ea"/>
                          <a:ea typeface="+mn-ea"/>
                        </a:rPr>
                        <a:t>安全基準</a:t>
                      </a:r>
                      <a:endParaRPr kumimoji="1" lang="en-US" altLang="ja-JP" sz="1200" b="0" dirty="0" smtClean="0">
                        <a:latin typeface="+mn-ea"/>
                        <a:ea typeface="+mn-ea"/>
                      </a:endParaRPr>
                    </a:p>
                    <a:p>
                      <a:pPr algn="ctr"/>
                      <a:r>
                        <a:rPr kumimoji="1" lang="en-US" altLang="ja-JP" sz="1200" b="0" dirty="0" smtClean="0">
                          <a:latin typeface="+mn-ea"/>
                          <a:ea typeface="+mn-ea"/>
                        </a:rPr>
                        <a:t>5</a:t>
                      </a:r>
                      <a:r>
                        <a:rPr kumimoji="1" lang="ja-JP" altLang="en-US" sz="1200" b="0" dirty="0" smtClean="0">
                          <a:latin typeface="+mn-ea"/>
                          <a:ea typeface="+mn-ea"/>
                        </a:rPr>
                        <a:t>（</a:t>
                      </a:r>
                      <a:r>
                        <a:rPr kumimoji="1" lang="en-US" altLang="ja-JP" sz="1200" b="0" dirty="0" smtClean="0">
                          <a:latin typeface="+mn-ea"/>
                          <a:ea typeface="+mn-ea"/>
                        </a:rPr>
                        <a:t>26.3%)</a:t>
                      </a:r>
                      <a:endParaRPr kumimoji="1" lang="ja-JP" altLang="en-US" sz="1200" b="0" dirty="0" smtClean="0">
                        <a:latin typeface="+mn-ea"/>
                        <a:ea typeface="+mn-ea"/>
                      </a:endParaRPr>
                    </a:p>
                  </a:txBody>
                  <a:tcPr/>
                </a:tc>
                <a:tc>
                  <a:txBody>
                    <a:bodyPr/>
                    <a:lstStyle/>
                    <a:p>
                      <a:pPr algn="ctr"/>
                      <a:r>
                        <a:rPr kumimoji="1" lang="ja-JP" altLang="en-US" sz="1200" b="0" dirty="0" smtClean="0">
                          <a:latin typeface="+mn-ea"/>
                          <a:ea typeface="+mn-ea"/>
                        </a:rPr>
                        <a:t>労働時間</a:t>
                      </a:r>
                      <a:endParaRPr kumimoji="1" lang="en-US" altLang="ja-JP" sz="1200" b="0" dirty="0" smtClean="0">
                        <a:latin typeface="+mn-ea"/>
                        <a:ea typeface="+mn-ea"/>
                      </a:endParaRPr>
                    </a:p>
                    <a:p>
                      <a:pPr algn="ctr"/>
                      <a:r>
                        <a:rPr kumimoji="1" lang="en-US" altLang="ja-JP" sz="1200" b="0" dirty="0" smtClean="0">
                          <a:latin typeface="+mn-ea"/>
                          <a:ea typeface="+mn-ea"/>
                        </a:rPr>
                        <a:t>3(15.8%)</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衛生基準</a:t>
                      </a:r>
                      <a:r>
                        <a:rPr kumimoji="1" lang="en-US" altLang="ja-JP" sz="1200" b="0" dirty="0" smtClean="0">
                          <a:latin typeface="+mn-ea"/>
                          <a:ea typeface="+mn-ea"/>
                        </a:rPr>
                        <a:t>3(15.8%)</a:t>
                      </a:r>
                      <a:endParaRPr kumimoji="1" lang="ja-JP" altLang="en-US" sz="1200" b="0" dirty="0">
                        <a:latin typeface="+mn-ea"/>
                        <a:ea typeface="+mn-ea"/>
                      </a:endParaRPr>
                    </a:p>
                  </a:txBody>
                  <a:tcPr/>
                </a:tc>
                <a:extLst>
                  <a:ext uri="{0D108BD9-81ED-4DB2-BD59-A6C34878D82A}">
                    <a16:rowId xmlns:a16="http://schemas.microsoft.com/office/drawing/2014/main" val="515665238"/>
                  </a:ext>
                </a:extLst>
              </a:tr>
              <a:tr h="720080">
                <a:tc>
                  <a:txBody>
                    <a:bodyPr/>
                    <a:lstStyle/>
                    <a:p>
                      <a:pPr algn="ctr"/>
                      <a:r>
                        <a:rPr kumimoji="1" lang="ja-JP" altLang="en-US" sz="1200" b="0" dirty="0" smtClean="0">
                          <a:latin typeface="+mn-ea"/>
                          <a:ea typeface="+mn-ea"/>
                        </a:rPr>
                        <a:t>食料品製造</a:t>
                      </a:r>
                      <a:endParaRPr kumimoji="1" lang="en-US" altLang="ja-JP" sz="1200" b="0" dirty="0" smtClean="0">
                        <a:latin typeface="+mn-ea"/>
                        <a:ea typeface="+mn-ea"/>
                      </a:endParaRPr>
                    </a:p>
                  </a:txBody>
                  <a:tcPr/>
                </a:tc>
                <a:tc>
                  <a:txBody>
                    <a:bodyPr/>
                    <a:lstStyle/>
                    <a:p>
                      <a:pPr algn="ctr"/>
                      <a:r>
                        <a:rPr kumimoji="1" lang="en-US" altLang="ja-JP" sz="1200" b="0" dirty="0" smtClean="0">
                          <a:latin typeface="+mn-ea"/>
                          <a:ea typeface="+mn-ea"/>
                        </a:rPr>
                        <a:t>73</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56</a:t>
                      </a:r>
                    </a:p>
                    <a:p>
                      <a:pPr algn="ctr"/>
                      <a:r>
                        <a:rPr kumimoji="1" lang="en-US" altLang="ja-JP" sz="1200" b="0" dirty="0" smtClean="0">
                          <a:latin typeface="+mn-ea"/>
                          <a:ea typeface="+mn-ea"/>
                        </a:rPr>
                        <a:t>(76.7%)</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安全基準</a:t>
                      </a:r>
                      <a:endParaRPr kumimoji="1" lang="en-US" altLang="ja-JP" sz="1200" b="0" dirty="0" smtClean="0">
                        <a:latin typeface="+mn-ea"/>
                        <a:ea typeface="+mn-ea"/>
                      </a:endParaRPr>
                    </a:p>
                    <a:p>
                      <a:pPr algn="ctr"/>
                      <a:r>
                        <a:rPr kumimoji="1" lang="en-US" altLang="ja-JP" sz="1200" b="0" dirty="0" smtClean="0">
                          <a:latin typeface="+mn-ea"/>
                          <a:ea typeface="+mn-ea"/>
                        </a:rPr>
                        <a:t>35(47.9%)</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労働時間</a:t>
                      </a:r>
                      <a:endParaRPr kumimoji="1" lang="en-US" altLang="ja-JP" sz="1200" b="0" dirty="0" smtClean="0">
                        <a:latin typeface="+mn-ea"/>
                        <a:ea typeface="+mn-ea"/>
                      </a:endParaRPr>
                    </a:p>
                    <a:p>
                      <a:pPr algn="ctr"/>
                      <a:r>
                        <a:rPr kumimoji="1" lang="en-US" altLang="ja-JP" sz="1200" b="0" dirty="0" smtClean="0">
                          <a:latin typeface="+mn-ea"/>
                          <a:ea typeface="+mn-ea"/>
                        </a:rPr>
                        <a:t>17(23.3%)</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健康診断結果の意見聴取</a:t>
                      </a:r>
                      <a:r>
                        <a:rPr kumimoji="1" lang="en-US" altLang="ja-JP" sz="1200" b="0" dirty="0" smtClean="0">
                          <a:latin typeface="+mn-ea"/>
                          <a:ea typeface="+mn-ea"/>
                        </a:rPr>
                        <a:t>9(12.3%)</a:t>
                      </a:r>
                    </a:p>
                  </a:txBody>
                  <a:tcPr/>
                </a:tc>
                <a:extLst>
                  <a:ext uri="{0D108BD9-81ED-4DB2-BD59-A6C34878D82A}">
                    <a16:rowId xmlns:a16="http://schemas.microsoft.com/office/drawing/2014/main" val="397847961"/>
                  </a:ext>
                </a:extLst>
              </a:tr>
              <a:tr h="864096">
                <a:tc>
                  <a:txBody>
                    <a:bodyPr/>
                    <a:lstStyle/>
                    <a:p>
                      <a:pPr algn="ctr"/>
                      <a:r>
                        <a:rPr kumimoji="1" lang="ja-JP" altLang="en-US" sz="1200" b="0" dirty="0" smtClean="0">
                          <a:latin typeface="+mn-ea"/>
                          <a:ea typeface="+mn-ea"/>
                        </a:rPr>
                        <a:t>繊維・衣服</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6</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4</a:t>
                      </a:r>
                    </a:p>
                    <a:p>
                      <a:pPr algn="ctr"/>
                      <a:r>
                        <a:rPr kumimoji="1" lang="en-US" altLang="ja-JP" sz="1200" b="0" dirty="0" smtClean="0">
                          <a:latin typeface="+mn-ea"/>
                          <a:ea typeface="+mn-ea"/>
                        </a:rPr>
                        <a:t>(66.7%)</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年次有給休暇</a:t>
                      </a:r>
                      <a:r>
                        <a:rPr kumimoji="1" lang="en-US" altLang="ja-JP" sz="1200" b="0" dirty="0" smtClean="0">
                          <a:latin typeface="+mn-ea"/>
                          <a:ea typeface="+mn-ea"/>
                        </a:rPr>
                        <a:t>2(33.3%)</a:t>
                      </a:r>
                      <a:endParaRPr kumimoji="1" lang="ja-JP" altLang="en-US" sz="1200" b="0" dirty="0">
                        <a:latin typeface="+mn-ea"/>
                        <a:ea typeface="+mn-ea"/>
                      </a:endParaRPr>
                    </a:p>
                  </a:txBody>
                  <a:tcPr/>
                </a:tc>
                <a:tc>
                  <a:txBody>
                    <a:bodyPr/>
                    <a:lstStyle/>
                    <a:p>
                      <a:pPr lvl="0" algn="ctr" defTabSz="982663">
                        <a:tabLst/>
                      </a:pPr>
                      <a:r>
                        <a:rPr kumimoji="1" lang="ja-JP" altLang="en-US" sz="1200" b="0" dirty="0" smtClean="0">
                          <a:latin typeface="+mn-ea"/>
                          <a:ea typeface="+mn-ea"/>
                        </a:rPr>
                        <a:t>賃金の支払</a:t>
                      </a:r>
                      <a:endParaRPr kumimoji="1" lang="en-US" altLang="ja-JP" sz="1200" b="0" dirty="0" smtClean="0">
                        <a:latin typeface="+mn-ea"/>
                        <a:ea typeface="+mn-ea"/>
                      </a:endParaRPr>
                    </a:p>
                    <a:p>
                      <a:pPr algn="ctr"/>
                      <a:r>
                        <a:rPr kumimoji="1" lang="en-US" altLang="ja-JP" sz="1200" b="0" dirty="0" smtClean="0">
                          <a:latin typeface="+mn-ea"/>
                          <a:ea typeface="+mn-ea"/>
                        </a:rPr>
                        <a:t>1(16.7%)</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就業規則</a:t>
                      </a:r>
                      <a:r>
                        <a:rPr kumimoji="1" lang="en-US" altLang="ja-JP" sz="1200" b="0" dirty="0" smtClean="0">
                          <a:latin typeface="+mn-ea"/>
                          <a:ea typeface="+mn-ea"/>
                        </a:rPr>
                        <a:t>1(16.7%)</a:t>
                      </a:r>
                      <a:endParaRPr kumimoji="1" lang="ja-JP" altLang="en-US" sz="1200" b="0" dirty="0">
                        <a:latin typeface="+mn-ea"/>
                        <a:ea typeface="+mn-ea"/>
                      </a:endParaRPr>
                    </a:p>
                  </a:txBody>
                  <a:tcPr/>
                </a:tc>
                <a:extLst>
                  <a:ext uri="{0D108BD9-81ED-4DB2-BD59-A6C34878D82A}">
                    <a16:rowId xmlns:a16="http://schemas.microsoft.com/office/drawing/2014/main" val="2555662501"/>
                  </a:ext>
                </a:extLst>
              </a:tr>
              <a:tr h="936104">
                <a:tc>
                  <a:txBody>
                    <a:bodyPr/>
                    <a:lstStyle/>
                    <a:p>
                      <a:pPr algn="ctr"/>
                      <a:r>
                        <a:rPr kumimoji="1" lang="ja-JP" altLang="en-US" sz="1200" b="0" dirty="0" smtClean="0">
                          <a:latin typeface="+mn-ea"/>
                          <a:ea typeface="+mn-ea"/>
                        </a:rPr>
                        <a:t>建設</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25</a:t>
                      </a:r>
                      <a:endParaRPr kumimoji="1" lang="ja-JP" altLang="en-US" sz="1200" b="0" dirty="0">
                        <a:latin typeface="+mn-ea"/>
                        <a:ea typeface="+mn-ea"/>
                      </a:endParaRPr>
                    </a:p>
                  </a:txBody>
                  <a:tcPr/>
                </a:tc>
                <a:tc>
                  <a:txBody>
                    <a:bodyPr/>
                    <a:lstStyle/>
                    <a:p>
                      <a:pPr algn="ctr"/>
                      <a:r>
                        <a:rPr kumimoji="1" lang="en-US" altLang="ja-JP" sz="1200" b="0" dirty="0" smtClean="0">
                          <a:latin typeface="+mn-ea"/>
                          <a:ea typeface="+mn-ea"/>
                        </a:rPr>
                        <a:t>18</a:t>
                      </a:r>
                    </a:p>
                    <a:p>
                      <a:pPr algn="ctr"/>
                      <a:r>
                        <a:rPr kumimoji="1" lang="en-US" altLang="ja-JP" sz="1200" b="0" dirty="0" smtClean="0">
                          <a:latin typeface="+mn-ea"/>
                          <a:ea typeface="+mn-ea"/>
                        </a:rPr>
                        <a:t>(84.2%)</a:t>
                      </a:r>
                    </a:p>
                  </a:txBody>
                  <a:tcPr/>
                </a:tc>
                <a:tc>
                  <a:txBody>
                    <a:bodyPr/>
                    <a:lstStyle/>
                    <a:p>
                      <a:pPr algn="ctr"/>
                      <a:r>
                        <a:rPr kumimoji="1" lang="ja-JP" altLang="en-US" sz="1200" b="0" dirty="0" smtClean="0">
                          <a:latin typeface="+mn-ea"/>
                          <a:ea typeface="+mn-ea"/>
                        </a:rPr>
                        <a:t>年次有給休暇</a:t>
                      </a:r>
                      <a:r>
                        <a:rPr kumimoji="1" lang="en-US" altLang="ja-JP" sz="1200" b="0" dirty="0" smtClean="0">
                          <a:latin typeface="+mn-ea"/>
                          <a:ea typeface="+mn-ea"/>
                        </a:rPr>
                        <a:t>7(28.0%)</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健康診断結果の意見聴取</a:t>
                      </a:r>
                      <a:endParaRPr kumimoji="1" lang="en-US" altLang="ja-JP" sz="1200" b="0" dirty="0" smtClean="0">
                        <a:latin typeface="+mn-ea"/>
                        <a:ea typeface="+mn-ea"/>
                      </a:endParaRPr>
                    </a:p>
                    <a:p>
                      <a:pPr algn="ctr"/>
                      <a:r>
                        <a:rPr kumimoji="1" lang="en-US" altLang="ja-JP" sz="1200" b="0" dirty="0" smtClean="0">
                          <a:latin typeface="+mn-ea"/>
                          <a:ea typeface="+mn-ea"/>
                        </a:rPr>
                        <a:t>7(28.0%)</a:t>
                      </a:r>
                      <a:endParaRPr kumimoji="1" lang="ja-JP" altLang="en-US" sz="1200" b="0" dirty="0">
                        <a:latin typeface="+mn-ea"/>
                        <a:ea typeface="+mn-ea"/>
                      </a:endParaRPr>
                    </a:p>
                  </a:txBody>
                  <a:tcPr/>
                </a:tc>
                <a:tc>
                  <a:txBody>
                    <a:bodyPr/>
                    <a:lstStyle/>
                    <a:p>
                      <a:pPr algn="ctr"/>
                      <a:r>
                        <a:rPr kumimoji="1" lang="ja-JP" altLang="en-US" sz="1200" b="0" dirty="0" smtClean="0">
                          <a:latin typeface="+mn-ea"/>
                          <a:ea typeface="+mn-ea"/>
                        </a:rPr>
                        <a:t>賃金の支払</a:t>
                      </a:r>
                      <a:r>
                        <a:rPr kumimoji="1" lang="en-US" altLang="ja-JP" sz="1200" b="0" dirty="0" smtClean="0">
                          <a:latin typeface="+mn-ea"/>
                          <a:ea typeface="+mn-ea"/>
                        </a:rPr>
                        <a:t>6(24.0%)</a:t>
                      </a:r>
                      <a:endParaRPr kumimoji="1" lang="ja-JP" altLang="en-US" sz="1200" b="0" dirty="0" smtClean="0">
                        <a:latin typeface="+mn-ea"/>
                        <a:ea typeface="+mn-ea"/>
                      </a:endParaRPr>
                    </a:p>
                  </a:txBody>
                  <a:tcPr/>
                </a:tc>
                <a:extLst>
                  <a:ext uri="{0D108BD9-81ED-4DB2-BD59-A6C34878D82A}">
                    <a16:rowId xmlns:a16="http://schemas.microsoft.com/office/drawing/2014/main" val="1718707180"/>
                  </a:ext>
                </a:extLst>
              </a:tr>
              <a:tr h="898631">
                <a:tc>
                  <a:txBody>
                    <a:bodyPr/>
                    <a:lstStyle/>
                    <a:p>
                      <a:pPr algn="ctr"/>
                      <a:endParaRPr kumimoji="1" lang="en-US" altLang="ja-JP" sz="1200" b="0" dirty="0" smtClean="0">
                        <a:latin typeface="+mn-ea"/>
                        <a:ea typeface="+mn-ea"/>
                      </a:endParaRPr>
                    </a:p>
                    <a:p>
                      <a:pPr algn="ctr"/>
                      <a:r>
                        <a:rPr kumimoji="1" lang="ja-JP" altLang="en-US" sz="1200" b="0" dirty="0" smtClean="0">
                          <a:latin typeface="+mn-ea"/>
                          <a:ea typeface="+mn-ea"/>
                        </a:rPr>
                        <a:t>＜参考＞</a:t>
                      </a:r>
                      <a:endParaRPr kumimoji="1" lang="en-US" altLang="ja-JP" sz="1200" b="0" dirty="0" smtClean="0">
                        <a:latin typeface="+mn-ea"/>
                        <a:ea typeface="+mn-ea"/>
                      </a:endParaRPr>
                    </a:p>
                    <a:p>
                      <a:pPr algn="ctr"/>
                      <a:r>
                        <a:rPr kumimoji="1" lang="ja-JP" altLang="en-US" sz="1200" b="0" dirty="0" smtClean="0">
                          <a:latin typeface="+mn-ea"/>
                          <a:ea typeface="+mn-ea"/>
                        </a:rPr>
                        <a:t>全業種</a:t>
                      </a:r>
                      <a:endParaRPr kumimoji="1" lang="en-US" altLang="ja-JP" sz="1200" b="0" dirty="0" smtClean="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n-ea"/>
                        <a:ea typeface="+mn-ea"/>
                      </a:endParaRPr>
                    </a:p>
                  </a:txBody>
                  <a:tcPr>
                    <a:lnB w="12700" cap="flat" cmpd="sng" algn="ctr">
                      <a:no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latin typeface="+mn-ea"/>
                          <a:ea typeface="+mn-ea"/>
                        </a:rPr>
                        <a:t>144</a:t>
                      </a:r>
                      <a:endParaRPr kumimoji="1" lang="ja-JP" altLang="en-US" sz="1200" b="0" dirty="0" smtClean="0">
                        <a:latin typeface="+mn-ea"/>
                        <a:ea typeface="+mn-ea"/>
                      </a:endParaRPr>
                    </a:p>
                    <a:p>
                      <a:pPr algn="ctr"/>
                      <a:endParaRPr kumimoji="1" lang="ja-JP" altLang="en-US" sz="1200" b="0" dirty="0">
                        <a:latin typeface="+mn-ea"/>
                        <a:ea typeface="+mn-ea"/>
                      </a:endParaRPr>
                    </a:p>
                  </a:txBody>
                  <a:tcPr anchor="ctr">
                    <a:lnB w="12700" cap="flat" cmpd="sng" algn="ctr">
                      <a:noFill/>
                      <a:prstDash val="sysDash"/>
                      <a:round/>
                      <a:headEnd type="none" w="med" len="med"/>
                      <a:tailEnd type="none" w="med" len="med"/>
                    </a:lnB>
                  </a:tcPr>
                </a:tc>
                <a:tc>
                  <a:txBody>
                    <a:bodyPr/>
                    <a:lstStyle/>
                    <a:p>
                      <a:pPr algn="ctr"/>
                      <a:endParaRPr kumimoji="1" lang="en-US" altLang="ja-JP" sz="1200" b="0" dirty="0" smtClean="0">
                        <a:latin typeface="+mn-ea"/>
                        <a:ea typeface="+mn-ea"/>
                      </a:endParaRPr>
                    </a:p>
                    <a:p>
                      <a:pPr algn="ctr"/>
                      <a:r>
                        <a:rPr kumimoji="1" lang="en-US" altLang="ja-JP" sz="1200" b="0" dirty="0" smtClean="0">
                          <a:latin typeface="+mn-ea"/>
                          <a:ea typeface="+mn-ea"/>
                        </a:rPr>
                        <a:t>104</a:t>
                      </a:r>
                    </a:p>
                    <a:p>
                      <a:pPr algn="ctr"/>
                      <a:r>
                        <a:rPr kumimoji="1" lang="ja-JP" altLang="en-US" sz="1200" b="0" dirty="0" smtClean="0">
                          <a:latin typeface="+mn-ea"/>
                          <a:ea typeface="+mn-ea"/>
                        </a:rPr>
                        <a:t>（</a:t>
                      </a:r>
                      <a:r>
                        <a:rPr kumimoji="1" lang="en-US" altLang="ja-JP" sz="1200" b="0" dirty="0" smtClean="0">
                          <a:latin typeface="+mn-ea"/>
                          <a:ea typeface="+mn-ea"/>
                        </a:rPr>
                        <a:t>72.2%</a:t>
                      </a:r>
                      <a:r>
                        <a:rPr kumimoji="1" lang="ja-JP" altLang="en-US" sz="1200" b="0" dirty="0" smtClean="0">
                          <a:latin typeface="+mn-ea"/>
                          <a:ea typeface="+mn-ea"/>
                        </a:rPr>
                        <a:t>）</a:t>
                      </a:r>
                    </a:p>
                    <a:p>
                      <a:pPr algn="ctr"/>
                      <a:endParaRPr kumimoji="1" lang="ja-JP" altLang="en-US" sz="1200" b="0" dirty="0">
                        <a:latin typeface="+mn-ea"/>
                        <a:ea typeface="+mn-ea"/>
                      </a:endParaRPr>
                    </a:p>
                  </a:txBody>
                  <a:tcPr>
                    <a:lnB w="12700" cap="flat" cmpd="sng" algn="ctr">
                      <a:no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n-ea"/>
                          <a:ea typeface="+mn-ea"/>
                        </a:rPr>
                        <a:t>安全基準</a:t>
                      </a:r>
                      <a:endParaRPr kumimoji="1" lang="en-US" altLang="ja-JP" sz="1200" b="0" dirty="0" smtClean="0">
                        <a:latin typeface="+mn-ea"/>
                        <a:ea typeface="+mn-ea"/>
                      </a:endParaRPr>
                    </a:p>
                    <a:p>
                      <a:pPr algn="ctr"/>
                      <a:r>
                        <a:rPr kumimoji="1" lang="en-US" altLang="ja-JP" sz="1200" b="0" dirty="0" smtClean="0">
                          <a:latin typeface="+mn-ea"/>
                          <a:ea typeface="+mn-ea"/>
                        </a:rPr>
                        <a:t>48(33.3%)</a:t>
                      </a:r>
                      <a:endParaRPr kumimoji="1" lang="ja-JP" altLang="en-US" sz="1200" b="0" dirty="0" smtClean="0">
                        <a:latin typeface="+mn-ea"/>
                        <a:ea typeface="+mn-ea"/>
                      </a:endParaRPr>
                    </a:p>
                  </a:txBody>
                  <a:tcPr>
                    <a:lnB w="12700" cap="flat" cmpd="sng" algn="ctr">
                      <a:noFill/>
                      <a:prstDash val="sysDash"/>
                      <a:round/>
                      <a:headEnd type="none" w="med" len="med"/>
                      <a:tailEnd type="none" w="med" len="med"/>
                    </a:lnB>
                  </a:tcPr>
                </a:tc>
                <a:tc>
                  <a:txBody>
                    <a:bodyPr/>
                    <a:lstStyle/>
                    <a:p>
                      <a:pPr algn="ctr"/>
                      <a:endParaRPr kumimoji="1" lang="en-US" altLang="ja-JP" sz="1200" b="0" dirty="0" smtClean="0">
                        <a:latin typeface="+mn-ea"/>
                        <a:ea typeface="+mn-ea"/>
                      </a:endParaRPr>
                    </a:p>
                    <a:p>
                      <a:pPr algn="ctr"/>
                      <a:r>
                        <a:rPr kumimoji="1" lang="ja-JP" altLang="en-US" sz="1200" b="0" dirty="0" smtClean="0">
                          <a:latin typeface="+mn-ea"/>
                          <a:ea typeface="+mn-ea"/>
                        </a:rPr>
                        <a:t>労働時間</a:t>
                      </a:r>
                      <a:endParaRPr kumimoji="1" lang="en-US" altLang="ja-JP" sz="1200" b="0" dirty="0" smtClean="0">
                        <a:latin typeface="+mn-ea"/>
                        <a:ea typeface="+mn-ea"/>
                      </a:endParaRPr>
                    </a:p>
                    <a:p>
                      <a:pPr algn="ctr"/>
                      <a:r>
                        <a:rPr kumimoji="1" lang="en-US" altLang="ja-JP" sz="1200" b="0" dirty="0" smtClean="0">
                          <a:latin typeface="+mn-ea"/>
                          <a:ea typeface="+mn-ea"/>
                        </a:rPr>
                        <a:t>26</a:t>
                      </a:r>
                      <a:r>
                        <a:rPr kumimoji="1" lang="ja-JP" altLang="en-US" sz="1200" b="0" dirty="0" smtClean="0">
                          <a:latin typeface="+mn-ea"/>
                          <a:ea typeface="+mn-ea"/>
                        </a:rPr>
                        <a:t>（</a:t>
                      </a:r>
                      <a:r>
                        <a:rPr kumimoji="1" lang="en-US" altLang="ja-JP" sz="1200" b="0" dirty="0" smtClean="0">
                          <a:latin typeface="+mn-ea"/>
                          <a:ea typeface="+mn-ea"/>
                        </a:rPr>
                        <a:t>18.1%)</a:t>
                      </a:r>
                      <a:endParaRPr kumimoji="1" lang="ja-JP" altLang="en-US" sz="1200" b="0" dirty="0" smtClean="0">
                        <a:latin typeface="+mn-ea"/>
                        <a:ea typeface="+mn-ea"/>
                      </a:endParaRPr>
                    </a:p>
                  </a:txBody>
                  <a:tcPr>
                    <a:lnB w="12700" cap="flat" cmpd="sng" algn="ctr">
                      <a:noFill/>
                      <a:prstDash val="sysDash"/>
                      <a:round/>
                      <a:headEnd type="none" w="med" len="med"/>
                      <a:tailEnd type="none" w="med" len="med"/>
                    </a:lnB>
                  </a:tcPr>
                </a:tc>
                <a:tc>
                  <a:txBody>
                    <a:bodyPr/>
                    <a:lstStyle/>
                    <a:p>
                      <a:pPr algn="ctr"/>
                      <a:endParaRPr kumimoji="1" lang="en-US" altLang="ja-JP" sz="1200" b="0" dirty="0" smtClean="0">
                        <a:latin typeface="+mn-ea"/>
                        <a:ea typeface="+mn-ea"/>
                      </a:endParaRPr>
                    </a:p>
                    <a:p>
                      <a:pPr algn="ctr"/>
                      <a:r>
                        <a:rPr kumimoji="1" lang="ja-JP" altLang="en-US" sz="1200" b="0" dirty="0" smtClean="0">
                          <a:latin typeface="+mn-ea"/>
                          <a:ea typeface="+mn-ea"/>
                        </a:rPr>
                        <a:t>年次有給休暇</a:t>
                      </a:r>
                      <a:r>
                        <a:rPr kumimoji="1" lang="en-US" altLang="ja-JP" sz="1200" b="0" dirty="0" smtClean="0">
                          <a:latin typeface="+mn-ea"/>
                          <a:ea typeface="+mn-ea"/>
                        </a:rPr>
                        <a:t>25(17.4%</a:t>
                      </a:r>
                      <a:r>
                        <a:rPr kumimoji="1" lang="ja-JP" altLang="en-US" sz="1200" b="0" dirty="0" smtClean="0">
                          <a:latin typeface="+mn-ea"/>
                          <a:ea typeface="+mn-ea"/>
                        </a:rPr>
                        <a:t>）</a:t>
                      </a:r>
                      <a:endParaRPr kumimoji="1" lang="en-US" altLang="ja-JP" sz="1200" b="0" dirty="0" smtClean="0">
                        <a:latin typeface="+mn-ea"/>
                        <a:ea typeface="+mn-ea"/>
                      </a:endParaRPr>
                    </a:p>
                  </a:txBody>
                  <a:tcPr>
                    <a:lnB w="12700" cap="flat" cmpd="sng" algn="ctr">
                      <a:noFill/>
                      <a:prstDash val="sysDash"/>
                      <a:round/>
                      <a:headEnd type="none" w="med" len="med"/>
                      <a:tailEnd type="none" w="med" len="med"/>
                    </a:lnB>
                  </a:tcPr>
                </a:tc>
                <a:extLst>
                  <a:ext uri="{0D108BD9-81ED-4DB2-BD59-A6C34878D82A}">
                    <a16:rowId xmlns:a16="http://schemas.microsoft.com/office/drawing/2014/main" val="1275791512"/>
                  </a:ext>
                </a:extLst>
              </a:tr>
            </a:tbl>
          </a:graphicData>
        </a:graphic>
      </p:graphicFrame>
      <p:cxnSp>
        <p:nvCxnSpPr>
          <p:cNvPr id="10" name="直線コネクタ 9"/>
          <p:cNvCxnSpPr/>
          <p:nvPr/>
        </p:nvCxnSpPr>
        <p:spPr>
          <a:xfrm>
            <a:off x="111465" y="4376936"/>
            <a:ext cx="6624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3043911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表 42"/>
          <p:cNvGraphicFramePr>
            <a:graphicFrameLocks noGrp="1"/>
          </p:cNvGraphicFramePr>
          <p:nvPr>
            <p:extLst>
              <p:ext uri="{D42A27DB-BD31-4B8C-83A1-F6EECF244321}">
                <p14:modId xmlns:p14="http://schemas.microsoft.com/office/powerpoint/2010/main" val="4082832614"/>
              </p:ext>
            </p:extLst>
          </p:nvPr>
        </p:nvGraphicFramePr>
        <p:xfrm>
          <a:off x="303874" y="7185248"/>
          <a:ext cx="6301217" cy="1212828"/>
        </p:xfrm>
        <a:graphic>
          <a:graphicData uri="http://schemas.openxmlformats.org/drawingml/2006/table">
            <a:tbl>
              <a:tblPr>
                <a:tableStyleId>{5C22544A-7EE6-4342-B048-85BDC9FD1C3A}</a:tableStyleId>
              </a:tblPr>
              <a:tblGrid>
                <a:gridCol w="1423960">
                  <a:extLst>
                    <a:ext uri="{9D8B030D-6E8A-4147-A177-3AD203B41FA5}">
                      <a16:colId xmlns:a16="http://schemas.microsoft.com/office/drawing/2014/main" val="20000"/>
                    </a:ext>
                  </a:extLst>
                </a:gridCol>
                <a:gridCol w="4877257">
                  <a:extLst>
                    <a:ext uri="{9D8B030D-6E8A-4147-A177-3AD203B41FA5}">
                      <a16:colId xmlns:a16="http://schemas.microsoft.com/office/drawing/2014/main" val="20001"/>
                    </a:ext>
                  </a:extLst>
                </a:gridCol>
              </a:tblGrid>
              <a:tr h="755628">
                <a:tc gridSpan="2">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dirty="0" smtClean="0">
                          <a:latin typeface="ＭＳ ゴシック" panose="020B0609070205080204" pitchFamily="49" charset="-128"/>
                          <a:ea typeface="ＭＳ ゴシック" panose="020B0609070205080204" pitchFamily="49" charset="-128"/>
                        </a:rPr>
                        <a:t>１　</a:t>
                      </a:r>
                      <a:r>
                        <a:rPr lang="en-US" altLang="ja-JP" sz="1200" dirty="0" smtClean="0">
                          <a:latin typeface="ＭＳ ゴシック" panose="020B0609070205080204" pitchFamily="49" charset="-128"/>
                          <a:ea typeface="ＭＳ ゴシック" panose="020B0609070205080204" pitchFamily="49" charset="-128"/>
                        </a:rPr>
                        <a:t>36</a:t>
                      </a:r>
                      <a:r>
                        <a:rPr lang="ja-JP" altLang="en-US" sz="1200" dirty="0" smtClean="0">
                          <a:latin typeface="ＭＳ ゴシック" panose="020B0609070205080204" pitchFamily="49" charset="-128"/>
                          <a:ea typeface="ＭＳ ゴシック" panose="020B0609070205080204" pitchFamily="49" charset="-128"/>
                        </a:rPr>
                        <a:t>協定で定める限度時間を超えて時間外労働を行わせてはならないこと及び１か月</a:t>
                      </a:r>
                      <a:endParaRPr lang="en-US" altLang="ja-JP" sz="1200" dirty="0" smtClean="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100</a:t>
                      </a:r>
                      <a:r>
                        <a:rPr lang="ja-JP" altLang="en-US" sz="1200" dirty="0" smtClean="0">
                          <a:latin typeface="ＭＳ ゴシック" panose="020B0609070205080204" pitchFamily="49" charset="-128"/>
                          <a:ea typeface="ＭＳ ゴシック" panose="020B0609070205080204" pitchFamily="49" charset="-128"/>
                        </a:rPr>
                        <a:t>時間以上の時間外・休日労働を行わせてはならないことについて</a:t>
                      </a:r>
                      <a:r>
                        <a:rPr lang="ja-JP" altLang="en-US" sz="1200" dirty="0" smtClean="0">
                          <a:solidFill>
                            <a:schemeClr val="tx1"/>
                          </a:solidFill>
                          <a:latin typeface="ＭＳ ゴシック" panose="020B0609070205080204" pitchFamily="49" charset="-128"/>
                          <a:ea typeface="ＭＳ ゴシック" panose="020B0609070205080204" pitchFamily="49" charset="-128"/>
                        </a:rPr>
                        <a:t>是正勧告し、ま</a:t>
                      </a:r>
                      <a:r>
                        <a:rPr lang="ja-JP" altLang="en-US" sz="1200" spc="-30" dirty="0" smtClean="0">
                          <a:solidFill>
                            <a:schemeClr val="tx1"/>
                          </a:solidFill>
                          <a:latin typeface="ＭＳ ゴシック" panose="020B0609070205080204" pitchFamily="49" charset="-128"/>
                          <a:ea typeface="ＭＳ ゴシック" panose="020B0609070205080204" pitchFamily="49" charset="-128"/>
                        </a:rPr>
                        <a:t>た、</a:t>
                      </a:r>
                      <a:endParaRPr lang="en-US" altLang="ja-JP" sz="1200" spc="-30" dirty="0" smtClean="0">
                        <a:solidFill>
                          <a:schemeClr val="tx1"/>
                        </a:solidFill>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spc="-30" dirty="0" smtClean="0">
                          <a:solidFill>
                            <a:schemeClr val="tx1"/>
                          </a:solidFill>
                          <a:latin typeface="ＭＳ ゴシック" panose="020B0609070205080204" pitchFamily="49" charset="-128"/>
                          <a:ea typeface="ＭＳ ゴシック" panose="020B0609070205080204" pitchFamily="49" charset="-128"/>
                        </a:rPr>
                        <a:t>　過重労働による健康障害防止措置を講じるよう指導した。</a:t>
                      </a:r>
                      <a:endParaRPr lang="ja-JP" altLang="en-US" sz="1200" spc="-30" dirty="0" smtClean="0">
                        <a:latin typeface="ＭＳ ゴシック" panose="020B0609070205080204" pitchFamily="49" charset="-128"/>
                        <a:ea typeface="ＭＳ ゴシック" panose="020B0609070205080204" pitchFamily="49" charset="-128"/>
                      </a:endParaRPr>
                    </a:p>
                  </a:txBody>
                  <a:tcPr>
                    <a:solidFill>
                      <a:schemeClr val="bg1"/>
                    </a:solidFill>
                  </a:tcPr>
                </a:tc>
                <a:tc hMerge="1">
                  <a:txBody>
                    <a:bodyPr/>
                    <a:lstStyle/>
                    <a:p>
                      <a:endParaRPr kumimoji="1" lang="ja-JP" altLang="en-US" sz="1200" dirty="0"/>
                    </a:p>
                  </a:txBody>
                  <a:tcPr/>
                </a:tc>
                <a:extLst>
                  <a:ext uri="{0D108BD9-81ED-4DB2-BD59-A6C34878D82A}">
                    <a16:rowId xmlns:a16="http://schemas.microsoft.com/office/drawing/2014/main" val="10000"/>
                  </a:ext>
                </a:extLst>
              </a:tr>
              <a:tr h="353816">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R w="9525" cap="flat" cmpd="sng" algn="ctr">
                      <a:solidFill>
                        <a:schemeClr val="accent1"/>
                      </a:solidFill>
                      <a:prstDash val="dash"/>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明朝" panose="02020609040205080304" pitchFamily="17" charset="-128"/>
                          <a:ea typeface="ＭＳ 明朝" panose="02020609040205080304" pitchFamily="17" charset="-128"/>
                        </a:rPr>
                        <a:t>労働基準法第</a:t>
                      </a:r>
                      <a:r>
                        <a:rPr lang="en-US" altLang="ja-JP" sz="1200" dirty="0" smtClean="0">
                          <a:latin typeface="ＭＳ 明朝" panose="02020609040205080304" pitchFamily="17" charset="-128"/>
                          <a:ea typeface="ＭＳ 明朝" panose="02020609040205080304" pitchFamily="17" charset="-128"/>
                        </a:rPr>
                        <a:t>32</a:t>
                      </a:r>
                      <a:r>
                        <a:rPr lang="ja-JP" altLang="en-US" sz="1200" dirty="0" smtClean="0">
                          <a:latin typeface="ＭＳ 明朝" panose="02020609040205080304" pitchFamily="17" charset="-128"/>
                          <a:ea typeface="ＭＳ 明朝" panose="02020609040205080304" pitchFamily="17" charset="-128"/>
                        </a:rPr>
                        <a:t>条違反（労働時間）</a:t>
                      </a:r>
                      <a:endParaRPr lang="en-US" altLang="ja-JP" sz="1200" dirty="0" smtClean="0">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明朝" panose="02020609040205080304" pitchFamily="17" charset="-128"/>
                          <a:ea typeface="ＭＳ 明朝" panose="02020609040205080304" pitchFamily="17" charset="-128"/>
                        </a:rPr>
                        <a:t>労働基準法第</a:t>
                      </a:r>
                      <a:r>
                        <a:rPr lang="en-US" altLang="ja-JP" sz="1200" dirty="0" smtClean="0">
                          <a:latin typeface="ＭＳ 明朝" panose="02020609040205080304" pitchFamily="17" charset="-128"/>
                          <a:ea typeface="ＭＳ 明朝" panose="02020609040205080304" pitchFamily="17" charset="-128"/>
                        </a:rPr>
                        <a:t>36</a:t>
                      </a:r>
                      <a:r>
                        <a:rPr lang="ja-JP" altLang="en-US" sz="1200" dirty="0" smtClean="0">
                          <a:latin typeface="ＭＳ 明朝" panose="02020609040205080304" pitchFamily="17" charset="-128"/>
                          <a:ea typeface="ＭＳ 明朝" panose="02020609040205080304" pitchFamily="17" charset="-128"/>
                        </a:rPr>
                        <a:t>条違反（時間外労働の上限規制）</a:t>
                      </a:r>
                      <a:endParaRPr lang="en-US" altLang="ja-JP" sz="1200" dirty="0" smtClean="0">
                        <a:latin typeface="ＭＳ 明朝" panose="02020609040205080304" pitchFamily="17" charset="-128"/>
                        <a:ea typeface="ＭＳ 明朝" panose="02020609040205080304" pitchFamily="17" charset="-128"/>
                      </a:endParaRPr>
                    </a:p>
                  </a:txBody>
                  <a:tcPr>
                    <a:lnL w="9525" cap="flat" cmpd="sng" algn="ctr">
                      <a:solidFill>
                        <a:schemeClr val="accent1"/>
                      </a:solidFill>
                      <a:prstDash val="dash"/>
                      <a:round/>
                      <a:headEnd type="none" w="med" len="med"/>
                      <a:tailEnd type="none" w="med" len="med"/>
                    </a:lnL>
                    <a:lnR w="9525" cap="flat" cmpd="sng" algn="ctr">
                      <a:solidFill>
                        <a:schemeClr val="accent1"/>
                      </a:solidFill>
                      <a:prstDash val="dash"/>
                      <a:round/>
                      <a:headEnd type="none" w="med" len="med"/>
                      <a:tailEnd type="none" w="med" len="med"/>
                    </a:lnR>
                    <a:lnT w="9525" cap="flat" cmpd="sng" algn="ctr">
                      <a:solidFill>
                        <a:schemeClr val="accent1"/>
                      </a:solidFill>
                      <a:prstDash val="dash"/>
                      <a:round/>
                      <a:headEnd type="none" w="med" len="med"/>
                      <a:tailEnd type="none" w="med" len="med"/>
                    </a:lnT>
                    <a:lnB w="9525" cap="flat" cmpd="sng" algn="ctr">
                      <a:solidFill>
                        <a:schemeClr val="accent1"/>
                      </a:solidFill>
                      <a:prstDash val="dash"/>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653186007"/>
              </p:ext>
            </p:extLst>
          </p:nvPr>
        </p:nvGraphicFramePr>
        <p:xfrm>
          <a:off x="183679" y="2346811"/>
          <a:ext cx="6408712" cy="1166029"/>
        </p:xfrm>
        <a:graphic>
          <a:graphicData uri="http://schemas.openxmlformats.org/drawingml/2006/table">
            <a:tbl>
              <a:tblPr>
                <a:tableStyleId>{5C22544A-7EE6-4342-B048-85BDC9FD1C3A}</a:tableStyleId>
              </a:tblPr>
              <a:tblGrid>
                <a:gridCol w="1267759">
                  <a:extLst>
                    <a:ext uri="{9D8B030D-6E8A-4147-A177-3AD203B41FA5}">
                      <a16:colId xmlns:a16="http://schemas.microsoft.com/office/drawing/2014/main" val="20000"/>
                    </a:ext>
                  </a:extLst>
                </a:gridCol>
                <a:gridCol w="5140953">
                  <a:extLst>
                    <a:ext uri="{9D8B030D-6E8A-4147-A177-3AD203B41FA5}">
                      <a16:colId xmlns:a16="http://schemas.microsoft.com/office/drawing/2014/main" val="20001"/>
                    </a:ext>
                  </a:extLst>
                </a:gridCol>
              </a:tblGrid>
              <a:tr h="576400">
                <a:tc gridSpan="2">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spc="-30" dirty="0" smtClean="0">
                          <a:solidFill>
                            <a:schemeClr val="tx1"/>
                          </a:solidFill>
                          <a:latin typeface="ＭＳ ゴシック" panose="020B0609070205080204" pitchFamily="49" charset="-128"/>
                          <a:ea typeface="ＭＳ ゴシック" panose="020B0609070205080204" pitchFamily="49" charset="-128"/>
                        </a:rPr>
                        <a:t>　１　ドラグショベル（重機）で作業を行うときは、当該ドラグショベルに接触するおそ</a:t>
                      </a:r>
                      <a:r>
                        <a:rPr lang="en-US" altLang="ja-JP" sz="1200" spc="-30" dirty="0" smtClean="0">
                          <a:solidFill>
                            <a:schemeClr val="tx1"/>
                          </a:solidFill>
                          <a:latin typeface="ＭＳ ゴシック" panose="020B0609070205080204" pitchFamily="49" charset="-128"/>
                          <a:ea typeface="ＭＳ ゴシック" panose="020B0609070205080204" pitchFamily="49" charset="-128"/>
                        </a:rPr>
                        <a:t/>
                      </a:r>
                      <a:br>
                        <a:rPr lang="en-US" altLang="ja-JP" sz="1200" spc="-30" dirty="0" smtClean="0">
                          <a:solidFill>
                            <a:schemeClr val="tx1"/>
                          </a:solidFill>
                          <a:latin typeface="ＭＳ ゴシック" panose="020B0609070205080204" pitchFamily="49" charset="-128"/>
                          <a:ea typeface="ＭＳ ゴシック" panose="020B0609070205080204" pitchFamily="49" charset="-128"/>
                        </a:rPr>
                      </a:br>
                      <a:r>
                        <a:rPr lang="ja-JP" altLang="en-US" sz="1200" spc="-3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spc="-30" dirty="0" err="1" smtClean="0">
                          <a:solidFill>
                            <a:schemeClr val="tx1"/>
                          </a:solidFill>
                          <a:latin typeface="ＭＳ ゴシック" panose="020B0609070205080204" pitchFamily="49" charset="-128"/>
                          <a:ea typeface="ＭＳ ゴシック" panose="020B0609070205080204" pitchFamily="49" charset="-128"/>
                        </a:rPr>
                        <a:t>れの</a:t>
                      </a:r>
                      <a:r>
                        <a:rPr lang="ja-JP" altLang="en-US" sz="1200" spc="-30" dirty="0" smtClean="0">
                          <a:solidFill>
                            <a:schemeClr val="tx1"/>
                          </a:solidFill>
                          <a:latin typeface="ＭＳ ゴシック" panose="020B0609070205080204" pitchFamily="49" charset="-128"/>
                          <a:ea typeface="ＭＳ ゴシック" panose="020B0609070205080204" pitchFamily="49" charset="-128"/>
                        </a:rPr>
                        <a:t>ある箇所に労働者を立ち入らせないための措置を講じなければならないことを</a:t>
                      </a:r>
                      <a:r>
                        <a:rPr lang="en-US" altLang="ja-JP" sz="1200" spc="-30" dirty="0" smtClean="0">
                          <a:solidFill>
                            <a:schemeClr val="tx1"/>
                          </a:solidFill>
                          <a:latin typeface="ＭＳ ゴシック" panose="020B0609070205080204" pitchFamily="49" charset="-128"/>
                          <a:ea typeface="ＭＳ ゴシック" panose="020B0609070205080204" pitchFamily="49" charset="-128"/>
                        </a:rPr>
                        <a:t/>
                      </a:r>
                      <a:br>
                        <a:rPr lang="en-US" altLang="ja-JP" sz="1200" spc="-30" dirty="0" smtClean="0">
                          <a:solidFill>
                            <a:schemeClr val="tx1"/>
                          </a:solidFill>
                          <a:latin typeface="ＭＳ ゴシック" panose="020B0609070205080204" pitchFamily="49" charset="-128"/>
                          <a:ea typeface="ＭＳ ゴシック" panose="020B0609070205080204" pitchFamily="49" charset="-128"/>
                        </a:rPr>
                      </a:br>
                      <a:r>
                        <a:rPr lang="ja-JP" altLang="en-US" sz="1200" spc="-30" dirty="0" smtClean="0">
                          <a:solidFill>
                            <a:schemeClr val="tx1"/>
                          </a:solidFill>
                          <a:latin typeface="ＭＳ ゴシック" panose="020B0609070205080204" pitchFamily="49" charset="-128"/>
                          <a:ea typeface="ＭＳ ゴシック" panose="020B0609070205080204" pitchFamily="49" charset="-128"/>
                        </a:rPr>
                        <a:t>　　是正勧告した。</a:t>
                      </a:r>
                      <a:endParaRPr lang="en-US" altLang="ja-JP" sz="1200" spc="-30" dirty="0" smtClean="0">
                        <a:solidFill>
                          <a:schemeClr val="tx1"/>
                        </a:solidFill>
                        <a:latin typeface="ＭＳ ゴシック" panose="020B0609070205080204" pitchFamily="49" charset="-128"/>
                        <a:ea typeface="ＭＳ ゴシック" panose="020B0609070205080204" pitchFamily="49" charset="-128"/>
                      </a:endParaRPr>
                    </a:p>
                  </a:txBody>
                  <a:tcPr>
                    <a:noFill/>
                  </a:tcPr>
                </a:tc>
                <a:tc hMerge="1">
                  <a:txBody>
                    <a:bodyPr/>
                    <a:lstStyle/>
                    <a:p>
                      <a:endParaRPr kumimoji="1" lang="ja-JP" altLang="en-US" sz="1200" dirty="0"/>
                    </a:p>
                  </a:txBody>
                  <a:tcPr/>
                </a:tc>
                <a:extLst>
                  <a:ext uri="{0D108BD9-81ED-4DB2-BD59-A6C34878D82A}">
                    <a16:rowId xmlns:a16="http://schemas.microsoft.com/office/drawing/2014/main" val="10000"/>
                  </a:ext>
                </a:extLst>
              </a:tr>
              <a:tr h="525949">
                <a:tc>
                  <a:txBody>
                    <a:bodyPr/>
                    <a:lstStyle/>
                    <a:p>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R w="9525" cap="flat" cmpd="sng" algn="ctr">
                      <a:solidFill>
                        <a:schemeClr val="accent1"/>
                      </a:solidFill>
                      <a:prstDash val="dash"/>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ＭＳ 明朝" panose="02020609040205080304" pitchFamily="17" charset="-128"/>
                          <a:ea typeface="ＭＳ 明朝" panose="02020609040205080304" pitchFamily="17" charset="-128"/>
                        </a:rPr>
                        <a:t>労働安全衛生法第</a:t>
                      </a:r>
                      <a:r>
                        <a:rPr lang="en-US" altLang="ja-JP" sz="1200" dirty="0" smtClean="0">
                          <a:solidFill>
                            <a:schemeClr val="tx1"/>
                          </a:solidFill>
                          <a:latin typeface="ＭＳ 明朝" panose="02020609040205080304" pitchFamily="17" charset="-128"/>
                          <a:ea typeface="ＭＳ 明朝" panose="02020609040205080304" pitchFamily="17" charset="-128"/>
                        </a:rPr>
                        <a:t>20</a:t>
                      </a:r>
                      <a:r>
                        <a:rPr lang="ja-JP" altLang="en-US" sz="1200" dirty="0" smtClean="0">
                          <a:solidFill>
                            <a:schemeClr val="tx1"/>
                          </a:solidFill>
                          <a:latin typeface="ＭＳ 明朝" panose="02020609040205080304" pitchFamily="17" charset="-128"/>
                          <a:ea typeface="ＭＳ 明朝" panose="02020609040205080304" pitchFamily="17" charset="-128"/>
                        </a:rPr>
                        <a:t>条第１号（事業者の講ずべき措置等）</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ＭＳ 明朝" panose="02020609040205080304" pitchFamily="17" charset="-128"/>
                          <a:ea typeface="ＭＳ 明朝" panose="02020609040205080304" pitchFamily="17" charset="-128"/>
                        </a:rPr>
                        <a:t>労働安全衛生規則第</a:t>
                      </a:r>
                      <a:r>
                        <a:rPr lang="en-US" altLang="ja-JP" sz="1200" dirty="0" smtClean="0">
                          <a:solidFill>
                            <a:schemeClr val="tx1"/>
                          </a:solidFill>
                          <a:latin typeface="ＭＳ 明朝" panose="02020609040205080304" pitchFamily="17" charset="-128"/>
                          <a:ea typeface="ＭＳ 明朝" panose="02020609040205080304" pitchFamily="17" charset="-128"/>
                        </a:rPr>
                        <a:t>158</a:t>
                      </a:r>
                      <a:r>
                        <a:rPr lang="ja-JP" altLang="en-US" sz="1200" dirty="0" smtClean="0">
                          <a:solidFill>
                            <a:schemeClr val="tx1"/>
                          </a:solidFill>
                          <a:latin typeface="ＭＳ 明朝" panose="02020609040205080304" pitchFamily="17" charset="-128"/>
                          <a:ea typeface="ＭＳ 明朝" panose="02020609040205080304" pitchFamily="17" charset="-128"/>
                        </a:rPr>
                        <a:t>条（接触の防止）</a:t>
                      </a:r>
                      <a:endParaRPr lang="ja-JP" altLang="en-US" sz="1200" dirty="0">
                        <a:solidFill>
                          <a:schemeClr val="tx1"/>
                        </a:solidFill>
                        <a:latin typeface="ＭＳ 明朝" panose="02020609040205080304" pitchFamily="17" charset="-128"/>
                        <a:ea typeface="ＭＳ 明朝" panose="02020609040205080304" pitchFamily="17" charset="-128"/>
                      </a:endParaRPr>
                    </a:p>
                  </a:txBody>
                  <a:tcPr>
                    <a:lnL w="9525" cap="flat" cmpd="sng" algn="ctr">
                      <a:solidFill>
                        <a:schemeClr val="accent1"/>
                      </a:solidFill>
                      <a:prstDash val="dash"/>
                      <a:round/>
                      <a:headEnd type="none" w="med" len="med"/>
                      <a:tailEnd type="none" w="med" len="med"/>
                    </a:lnL>
                    <a:lnR w="9525" cap="flat" cmpd="sng" algn="ctr">
                      <a:solidFill>
                        <a:schemeClr val="accent1"/>
                      </a:solidFill>
                      <a:prstDash val="dash"/>
                      <a:round/>
                      <a:headEnd type="none" w="med" len="med"/>
                      <a:tailEnd type="none" w="med" len="med"/>
                    </a:lnR>
                    <a:lnT w="9525" cap="flat" cmpd="sng" algn="ctr">
                      <a:solidFill>
                        <a:schemeClr val="accent1"/>
                      </a:solidFill>
                      <a:prstDash val="dash"/>
                      <a:round/>
                      <a:headEnd type="none" w="med" len="med"/>
                      <a:tailEnd type="none" w="med" len="med"/>
                    </a:lnT>
                    <a:lnB w="9525" cap="flat" cmpd="sng" algn="ctr">
                      <a:solidFill>
                        <a:schemeClr val="accent1"/>
                      </a:solidFill>
                      <a:prstDash val="dash"/>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正方形/長方形 1"/>
          <p:cNvSpPr/>
          <p:nvPr/>
        </p:nvSpPr>
        <p:spPr>
          <a:xfrm>
            <a:off x="0" y="180554"/>
            <a:ext cx="6836072" cy="276999"/>
          </a:xfrm>
          <a:prstGeom prst="rect">
            <a:avLst/>
          </a:prstGeom>
        </p:spPr>
        <p:txBody>
          <a:bodyPr wrap="square">
            <a:spAutoFit/>
          </a:bodyPr>
          <a:lstStyle/>
          <a:p>
            <a:pPr marL="355600" indent="-355600"/>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Ｐゴシック" panose="020B0600070205080204" pitchFamily="50" charset="-128"/>
                <a:ea typeface="ＭＳ Ｐゴシック" panose="020B0600070205080204" pitchFamily="50" charset="-128"/>
              </a:rPr>
              <a:t>⑷</a:t>
            </a:r>
            <a:r>
              <a:rPr lang="ja-JP" altLang="ja-JP"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監督指導の事例</a:t>
            </a:r>
            <a:r>
              <a:rPr lang="ja-JP" altLang="en-US" sz="1200" dirty="0">
                <a:latin typeface="ＭＳ ゴシック" panose="020B0609070205080204" pitchFamily="49" charset="-128"/>
                <a:ea typeface="ＭＳ ゴシック" panose="020B0609070205080204" pitchFamily="49" charset="-128"/>
              </a:rPr>
              <a:t>には、以下のようなものがあった。</a:t>
            </a:r>
          </a:p>
        </p:txBody>
      </p:sp>
      <p:sp>
        <p:nvSpPr>
          <p:cNvPr id="7" name="角丸四角形 6"/>
          <p:cNvSpPr/>
          <p:nvPr/>
        </p:nvSpPr>
        <p:spPr>
          <a:xfrm>
            <a:off x="361231" y="4658642"/>
            <a:ext cx="809887" cy="640681"/>
          </a:xfrm>
          <a:prstGeom prst="roundRect">
            <a:avLst>
              <a:gd name="adj" fmla="val 1072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400" b="1" dirty="0" smtClean="0">
                <a:solidFill>
                  <a:schemeClr val="bg1"/>
                </a:solidFill>
                <a:latin typeface="ＭＳ ゴシック" panose="020B0609070205080204" pitchFamily="49" charset="-128"/>
                <a:ea typeface="ＭＳ ゴシック" panose="020B0609070205080204" pitchFamily="49" charset="-128"/>
              </a:rPr>
              <a:t>事例２</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20" name="フローチャート : 端子 19"/>
          <p:cNvSpPr/>
          <p:nvPr/>
        </p:nvSpPr>
        <p:spPr>
          <a:xfrm>
            <a:off x="399238" y="8481392"/>
            <a:ext cx="1586528" cy="21600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ゴシック" panose="020B0609070205080204" pitchFamily="49" charset="-128"/>
                <a:ea typeface="ＭＳ ゴシック" panose="020B0609070205080204" pitchFamily="49" charset="-128"/>
              </a:rPr>
              <a:t>指導の結果</a:t>
            </a:r>
          </a:p>
        </p:txBody>
      </p:sp>
      <p:sp>
        <p:nvSpPr>
          <p:cNvPr id="30" name="フローチャート : 端子 29"/>
          <p:cNvSpPr/>
          <p:nvPr/>
        </p:nvSpPr>
        <p:spPr>
          <a:xfrm>
            <a:off x="404404" y="5457056"/>
            <a:ext cx="1586528" cy="21600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ＭＳ ゴシック" panose="020B0609070205080204" pitchFamily="49" charset="-128"/>
                <a:ea typeface="ＭＳ ゴシック" panose="020B0609070205080204" pitchFamily="49" charset="-128"/>
              </a:rPr>
              <a:t>概　要</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360834" y="4951150"/>
            <a:ext cx="6323384" cy="43389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ＭＳ ゴシック" panose="020B0609070205080204" pitchFamily="49" charset="-128"/>
                <a:ea typeface="ＭＳ ゴシック" panose="020B0609070205080204" pitchFamily="49" charset="-128"/>
              </a:rPr>
              <a:t>情報に基づいて監督指導を実施</a:t>
            </a:r>
            <a:r>
              <a:rPr lang="ja-JP" altLang="en-US" sz="1200" b="1" dirty="0">
                <a:latin typeface="ＭＳ ゴシック" panose="020B0609070205080204" pitchFamily="49" charset="-128"/>
                <a:ea typeface="ＭＳ ゴシック" panose="020B0609070205080204" pitchFamily="49" charset="-128"/>
              </a:rPr>
              <a:t>し</a:t>
            </a:r>
            <a:r>
              <a:rPr lang="ja-JP" altLang="en-US" sz="1200" b="1" dirty="0" smtClean="0">
                <a:latin typeface="ＭＳ ゴシック" panose="020B0609070205080204" pitchFamily="49" charset="-128"/>
                <a:ea typeface="ＭＳ ゴシック" panose="020B0609070205080204" pitchFamily="49" charset="-128"/>
              </a:rPr>
              <a:t>、違法な時間外労働について指導</a:t>
            </a:r>
            <a:endParaRPr lang="ja-JP" altLang="en-US" sz="1200" b="1" dirty="0">
              <a:latin typeface="ＭＳ ゴシック" panose="020B0609070205080204" pitchFamily="49" charset="-128"/>
              <a:ea typeface="ＭＳ ゴシック" panose="020B0609070205080204" pitchFamily="49" charset="-128"/>
            </a:endParaRPr>
          </a:p>
        </p:txBody>
      </p:sp>
      <p:sp>
        <p:nvSpPr>
          <p:cNvPr id="19" name="フローチャート : 端子 18"/>
          <p:cNvSpPr/>
          <p:nvPr/>
        </p:nvSpPr>
        <p:spPr>
          <a:xfrm>
            <a:off x="399238" y="6955528"/>
            <a:ext cx="1586528" cy="22972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ＭＳ ゴシック" panose="020B0609070205080204" pitchFamily="49" charset="-128"/>
                <a:ea typeface="ＭＳ ゴシック" panose="020B0609070205080204" pitchFamily="49" charset="-128"/>
              </a:rPr>
              <a:t>指導内容</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26678" y="5779897"/>
            <a:ext cx="6336704" cy="1015663"/>
          </a:xfrm>
          <a:prstGeom prst="rect">
            <a:avLst/>
          </a:prstGeom>
          <a:noFill/>
        </p:spPr>
        <p:txBody>
          <a:bodyPr wrap="square" rtlCol="0">
            <a:spAutoFit/>
          </a:bodyPr>
          <a:lstStyle/>
          <a:p>
            <a:pPr marL="171450" indent="-171450" algn="just">
              <a:buFont typeface="Wingdings" panose="05000000000000000000" pitchFamily="2" charset="2"/>
              <a:buChar char="n"/>
            </a:pPr>
            <a:r>
              <a:rPr kumimoji="1" lang="ja-JP" altLang="en-US" sz="1200" dirty="0" smtClean="0">
                <a:latin typeface="ＭＳ ゴシック" panose="020B0609070205080204" pitchFamily="49" charset="-128"/>
                <a:ea typeface="ＭＳ ゴシック" panose="020B0609070205080204" pitchFamily="49" charset="-128"/>
              </a:rPr>
              <a:t>　水産食料品製造業の</a:t>
            </a:r>
            <a:r>
              <a:rPr lang="ja-JP" altLang="en-US" sz="1200" dirty="0" smtClean="0">
                <a:latin typeface="ＭＳ ゴシック" panose="020B0609070205080204" pitchFamily="49" charset="-128"/>
                <a:ea typeface="ＭＳ ゴシック" panose="020B0609070205080204" pitchFamily="49" charset="-128"/>
              </a:rPr>
              <a:t>事業場について、技能実習生の長時間労働に係る情報に基づき事業場に対し立入調査を実施</a:t>
            </a:r>
            <a:r>
              <a:rPr lang="ja-JP" altLang="en-US" sz="1200" smtClean="0">
                <a:latin typeface="ＭＳ ゴシック" panose="020B0609070205080204" pitchFamily="49" charset="-128"/>
                <a:ea typeface="ＭＳ ゴシック" panose="020B0609070205080204" pitchFamily="49" charset="-128"/>
              </a:rPr>
              <a:t>したところ、</a:t>
            </a:r>
            <a:r>
              <a:rPr lang="en-US" altLang="ja-JP" sz="1200" smtClean="0">
                <a:latin typeface="ＭＳ ゴシック" panose="020B0609070205080204" pitchFamily="49" charset="-128"/>
                <a:ea typeface="ＭＳ ゴシック" panose="020B0609070205080204" pitchFamily="49" charset="-128"/>
              </a:rPr>
              <a:t>36</a:t>
            </a:r>
            <a:r>
              <a:rPr lang="ja-JP" altLang="en-US" sz="1200" dirty="0" smtClean="0">
                <a:latin typeface="ＭＳ ゴシック" panose="020B0609070205080204" pitchFamily="49" charset="-128"/>
                <a:ea typeface="ＭＳ ゴシック" panose="020B0609070205080204" pitchFamily="49" charset="-128"/>
              </a:rPr>
              <a:t>協定の限度時間である</a:t>
            </a:r>
            <a:r>
              <a:rPr lang="en-US" altLang="ja-JP" sz="1200" dirty="0" smtClean="0">
                <a:latin typeface="ＭＳ ゴシック" panose="020B0609070205080204" pitchFamily="49" charset="-128"/>
                <a:ea typeface="ＭＳ ゴシック" panose="020B0609070205080204" pitchFamily="49" charset="-128"/>
              </a:rPr>
              <a:t>1</a:t>
            </a:r>
            <a:r>
              <a:rPr lang="ja-JP" altLang="en-US" sz="1200" dirty="0" smtClean="0">
                <a:latin typeface="ＭＳ ゴシック" panose="020B0609070205080204" pitchFamily="49" charset="-128"/>
                <a:ea typeface="ＭＳ ゴシック" panose="020B0609070205080204" pitchFamily="49" charset="-128"/>
              </a:rPr>
              <a:t>か月</a:t>
            </a:r>
            <a:r>
              <a:rPr lang="en-US" altLang="ja-JP" sz="1200" dirty="0" smtClean="0">
                <a:latin typeface="ＭＳ ゴシック" panose="020B0609070205080204" pitchFamily="49" charset="-128"/>
                <a:ea typeface="ＭＳ ゴシック" panose="020B0609070205080204" pitchFamily="49" charset="-128"/>
              </a:rPr>
              <a:t>90</a:t>
            </a:r>
            <a:r>
              <a:rPr lang="ja-JP" altLang="en-US" sz="1200" dirty="0" smtClean="0">
                <a:latin typeface="ＭＳ ゴシック" panose="020B0609070205080204" pitchFamily="49" charset="-128"/>
                <a:ea typeface="ＭＳ ゴシック" panose="020B0609070205080204" pitchFamily="49" charset="-128"/>
              </a:rPr>
              <a:t>時間を超え１か月約</a:t>
            </a:r>
            <a:r>
              <a:rPr lang="en-US" altLang="ja-JP" sz="1200" dirty="0" smtClean="0">
                <a:latin typeface="ＭＳ ゴシック" panose="020B0609070205080204" pitchFamily="49" charset="-128"/>
                <a:ea typeface="ＭＳ ゴシック" panose="020B0609070205080204" pitchFamily="49" charset="-128"/>
              </a:rPr>
              <a:t>140</a:t>
            </a:r>
            <a:r>
              <a:rPr lang="ja-JP" altLang="en-US" sz="1200" dirty="0" smtClean="0">
                <a:latin typeface="ＭＳ ゴシック" panose="020B0609070205080204" pitchFamily="49" charset="-128"/>
                <a:ea typeface="ＭＳ ゴシック" panose="020B0609070205080204" pitchFamily="49" charset="-128"/>
              </a:rPr>
              <a:t>時間にのぼる長時間に及ぶ時間外労働が認められた。</a:t>
            </a:r>
            <a:endParaRPr lang="en-US" altLang="ja-JP" sz="1200" dirty="0" smtClean="0">
              <a:latin typeface="ＭＳ ゴシック" panose="020B0609070205080204" pitchFamily="49" charset="-128"/>
              <a:ea typeface="ＭＳ ゴシック" panose="020B0609070205080204" pitchFamily="49" charset="-128"/>
            </a:endParaRPr>
          </a:p>
          <a:p>
            <a:pPr marL="171450" indent="-171450" algn="just">
              <a:buFont typeface="Wingdings" panose="05000000000000000000" pitchFamily="2" charset="2"/>
              <a:buChar char="n"/>
            </a:pPr>
            <a:r>
              <a:rPr lang="ja-JP" altLang="en-US" sz="1200" dirty="0" smtClean="0">
                <a:latin typeface="ＭＳ ゴシック" panose="020B0609070205080204" pitchFamily="49" charset="-128"/>
                <a:ea typeface="ＭＳ ゴシック" panose="020B0609070205080204" pitchFamily="49" charset="-128"/>
              </a:rPr>
              <a:t>　長時間に及ぶ時間外労働となった原因は、原材料の収穫量が例年になく良好となり、収穫量及び加工量を増やしてしまったことによる。</a:t>
            </a:r>
            <a:r>
              <a:rPr lang="ja-JP" altLang="en-US" sz="1200" dirty="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8" name="右矢印 52">
            <a:extLst>
              <a:ext uri="{FF2B5EF4-FFF2-40B4-BE49-F238E27FC236}">
                <a16:creationId xmlns:a16="http://schemas.microsoft.com/office/drawing/2014/main" id="{A8B37459-E5D2-4A55-A1C1-578ADC7094C1}"/>
              </a:ext>
            </a:extLst>
          </p:cNvPr>
          <p:cNvSpPr/>
          <p:nvPr/>
        </p:nvSpPr>
        <p:spPr>
          <a:xfrm>
            <a:off x="693050" y="7977336"/>
            <a:ext cx="922106" cy="37946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指導事項</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31" name="テキスト ボックス 30"/>
          <p:cNvSpPr txBox="1"/>
          <p:nvPr/>
        </p:nvSpPr>
        <p:spPr>
          <a:xfrm>
            <a:off x="357589" y="8697416"/>
            <a:ext cx="6326609" cy="461665"/>
          </a:xfrm>
          <a:prstGeom prst="rect">
            <a:avLst/>
          </a:prstGeom>
          <a:noFill/>
        </p:spPr>
        <p:txBody>
          <a:bodyPr wrap="square" rtlCol="0">
            <a:spAutoFit/>
          </a:bodyPr>
          <a:lstStyle/>
          <a:p>
            <a:pPr marL="171450" indent="-171450" algn="just">
              <a:buFont typeface="Wingdings" panose="05000000000000000000" pitchFamily="2" charset="2"/>
              <a:buChar char="n"/>
            </a:pPr>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36</a:t>
            </a:r>
            <a:r>
              <a:rPr lang="ja-JP" altLang="en-US" sz="1200" dirty="0" smtClean="0">
                <a:latin typeface="ＭＳ ゴシック" panose="020B0609070205080204" pitchFamily="49" charset="-128"/>
                <a:ea typeface="ＭＳ ゴシック" panose="020B0609070205080204" pitchFamily="49" charset="-128"/>
              </a:rPr>
              <a:t>協定の限度時間内での時間外労働に抑える生産計画の見直しすることとし、</a:t>
            </a:r>
            <a:r>
              <a:rPr lang="en-US" altLang="ja-JP" sz="1200" dirty="0" smtClean="0">
                <a:latin typeface="ＭＳ ゴシック" panose="020B0609070205080204" pitchFamily="49" charset="-128"/>
                <a:ea typeface="ＭＳ ゴシック" panose="020B0609070205080204" pitchFamily="49" charset="-128"/>
              </a:rPr>
              <a:t>36</a:t>
            </a:r>
            <a:r>
              <a:rPr lang="ja-JP" altLang="en-US" sz="1200" dirty="0" smtClean="0">
                <a:latin typeface="ＭＳ ゴシック" panose="020B0609070205080204" pitchFamily="49" charset="-128"/>
                <a:ea typeface="ＭＳ ゴシック" panose="020B0609070205080204" pitchFamily="49" charset="-128"/>
              </a:rPr>
              <a:t>協定の限度時間内での生産活動となった。</a:t>
            </a:r>
            <a:endParaRPr lang="en-US" altLang="ja-JP" sz="1200" dirty="0">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366255" y="1208583"/>
            <a:ext cx="6323384" cy="3391747"/>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366070" y="488504"/>
            <a:ext cx="809887" cy="640681"/>
          </a:xfrm>
          <a:prstGeom prst="roundRect">
            <a:avLst>
              <a:gd name="adj" fmla="val 1072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400" b="1" dirty="0" smtClean="0">
                <a:solidFill>
                  <a:schemeClr val="bg1"/>
                </a:solidFill>
                <a:latin typeface="ＭＳ ゴシック" panose="020B0609070205080204" pitchFamily="49" charset="-128"/>
                <a:ea typeface="ＭＳ ゴシック" panose="020B0609070205080204" pitchFamily="49" charset="-128"/>
              </a:rPr>
              <a:t>事例１</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26" name="フローチャート : 端子 19"/>
          <p:cNvSpPr/>
          <p:nvPr/>
        </p:nvSpPr>
        <p:spPr>
          <a:xfrm>
            <a:off x="382693" y="3556297"/>
            <a:ext cx="1586528" cy="21600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ゴシック" panose="020B0609070205080204" pitchFamily="49" charset="-128"/>
                <a:ea typeface="ＭＳ ゴシック" panose="020B0609070205080204" pitchFamily="49" charset="-128"/>
              </a:rPr>
              <a:t>指導の結果</a:t>
            </a:r>
          </a:p>
        </p:txBody>
      </p:sp>
      <p:sp>
        <p:nvSpPr>
          <p:cNvPr id="29" name="フローチャート : 端子 29"/>
          <p:cNvSpPr/>
          <p:nvPr/>
        </p:nvSpPr>
        <p:spPr>
          <a:xfrm>
            <a:off x="399238" y="1280592"/>
            <a:ext cx="1586528" cy="21600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ＭＳ ゴシック" panose="020B0609070205080204" pitchFamily="49" charset="-128"/>
                <a:ea typeface="ＭＳ ゴシック" panose="020B0609070205080204" pitchFamily="49" charset="-128"/>
              </a:rPr>
              <a:t>概　要</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366070" y="776536"/>
            <a:ext cx="6323384" cy="43389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ＭＳ ゴシック" panose="020B0609070205080204" pitchFamily="49" charset="-128"/>
                <a:ea typeface="ＭＳ ゴシック" panose="020B0609070205080204" pitchFamily="49" charset="-128"/>
              </a:rPr>
              <a:t>災害を契機に監督指導を実施</a:t>
            </a:r>
            <a:r>
              <a:rPr lang="ja-JP" altLang="en-US" sz="1200" b="1" dirty="0">
                <a:latin typeface="ＭＳ ゴシック" panose="020B0609070205080204" pitchFamily="49" charset="-128"/>
                <a:ea typeface="ＭＳ ゴシック" panose="020B0609070205080204" pitchFamily="49" charset="-128"/>
              </a:rPr>
              <a:t>し</a:t>
            </a:r>
            <a:r>
              <a:rPr lang="ja-JP" altLang="en-US" sz="1200" b="1" dirty="0" smtClean="0">
                <a:latin typeface="ＭＳ ゴシック" panose="020B0609070205080204" pitchFamily="49" charset="-128"/>
                <a:ea typeface="ＭＳ ゴシック" panose="020B0609070205080204" pitchFamily="49" charset="-128"/>
              </a:rPr>
              <a:t>、ドラグショベル（重機）との接触防止等について指導</a:t>
            </a:r>
            <a:endParaRPr lang="ja-JP" altLang="en-US" sz="1200" b="1" dirty="0">
              <a:latin typeface="ＭＳ ゴシック" panose="020B0609070205080204" pitchFamily="49" charset="-128"/>
              <a:ea typeface="ＭＳ ゴシック" panose="020B0609070205080204" pitchFamily="49" charset="-128"/>
            </a:endParaRPr>
          </a:p>
        </p:txBody>
      </p:sp>
      <p:sp>
        <p:nvSpPr>
          <p:cNvPr id="36" name="フローチャート : 端子 18"/>
          <p:cNvSpPr/>
          <p:nvPr/>
        </p:nvSpPr>
        <p:spPr>
          <a:xfrm>
            <a:off x="400425" y="2130992"/>
            <a:ext cx="1586528" cy="229720"/>
          </a:xfrm>
          <a:prstGeom prst="flowChartTermina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ＭＳ ゴシック" panose="020B0609070205080204" pitchFamily="49" charset="-128"/>
                <a:ea typeface="ＭＳ ゴシック" panose="020B0609070205080204" pitchFamily="49" charset="-128"/>
              </a:rPr>
              <a:t>指導内容</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306415" y="1498357"/>
            <a:ext cx="6336704" cy="646331"/>
          </a:xfrm>
          <a:prstGeom prst="rect">
            <a:avLst/>
          </a:prstGeom>
          <a:noFill/>
        </p:spPr>
        <p:txBody>
          <a:bodyPr wrap="square" rtlCol="0">
            <a:spAutoFit/>
          </a:bodyPr>
          <a:lstStyle/>
          <a:p>
            <a:pPr marL="171450" indent="-171450" algn="just">
              <a:buFont typeface="Wingdings" panose="05000000000000000000" pitchFamily="2" charset="2"/>
              <a:buChar char="n"/>
            </a:pPr>
            <a:r>
              <a:rPr kumimoji="1" lang="ja-JP" altLang="en-US" sz="1200" dirty="0" smtClean="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建設</a:t>
            </a:r>
            <a:r>
              <a:rPr lang="ja-JP" altLang="en-US" sz="1200" dirty="0" smtClean="0">
                <a:latin typeface="ＭＳ ゴシック" panose="020B0609070205080204" pitchFamily="49" charset="-128"/>
                <a:ea typeface="ＭＳ ゴシック" panose="020B0609070205080204" pitchFamily="49" charset="-128"/>
              </a:rPr>
              <a:t>業</a:t>
            </a:r>
            <a:r>
              <a:rPr lang="ja-JP" altLang="en-US" sz="1200" dirty="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事業場において、道路の舗装工事中、技能実習生がドラグショベルと接触し負傷した労働災害が発生したため、立入調査を実施したところ</a:t>
            </a:r>
            <a:r>
              <a:rPr kumimoji="1" lang="ja-JP" altLang="en-US" sz="1200" dirty="0" smtClean="0">
                <a:latin typeface="ＭＳ ゴシック" panose="020B0609070205080204" pitchFamily="49" charset="-128"/>
                <a:ea typeface="ＭＳ ゴシック" panose="020B0609070205080204" pitchFamily="49" charset="-128"/>
              </a:rPr>
              <a:t>、ドラグショベル（重機）について、接触防止措置が講じられていなかった。</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39" name="右矢印 52">
            <a:extLst>
              <a:ext uri="{FF2B5EF4-FFF2-40B4-BE49-F238E27FC236}">
                <a16:creationId xmlns:a16="http://schemas.microsoft.com/office/drawing/2014/main" id="{A8B37459-E5D2-4A55-A1C1-578ADC7094C1}"/>
              </a:ext>
            </a:extLst>
          </p:cNvPr>
          <p:cNvSpPr/>
          <p:nvPr/>
        </p:nvSpPr>
        <p:spPr>
          <a:xfrm>
            <a:off x="490670" y="3061370"/>
            <a:ext cx="922106" cy="37946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指導事項</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297400" y="3757439"/>
            <a:ext cx="6310064" cy="830997"/>
          </a:xfrm>
          <a:prstGeom prst="rect">
            <a:avLst/>
          </a:prstGeom>
          <a:noFill/>
        </p:spPr>
        <p:txBody>
          <a:bodyPr wrap="square" rtlCol="0">
            <a:spAutoFit/>
          </a:bodyPr>
          <a:lstStyle/>
          <a:p>
            <a:pPr marL="171450" indent="-171450" algn="just">
              <a:buFont typeface="Wingdings" panose="05000000000000000000" pitchFamily="2" charset="2"/>
              <a:buChar char="n"/>
            </a:pPr>
            <a:r>
              <a:rPr lang="ja-JP" altLang="en-US" sz="1200" dirty="0" smtClean="0">
                <a:latin typeface="ＭＳ ゴシック" panose="020B0609070205080204" pitchFamily="49" charset="-128"/>
                <a:ea typeface="ＭＳ ゴシック" panose="020B0609070205080204" pitchFamily="49" charset="-128"/>
              </a:rPr>
              <a:t>　接触防止のため、立ち入り禁止区域について。技能実習生でもわかりやすい視覚的に表示するとともに誘導者を配置した。</a:t>
            </a:r>
            <a:endParaRPr lang="en-US" altLang="ja-JP" sz="1200" dirty="0" smtClean="0">
              <a:latin typeface="ＭＳ ゴシック" panose="020B0609070205080204" pitchFamily="49" charset="-128"/>
              <a:ea typeface="ＭＳ ゴシック" panose="020B0609070205080204" pitchFamily="49" charset="-128"/>
            </a:endParaRPr>
          </a:p>
          <a:p>
            <a:pPr marL="171450" indent="-171450" algn="just">
              <a:buFont typeface="Wingdings" panose="05000000000000000000" pitchFamily="2" charset="2"/>
              <a:buChar char="n"/>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作業計画や作業手順についても、技能実習生の理解が容易になるよう、災害防止に係る事項は母国語の表記を加え、改めて周知を行った。</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366070" y="5399034"/>
            <a:ext cx="6323384" cy="378236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54151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7884" y="239088"/>
            <a:ext cx="6858000" cy="8970538"/>
            <a:chOff x="20464" y="344488"/>
            <a:chExt cx="6858000" cy="6199514"/>
          </a:xfrm>
        </p:grpSpPr>
        <p:sp>
          <p:nvSpPr>
            <p:cNvPr id="3" name="正方形/長方形 2"/>
            <p:cNvSpPr/>
            <p:nvPr/>
          </p:nvSpPr>
          <p:spPr>
            <a:xfrm>
              <a:off x="23282" y="644623"/>
              <a:ext cx="6847036" cy="1850521"/>
            </a:xfrm>
            <a:prstGeom prst="rect">
              <a:avLst/>
            </a:prstGeom>
          </p:spPr>
          <p:txBody>
            <a:bodyPr wrap="square">
              <a:spAutoFit/>
            </a:bodyPr>
            <a:lstStyle/>
            <a:p>
              <a:pPr marL="355600" lvl="0" indent="-355600"/>
              <a:r>
                <a:rPr lang="ja-JP" altLang="en-US" sz="1200" dirty="0">
                  <a:latin typeface="ＭＳ ゴシック" panose="020B0609070205080204" pitchFamily="49" charset="-128"/>
                  <a:ea typeface="ＭＳ ゴシック" panose="020B0609070205080204" pitchFamily="49" charset="-128"/>
                </a:rPr>
                <a:t>　⑴</a:t>
              </a:r>
              <a:r>
                <a:rPr lang="ja-JP" altLang="ja-JP" sz="1200" dirty="0">
                  <a:latin typeface="ＭＳ ゴシック" panose="020B0609070205080204" pitchFamily="49" charset="-128"/>
                  <a:ea typeface="ＭＳ ゴシック" panose="020B0609070205080204" pitchFamily="49" charset="-128"/>
                </a:rPr>
                <a:t>　技能実習生の労働条件の確保を図るため</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労働基準監督機関では、出入国管理機関・外国</a:t>
              </a:r>
              <a:endParaRPr lang="en-US" altLang="ja-JP" sz="1200" dirty="0" smtClean="0">
                <a:latin typeface="ＭＳ ゴシック" panose="020B0609070205080204" pitchFamily="49" charset="-128"/>
                <a:ea typeface="ＭＳ ゴシック" panose="020B0609070205080204" pitchFamily="49" charset="-128"/>
              </a:endParaRPr>
            </a:p>
            <a:p>
              <a:pPr marL="355600" lvl="0" indent="-355600"/>
              <a:r>
                <a:rPr lang="ja-JP" altLang="en-US" sz="1200" dirty="0" smtClean="0">
                  <a:latin typeface="ＭＳ ゴシック" panose="020B0609070205080204" pitchFamily="49" charset="-128"/>
                  <a:ea typeface="ＭＳ ゴシック" panose="020B0609070205080204" pitchFamily="49" charset="-128"/>
                </a:rPr>
                <a:t>　　人技能実習機構との間で、その監督等の結果を</a:t>
              </a:r>
              <a:r>
                <a:rPr lang="ja-JP" altLang="ja-JP" sz="1200" dirty="0" smtClean="0">
                  <a:latin typeface="ＭＳ ゴシック" panose="020B0609070205080204" pitchFamily="49" charset="-128"/>
                  <a:ea typeface="ＭＳ ゴシック" panose="020B0609070205080204" pitchFamily="49" charset="-128"/>
                </a:rPr>
                <a:t>相互に</a:t>
              </a:r>
              <a:r>
                <a:rPr lang="ja-JP" altLang="en-US" sz="1200" dirty="0" smtClean="0">
                  <a:latin typeface="ＭＳ ゴシック" panose="020B0609070205080204" pitchFamily="49" charset="-128"/>
                  <a:ea typeface="ＭＳ ゴシック" panose="020B0609070205080204" pitchFamily="49" charset="-128"/>
                </a:rPr>
                <a:t>通報</a:t>
              </a:r>
              <a:r>
                <a:rPr lang="ja-JP" altLang="ja-JP" sz="1200" dirty="0" smtClean="0">
                  <a:latin typeface="ＭＳ ゴシック" panose="020B0609070205080204" pitchFamily="49" charset="-128"/>
                  <a:ea typeface="ＭＳ ゴシック" panose="020B0609070205080204" pitchFamily="49" charset="-128"/>
                </a:rPr>
                <a:t>して</a:t>
              </a:r>
              <a:r>
                <a:rPr lang="ja-JP" altLang="ja-JP" sz="1200" dirty="0">
                  <a:latin typeface="ＭＳ ゴシック" panose="020B0609070205080204" pitchFamily="49" charset="-128"/>
                  <a:ea typeface="ＭＳ ゴシック" panose="020B0609070205080204" pitchFamily="49" charset="-128"/>
                </a:rPr>
                <a:t>いる</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a:p>
              <a:pPr marL="355600" lvl="0" indent="-355600"/>
              <a:r>
                <a:rPr lang="ja-JP" altLang="ja-JP" sz="800" dirty="0">
                  <a:latin typeface="ＭＳ ゴシック" panose="020B0609070205080204" pitchFamily="49" charset="-128"/>
                  <a:ea typeface="ＭＳ ゴシック" panose="020B0609070205080204" pitchFamily="49" charset="-128"/>
                </a:rPr>
                <a:t>　</a:t>
              </a:r>
            </a:p>
            <a:p>
              <a:pPr marL="355600" lvl="0" indent="-355600"/>
              <a:r>
                <a:rPr lang="ja-JP" altLang="ja-JP"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⑵</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労働基準監督機関から出入国管理</a:t>
              </a:r>
              <a:r>
                <a:rPr lang="ja-JP" altLang="ja-JP" sz="1200" dirty="0" smtClean="0">
                  <a:latin typeface="ＭＳ ゴシック" panose="020B0609070205080204" pitchFamily="49" charset="-128"/>
                  <a:ea typeface="ＭＳ ゴシック" panose="020B0609070205080204" pitchFamily="49" charset="-128"/>
                </a:rPr>
                <a:t>機関</a:t>
              </a:r>
              <a:r>
                <a:rPr lang="ja-JP" altLang="en-US" sz="1200" dirty="0" smtClean="0">
                  <a:latin typeface="ＭＳ ゴシック" panose="020B0609070205080204" pitchFamily="49" charset="-128"/>
                  <a:ea typeface="ＭＳ ゴシック" panose="020B0609070205080204" pitchFamily="49" charset="-128"/>
                </a:rPr>
                <a:t>・外国人技能実習機構</a:t>
              </a:r>
              <a:r>
                <a:rPr lang="ja-JP" altLang="ja-JP" sz="1200" dirty="0" smtClean="0">
                  <a:latin typeface="ＭＳ ゴシック" panose="020B0609070205080204" pitchFamily="49" charset="-128"/>
                  <a:ea typeface="ＭＳ ゴシック" panose="020B0609070205080204" pitchFamily="49" charset="-128"/>
                </a:rPr>
                <a:t>へ</a:t>
              </a:r>
              <a:r>
                <a:rPr lang="ja-JP" altLang="ja-JP" sz="1200" dirty="0">
                  <a:latin typeface="ＭＳ ゴシック" panose="020B0609070205080204" pitchFamily="49" charset="-128"/>
                  <a:ea typeface="ＭＳ ゴシック" panose="020B0609070205080204" pitchFamily="49" charset="-128"/>
                </a:rPr>
                <a:t>通報</a:t>
              </a:r>
              <a:r>
                <a:rPr lang="ja-JP" altLang="ja-JP" sz="1000" dirty="0">
                  <a:latin typeface="ＭＳ ゴシック" panose="020B0609070205080204" pitchFamily="49" charset="-128"/>
                  <a:ea typeface="ＭＳ ゴシック" panose="020B0609070205080204" pitchFamily="49" charset="-128"/>
                </a:rPr>
                <a:t>（※１）</a:t>
              </a:r>
              <a:r>
                <a:rPr lang="ja-JP" altLang="ja-JP" sz="1200" dirty="0">
                  <a:latin typeface="ＭＳ ゴシック" panose="020B0609070205080204" pitchFamily="49" charset="-128"/>
                  <a:ea typeface="ＭＳ ゴシック" panose="020B0609070205080204" pitchFamily="49" charset="-128"/>
                </a:rPr>
                <a:t>した件数</a:t>
              </a:r>
              <a:r>
                <a:rPr lang="ja-JP" altLang="ja-JP" sz="1200" dirty="0" smtClean="0">
                  <a:latin typeface="ＭＳ ゴシック" panose="020B0609070205080204" pitchFamily="49" charset="-128"/>
                  <a:ea typeface="ＭＳ ゴシック" panose="020B0609070205080204" pitchFamily="49" charset="-128"/>
                </a:rPr>
                <a:t>は</a:t>
              </a:r>
              <a:r>
                <a:rPr lang="ja-JP" altLang="en-US" sz="1200" dirty="0" smtClean="0">
                  <a:latin typeface="ＭＳ ゴシック" panose="020B0609070205080204" pitchFamily="49" charset="-128"/>
                  <a:ea typeface="ＭＳ ゴシック" panose="020B0609070205080204" pitchFamily="49" charset="-128"/>
                </a:rPr>
                <a:t>２</a:t>
              </a:r>
              <a:endParaRPr lang="en-US" altLang="ja-JP" sz="1200" dirty="0" smtClean="0">
                <a:latin typeface="ＭＳ ゴシック" panose="020B0609070205080204" pitchFamily="49" charset="-128"/>
                <a:ea typeface="ＭＳ ゴシック" panose="020B0609070205080204" pitchFamily="49" charset="-128"/>
              </a:endParaRPr>
            </a:p>
            <a:p>
              <a:pPr marL="355600" lvl="0" indent="-355600"/>
              <a:r>
                <a:rPr lang="ja-JP" altLang="en-US" sz="1200" dirty="0" smtClean="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件、出入国管理機関</a:t>
              </a:r>
              <a:r>
                <a:rPr lang="ja-JP" altLang="en-US" sz="1200" dirty="0" smtClean="0">
                  <a:latin typeface="ＭＳ ゴシック" panose="020B0609070205080204" pitchFamily="49" charset="-128"/>
                  <a:ea typeface="ＭＳ ゴシック" panose="020B0609070205080204" pitchFamily="49" charset="-128"/>
                </a:rPr>
                <a:t>・外国人技能実習機構</a:t>
              </a:r>
              <a:r>
                <a:rPr lang="ja-JP" altLang="ja-JP" sz="1200" dirty="0" smtClean="0">
                  <a:latin typeface="ＭＳ ゴシック" panose="020B0609070205080204" pitchFamily="49" charset="-128"/>
                  <a:ea typeface="ＭＳ ゴシック" panose="020B0609070205080204" pitchFamily="49" charset="-128"/>
                </a:rPr>
                <a:t>から労働基準監督機関へ通報</a:t>
              </a:r>
              <a:r>
                <a:rPr lang="ja-JP" altLang="ja-JP" sz="1000" dirty="0" smtClean="0">
                  <a:latin typeface="ＭＳ ゴシック" panose="020B0609070205080204" pitchFamily="49" charset="-128"/>
                  <a:ea typeface="ＭＳ ゴシック" panose="020B0609070205080204" pitchFamily="49" charset="-128"/>
                </a:rPr>
                <a:t>（※２）</a:t>
              </a:r>
              <a:r>
                <a:rPr lang="ja-JP" altLang="ja-JP" sz="1200" dirty="0" smtClean="0">
                  <a:latin typeface="ＭＳ ゴシック" panose="020B0609070205080204" pitchFamily="49" charset="-128"/>
                  <a:ea typeface="ＭＳ ゴシック" panose="020B0609070205080204" pitchFamily="49" charset="-128"/>
                </a:rPr>
                <a:t>された件数は</a:t>
              </a:r>
              <a:endParaRPr lang="en-US" altLang="ja-JP" sz="1200" dirty="0" smtClean="0">
                <a:latin typeface="ＭＳ ゴシック" panose="020B0609070205080204" pitchFamily="49" charset="-128"/>
                <a:ea typeface="ＭＳ ゴシック" panose="020B0609070205080204" pitchFamily="49" charset="-128"/>
              </a:endParaRPr>
            </a:p>
            <a:p>
              <a:pPr marL="355600" lvl="0" indent="-355600"/>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36</a:t>
              </a:r>
              <a:r>
                <a:rPr lang="ja-JP" altLang="en-US" sz="1200" dirty="0" smtClean="0">
                  <a:latin typeface="ＭＳ ゴシック" panose="020B0609070205080204" pitchFamily="49" charset="-128"/>
                  <a:ea typeface="ＭＳ ゴシック" panose="020B0609070205080204" pitchFamily="49" charset="-128"/>
                </a:rPr>
                <a:t>件である。</a:t>
              </a:r>
              <a:endParaRPr lang="ja-JP" altLang="ja-JP" sz="1200" dirty="0" smtClean="0">
                <a:latin typeface="ＭＳ ゴシック" panose="020B0609070205080204" pitchFamily="49" charset="-128"/>
                <a:ea typeface="ＭＳ ゴシック" panose="020B0609070205080204" pitchFamily="49" charset="-128"/>
              </a:endParaRPr>
            </a:p>
            <a:p>
              <a:r>
                <a:rPr lang="ja-JP" altLang="ja-JP" sz="800" dirty="0" smtClean="0">
                  <a:latin typeface="ＭＳ ゴシック" panose="020B0609070205080204" pitchFamily="49" charset="-128"/>
                  <a:ea typeface="ＭＳ ゴシック" panose="020B0609070205080204" pitchFamily="49" charset="-128"/>
                </a:rPr>
                <a:t>　</a:t>
              </a:r>
            </a:p>
            <a:p>
              <a:r>
                <a:rPr lang="ja-JP" altLang="ja-JP" sz="1200" dirty="0" smtClean="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lang="ja-JP" altLang="ja-JP" sz="1200" dirty="0" smtClean="0">
                  <a:latin typeface="ＭＳ 明朝" panose="02020609040205080304" pitchFamily="17" charset="-128"/>
                  <a:ea typeface="ＭＳ 明朝" panose="02020609040205080304" pitchFamily="17" charset="-128"/>
                </a:rPr>
                <a:t>※１　</a:t>
              </a:r>
              <a:r>
                <a:rPr lang="ja-JP" altLang="ja-JP" sz="1200" u="sng" dirty="0" smtClean="0">
                  <a:latin typeface="ＭＳ 明朝" panose="02020609040205080304" pitchFamily="17" charset="-128"/>
                  <a:ea typeface="ＭＳ 明朝" panose="02020609040205080304" pitchFamily="17" charset="-128"/>
                </a:rPr>
                <a:t>労働基準監督機関から出入国管理機関</a:t>
              </a:r>
              <a:r>
                <a:rPr lang="ja-JP" altLang="en-US" sz="1200" u="sng" dirty="0" smtClean="0">
                  <a:latin typeface="ＭＳ 明朝" panose="02020609040205080304" pitchFamily="17" charset="-128"/>
                  <a:ea typeface="ＭＳ 明朝" panose="02020609040205080304" pitchFamily="17" charset="-128"/>
                </a:rPr>
                <a:t>・外国人技能実習機構</a:t>
              </a:r>
              <a:r>
                <a:rPr lang="ja-JP" altLang="ja-JP" sz="1200" dirty="0" smtClean="0">
                  <a:latin typeface="ＭＳ 明朝" panose="02020609040205080304" pitchFamily="17" charset="-128"/>
                  <a:ea typeface="ＭＳ 明朝" panose="02020609040205080304" pitchFamily="17" charset="-128"/>
                </a:rPr>
                <a:t>へ通報する事案</a:t>
              </a:r>
            </a:p>
            <a:p>
              <a:pPr marL="723900" indent="-723900"/>
              <a:r>
                <a:rPr lang="ja-JP" altLang="ja-JP" sz="1200" dirty="0">
                  <a:latin typeface="ＭＳ 明朝" panose="02020609040205080304" pitchFamily="17" charset="-128"/>
                  <a:ea typeface="ＭＳ 明朝" panose="02020609040205080304" pitchFamily="17" charset="-128"/>
                </a:rPr>
                <a:t>　　　</a:t>
              </a:r>
              <a:r>
                <a:rPr lang="en-US"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　　</a:t>
              </a:r>
              <a:r>
                <a:rPr lang="ja-JP" altLang="ja-JP" sz="1200" dirty="0">
                  <a:latin typeface="ＭＳ 明朝" panose="02020609040205080304" pitchFamily="17" charset="-128"/>
                  <a:ea typeface="ＭＳ 明朝" panose="02020609040205080304" pitchFamily="17" charset="-128"/>
                </a:rPr>
                <a:t>労働基準監督</a:t>
              </a:r>
              <a:r>
                <a:rPr lang="ja-JP" altLang="ja-JP" sz="1200" dirty="0" smtClean="0">
                  <a:latin typeface="ＭＳ 明朝" panose="02020609040205080304" pitchFamily="17" charset="-128"/>
                  <a:ea typeface="ＭＳ 明朝" panose="02020609040205080304" pitchFamily="17" charset="-128"/>
                </a:rPr>
                <a:t>機関</a:t>
              </a:r>
              <a:r>
                <a:rPr lang="ja-JP" altLang="en-US" sz="1200" dirty="0" smtClean="0">
                  <a:latin typeface="ＭＳ 明朝" panose="02020609040205080304" pitchFamily="17" charset="-128"/>
                  <a:ea typeface="ＭＳ 明朝" panose="02020609040205080304" pitchFamily="17" charset="-128"/>
                </a:rPr>
                <a:t>において実習実施</a:t>
              </a:r>
              <a:r>
                <a:rPr lang="ja-JP" altLang="en-US" sz="1200" dirty="0">
                  <a:latin typeface="ＭＳ 明朝" panose="02020609040205080304" pitchFamily="17" charset="-128"/>
                  <a:ea typeface="ＭＳ 明朝" panose="02020609040205080304" pitchFamily="17" charset="-128"/>
                </a:rPr>
                <a:t>者</a:t>
              </a:r>
              <a:r>
                <a:rPr lang="ja-JP" altLang="en-US" sz="1200" dirty="0" smtClean="0">
                  <a:latin typeface="ＭＳ 明朝" panose="02020609040205080304" pitchFamily="17" charset="-128"/>
                  <a:ea typeface="ＭＳ 明朝" panose="02020609040205080304" pitchFamily="17" charset="-128"/>
                </a:rPr>
                <a:t>に対して監督</a:t>
              </a:r>
              <a:r>
                <a:rPr lang="ja-JP" altLang="en-US" sz="1200" dirty="0">
                  <a:latin typeface="ＭＳ 明朝" panose="02020609040205080304" pitchFamily="17" charset="-128"/>
                  <a:ea typeface="ＭＳ 明朝" panose="02020609040205080304" pitchFamily="17" charset="-128"/>
                </a:rPr>
                <a:t>指導</a:t>
              </a:r>
              <a:r>
                <a:rPr lang="ja-JP" altLang="en-US" sz="1200" dirty="0" smtClean="0">
                  <a:latin typeface="ＭＳ 明朝" panose="02020609040205080304" pitchFamily="17" charset="-128"/>
                  <a:ea typeface="ＭＳ 明朝" panose="02020609040205080304" pitchFamily="17" charset="-128"/>
                </a:rPr>
                <a:t>等を実施した</a:t>
              </a:r>
              <a:r>
                <a:rPr lang="ja-JP" altLang="ja-JP" sz="1200" dirty="0" smtClean="0">
                  <a:latin typeface="ＭＳ 明朝" panose="02020609040205080304" pitchFamily="17" charset="-128"/>
                  <a:ea typeface="ＭＳ 明朝" panose="02020609040205080304" pitchFamily="17" charset="-128"/>
                </a:rPr>
                <a:t>結果</a:t>
              </a:r>
              <a:r>
                <a:rPr lang="ja-JP" altLang="ja-JP" sz="1200" dirty="0">
                  <a:latin typeface="ＭＳ 明朝" panose="02020609040205080304" pitchFamily="17" charset="-128"/>
                  <a:ea typeface="ＭＳ 明朝" panose="02020609040205080304" pitchFamily="17" charset="-128"/>
                </a:rPr>
                <a:t>、技能実習生に係る労働基準関係法令違反が認められた</a:t>
              </a:r>
              <a:r>
                <a:rPr lang="ja-JP" altLang="ja-JP" sz="1200" dirty="0" smtClean="0">
                  <a:latin typeface="ＭＳ 明朝" panose="02020609040205080304" pitchFamily="17" charset="-128"/>
                  <a:ea typeface="ＭＳ 明朝" panose="02020609040205080304" pitchFamily="17" charset="-128"/>
                </a:rPr>
                <a:t>事案</a:t>
              </a:r>
              <a:endParaRPr lang="ja-JP" altLang="ja-JP" sz="1200" dirty="0">
                <a:latin typeface="ＭＳ 明朝" panose="02020609040205080304" pitchFamily="17" charset="-128"/>
                <a:ea typeface="ＭＳ 明朝" panose="02020609040205080304" pitchFamily="17" charset="-128"/>
              </a:endParaRPr>
            </a:p>
            <a:p>
              <a:r>
                <a:rPr lang="en-US" altLang="ja-JP" sz="800" dirty="0">
                  <a:latin typeface="ＭＳ 明朝" panose="02020609040205080304" pitchFamily="17" charset="-128"/>
                  <a:ea typeface="ＭＳ 明朝" panose="02020609040205080304" pitchFamily="17" charset="-128"/>
                </a:rPr>
                <a:t> </a:t>
              </a:r>
              <a:endParaRPr lang="ja-JP" altLang="ja-JP" sz="800" dirty="0">
                <a:latin typeface="ＭＳ 明朝" panose="02020609040205080304" pitchFamily="17" charset="-128"/>
                <a:ea typeface="ＭＳ 明朝" panose="02020609040205080304" pitchFamily="17" charset="-128"/>
              </a:endParaRPr>
            </a:p>
            <a:p>
              <a:r>
                <a:rPr lang="ja-JP"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　　</a:t>
              </a:r>
              <a:r>
                <a:rPr lang="ja-JP" altLang="ja-JP" sz="1200" dirty="0">
                  <a:latin typeface="ＭＳ 明朝" panose="02020609040205080304" pitchFamily="17" charset="-128"/>
                  <a:ea typeface="ＭＳ 明朝" panose="02020609040205080304" pitchFamily="17" charset="-128"/>
                </a:rPr>
                <a:t>※２　</a:t>
              </a:r>
              <a:r>
                <a:rPr lang="ja-JP" altLang="ja-JP" sz="1200" u="sng" dirty="0" smtClean="0">
                  <a:latin typeface="ＭＳ 明朝" panose="02020609040205080304" pitchFamily="17" charset="-128"/>
                  <a:ea typeface="ＭＳ 明朝" panose="02020609040205080304" pitchFamily="17" charset="-128"/>
                </a:rPr>
                <a:t>出入国管理機関</a:t>
              </a:r>
              <a:r>
                <a:rPr lang="ja-JP" altLang="en-US" sz="1200" u="sng" dirty="0" smtClean="0">
                  <a:latin typeface="ＭＳ 明朝" panose="02020609040205080304" pitchFamily="17" charset="-128"/>
                  <a:ea typeface="ＭＳ 明朝" panose="02020609040205080304" pitchFamily="17" charset="-128"/>
                </a:rPr>
                <a:t>・外国人技能実習機構</a:t>
              </a:r>
              <a:r>
                <a:rPr lang="ja-JP" altLang="ja-JP" sz="1200" u="sng" dirty="0" smtClean="0">
                  <a:latin typeface="ＭＳ 明朝" panose="02020609040205080304" pitchFamily="17" charset="-128"/>
                  <a:ea typeface="ＭＳ 明朝" panose="02020609040205080304" pitchFamily="17" charset="-128"/>
                </a:rPr>
                <a:t>から</a:t>
              </a:r>
              <a:r>
                <a:rPr lang="ja-JP" altLang="ja-JP" sz="1200" u="sng" dirty="0">
                  <a:latin typeface="ＭＳ 明朝" panose="02020609040205080304" pitchFamily="17" charset="-128"/>
                  <a:ea typeface="ＭＳ 明朝" panose="02020609040205080304" pitchFamily="17" charset="-128"/>
                </a:rPr>
                <a:t>労働基準監督機関</a:t>
              </a:r>
              <a:r>
                <a:rPr lang="ja-JP" altLang="ja-JP" sz="1200" dirty="0">
                  <a:latin typeface="ＭＳ 明朝" panose="02020609040205080304" pitchFamily="17" charset="-128"/>
                  <a:ea typeface="ＭＳ 明朝" panose="02020609040205080304" pitchFamily="17" charset="-128"/>
                </a:rPr>
                <a:t>へ通報する事案</a:t>
              </a:r>
            </a:p>
            <a:p>
              <a:pPr marL="723900" indent="-723900"/>
              <a:r>
                <a:rPr lang="ja-JP"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　　</a:t>
              </a:r>
              <a:r>
                <a:rPr lang="ja-JP" altLang="ja-JP" sz="1200" dirty="0">
                  <a:latin typeface="ＭＳ 明朝" panose="02020609040205080304" pitchFamily="17" charset="-128"/>
                  <a:ea typeface="ＭＳ 明朝" panose="02020609040205080304" pitchFamily="17" charset="-128"/>
                </a:rPr>
                <a:t>出入国管理</a:t>
              </a:r>
              <a:r>
                <a:rPr lang="ja-JP" altLang="ja-JP" sz="1200" dirty="0" smtClean="0">
                  <a:latin typeface="ＭＳ 明朝" panose="02020609040205080304" pitchFamily="17" charset="-128"/>
                  <a:ea typeface="ＭＳ 明朝" panose="02020609040205080304" pitchFamily="17" charset="-128"/>
                </a:rPr>
                <a:t>機関</a:t>
              </a:r>
              <a:r>
                <a:rPr lang="ja-JP" altLang="en-US" sz="1200" dirty="0" smtClean="0">
                  <a:latin typeface="ＭＳ 明朝" panose="02020609040205080304" pitchFamily="17" charset="-128"/>
                  <a:ea typeface="ＭＳ 明朝" panose="02020609040205080304" pitchFamily="17" charset="-128"/>
                </a:rPr>
                <a:t>・外国人技能実習機構において実習実施者を</a:t>
              </a:r>
              <a:r>
                <a:rPr lang="ja-JP" altLang="ja-JP" sz="1200" dirty="0" smtClean="0">
                  <a:latin typeface="ＭＳ 明朝" panose="02020609040205080304" pitchFamily="17" charset="-128"/>
                  <a:ea typeface="ＭＳ 明朝" panose="02020609040205080304" pitchFamily="17" charset="-128"/>
                </a:rPr>
                <a:t>調査</a:t>
              </a:r>
              <a:r>
                <a:rPr lang="ja-JP" altLang="en-US" sz="1200" dirty="0" smtClean="0">
                  <a:latin typeface="ＭＳ 明朝" panose="02020609040205080304" pitchFamily="17" charset="-128"/>
                  <a:ea typeface="ＭＳ 明朝" panose="02020609040205080304" pitchFamily="17" charset="-128"/>
                </a:rPr>
                <a:t>した</a:t>
              </a:r>
              <a:r>
                <a:rPr lang="ja-JP" altLang="en-US" sz="1200" dirty="0">
                  <a:latin typeface="ＭＳ 明朝" panose="02020609040205080304" pitchFamily="17" charset="-128"/>
                  <a:ea typeface="ＭＳ 明朝" panose="02020609040205080304" pitchFamily="17" charset="-128"/>
                </a:rPr>
                <a:t>結果</a:t>
              </a:r>
              <a:r>
                <a:rPr lang="ja-JP" altLang="ja-JP" sz="1200" dirty="0" smtClean="0">
                  <a:latin typeface="ＭＳ 明朝" panose="02020609040205080304" pitchFamily="17" charset="-128"/>
                  <a:ea typeface="ＭＳ 明朝" panose="02020609040205080304" pitchFamily="17" charset="-128"/>
                </a:rPr>
                <a:t>、技能実習生に</a:t>
              </a:r>
              <a:r>
                <a:rPr lang="ja-JP" altLang="en-US" sz="1200" dirty="0" smtClean="0">
                  <a:latin typeface="ＭＳ 明朝" panose="02020609040205080304" pitchFamily="17" charset="-128"/>
                  <a:ea typeface="ＭＳ 明朝" panose="02020609040205080304" pitchFamily="17" charset="-128"/>
                </a:rPr>
                <a:t>係る</a:t>
              </a:r>
              <a:r>
                <a:rPr lang="ja-JP" altLang="ja-JP" sz="1200" dirty="0" smtClean="0">
                  <a:latin typeface="ＭＳ 明朝" panose="02020609040205080304" pitchFamily="17" charset="-128"/>
                  <a:ea typeface="ＭＳ 明朝" panose="02020609040205080304" pitchFamily="17" charset="-128"/>
                </a:rPr>
                <a:t>労働</a:t>
              </a:r>
              <a:r>
                <a:rPr lang="ja-JP" altLang="ja-JP" sz="1200" dirty="0">
                  <a:latin typeface="ＭＳ 明朝" panose="02020609040205080304" pitchFamily="17" charset="-128"/>
                  <a:ea typeface="ＭＳ 明朝" panose="02020609040205080304" pitchFamily="17" charset="-128"/>
                </a:rPr>
                <a:t>基準関係法令違反の疑い</a:t>
              </a:r>
              <a:r>
                <a:rPr lang="ja-JP" altLang="ja-JP" sz="1200" dirty="0" smtClean="0">
                  <a:latin typeface="ＭＳ 明朝" panose="02020609040205080304" pitchFamily="17" charset="-128"/>
                  <a:ea typeface="ＭＳ 明朝" panose="02020609040205080304" pitchFamily="17" charset="-128"/>
                </a:rPr>
                <a:t>が</a:t>
              </a:r>
              <a:r>
                <a:rPr lang="ja-JP" altLang="en-US" sz="1200" dirty="0" smtClean="0">
                  <a:latin typeface="ＭＳ 明朝" panose="02020609040205080304" pitchFamily="17" charset="-128"/>
                  <a:ea typeface="ＭＳ 明朝" panose="02020609040205080304" pitchFamily="17" charset="-128"/>
                </a:rPr>
                <a:t>あると</a:t>
              </a:r>
              <a:r>
                <a:rPr lang="ja-JP" altLang="ja-JP" sz="1200" dirty="0" smtClean="0">
                  <a:latin typeface="ＭＳ 明朝" panose="02020609040205080304" pitchFamily="17" charset="-128"/>
                  <a:ea typeface="ＭＳ 明朝" panose="02020609040205080304" pitchFamily="17" charset="-128"/>
                </a:rPr>
                <a:t>認められた事案</a:t>
              </a:r>
              <a:r>
                <a:rPr lang="ja-JP" altLang="en-US" sz="1200" dirty="0" smtClean="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a:p>
              <a:pPr marL="723900" indent="-723900"/>
              <a:r>
                <a:rPr lang="ja-JP" altLang="en-US" sz="1200" dirty="0" smtClean="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p:txBody>
        </p:sp>
        <p:sp>
          <p:nvSpPr>
            <p:cNvPr id="4" name="テキスト ボックス 3"/>
            <p:cNvSpPr txBox="1"/>
            <p:nvPr/>
          </p:nvSpPr>
          <p:spPr>
            <a:xfrm>
              <a:off x="20464" y="344488"/>
              <a:ext cx="6858000" cy="212704"/>
            </a:xfrm>
            <a:prstGeom prst="rect">
              <a:avLst/>
            </a:prstGeom>
            <a:gradFill flip="none" rotWithShape="1">
              <a:gsLst>
                <a:gs pos="0">
                  <a:srgbClr val="002060"/>
                </a:gs>
                <a:gs pos="80000">
                  <a:schemeClr val="accent1">
                    <a:tint val="44500"/>
                    <a:satMod val="160000"/>
                  </a:schemeClr>
                </a:gs>
                <a:gs pos="100000">
                  <a:schemeClr val="accent1">
                    <a:tint val="23500"/>
                    <a:satMod val="160000"/>
                  </a:schemeClr>
                </a:gs>
              </a:gsLst>
              <a:lin ang="0" scaled="1"/>
              <a:tileRect/>
            </a:gradFill>
            <a:ln>
              <a:noFill/>
            </a:ln>
          </p:spPr>
          <p:txBody>
            <a:bodyPr wrap="square" rtlCol="0">
              <a:spAutoFit/>
            </a:bodyPr>
            <a:lstStyle/>
            <a:p>
              <a:r>
                <a:rPr lang="ja-JP" altLang="en-US" sz="1400" b="1" dirty="0">
                  <a:solidFill>
                    <a:schemeClr val="bg1"/>
                  </a:solidFill>
                  <a:latin typeface="ＭＳ ゴシック" panose="020B0609070205080204" pitchFamily="49" charset="-128"/>
                  <a:ea typeface="ＭＳ ゴシック" panose="020B0609070205080204" pitchFamily="49" charset="-128"/>
                </a:rPr>
                <a:t>２　労働基準監督機関と出入国管理</a:t>
              </a:r>
              <a:r>
                <a:rPr lang="ja-JP" altLang="en-US" sz="1400" b="1" dirty="0" smtClean="0">
                  <a:solidFill>
                    <a:schemeClr val="bg1"/>
                  </a:solidFill>
                  <a:latin typeface="ＭＳ ゴシック" panose="020B0609070205080204" pitchFamily="49" charset="-128"/>
                  <a:ea typeface="ＭＳ ゴシック" panose="020B0609070205080204" pitchFamily="49" charset="-128"/>
                </a:rPr>
                <a:t>機関等と</a:t>
              </a:r>
              <a:r>
                <a:rPr lang="ja-JP" altLang="en-US" sz="1400" b="1" dirty="0">
                  <a:solidFill>
                    <a:schemeClr val="bg1"/>
                  </a:solidFill>
                  <a:latin typeface="ＭＳ ゴシック" panose="020B0609070205080204" pitchFamily="49" charset="-128"/>
                  <a:ea typeface="ＭＳ ゴシック" panose="020B0609070205080204" pitchFamily="49" charset="-128"/>
                </a:rPr>
                <a:t>の相互</a:t>
              </a:r>
              <a:r>
                <a:rPr lang="ja-JP" altLang="en-US" sz="1400" b="1" dirty="0" smtClean="0">
                  <a:solidFill>
                    <a:schemeClr val="bg1"/>
                  </a:solidFill>
                  <a:latin typeface="ＭＳ ゴシック" panose="020B0609070205080204" pitchFamily="49" charset="-128"/>
                  <a:ea typeface="ＭＳ ゴシック" panose="020B0609070205080204" pitchFamily="49" charset="-128"/>
                </a:rPr>
                <a:t>通報の状況</a:t>
              </a:r>
              <a:endParaRPr lang="ja-JP" altLang="en-US" sz="1400" b="1" dirty="0">
                <a:solidFill>
                  <a:schemeClr val="bg1"/>
                </a:solidFill>
                <a:latin typeface="ＭＳ ゴシック" panose="020B0609070205080204" pitchFamily="49" charset="-128"/>
                <a:ea typeface="ＭＳ ゴシック" panose="020B0609070205080204" pitchFamily="49" charset="-128"/>
              </a:endParaRPr>
            </a:p>
          </p:txBody>
        </p:sp>
        <p:graphicFrame>
          <p:nvGraphicFramePr>
            <p:cNvPr id="5" name="グラフ 4"/>
            <p:cNvGraphicFramePr>
              <a:graphicFrameLocks/>
            </p:cNvGraphicFramePr>
            <p:nvPr>
              <p:extLst>
                <p:ext uri="{D42A27DB-BD31-4B8C-83A1-F6EECF244321}">
                  <p14:modId xmlns:p14="http://schemas.microsoft.com/office/powerpoint/2010/main" val="2301338150"/>
                </p:ext>
              </p:extLst>
            </p:nvPr>
          </p:nvGraphicFramePr>
          <p:xfrm>
            <a:off x="517078" y="2456639"/>
            <a:ext cx="5642313" cy="3137430"/>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61668" y="5756999"/>
              <a:ext cx="6570264" cy="787003"/>
            </a:xfrm>
            <a:prstGeom prst="rect">
              <a:avLst/>
            </a:prstGeom>
            <a:noFill/>
          </p:spPr>
          <p:txBody>
            <a:bodyPr wrap="square" rtlCol="0">
              <a:spAutoFit/>
            </a:bodyPr>
            <a:lstStyle/>
            <a:p>
              <a:pPr algn="just"/>
              <a:r>
                <a:rPr lang="ja-JP" altLang="en-US" sz="1200" dirty="0" smtClean="0"/>
                <a:t>⑶　労働基</a:t>
              </a:r>
              <a:r>
                <a:rPr lang="ja-JP" altLang="en-US" sz="1200" dirty="0"/>
                <a:t>準監督機関が、出入国管理</a:t>
              </a:r>
              <a:r>
                <a:rPr lang="ja-JP" altLang="en-US" sz="1200" dirty="0" smtClean="0"/>
                <a:t>機関・外国人技能実習機構から</a:t>
              </a:r>
              <a:r>
                <a:rPr lang="ja-JP" altLang="en-US" sz="1200" dirty="0"/>
                <a:t>通報</a:t>
              </a:r>
              <a:r>
                <a:rPr lang="ja-JP" altLang="en-US" sz="1200" dirty="0" smtClean="0"/>
                <a:t>を</a:t>
              </a:r>
              <a:r>
                <a:rPr lang="ja-JP" altLang="en-US" sz="1200" dirty="0"/>
                <a:t>受けた実習</a:t>
              </a:r>
              <a:r>
                <a:rPr lang="ja-JP" altLang="en-US" sz="1200" dirty="0" smtClean="0"/>
                <a:t>実施者</a:t>
              </a:r>
              <a:endParaRPr lang="en-US" altLang="ja-JP" sz="1200" dirty="0" smtClean="0"/>
            </a:p>
            <a:p>
              <a:pPr algn="just"/>
              <a:r>
                <a:rPr lang="ja-JP" altLang="en-US" sz="1200" dirty="0" smtClean="0"/>
                <a:t>　に</a:t>
              </a:r>
              <a:r>
                <a:rPr lang="ja-JP" altLang="en-US" sz="1200" dirty="0"/>
                <a:t>ついては、</a:t>
              </a:r>
              <a:r>
                <a:rPr lang="ja-JP" altLang="en-US" sz="1200" dirty="0" smtClean="0"/>
                <a:t>監督指導等を</a:t>
              </a:r>
              <a:r>
                <a:rPr lang="ja-JP" altLang="en-US" sz="1200" dirty="0"/>
                <a:t>実施している</a:t>
              </a:r>
              <a:r>
                <a:rPr lang="ja-JP" altLang="en-US" sz="1200" dirty="0" smtClean="0"/>
                <a:t>。</a:t>
              </a:r>
              <a:endParaRPr lang="en-US" altLang="ja-JP" sz="1200" dirty="0" smtClean="0"/>
            </a:p>
            <a:p>
              <a:pPr algn="just"/>
              <a:endParaRPr kumimoji="1" lang="en-US" altLang="ja-JP" sz="800" dirty="0" smtClean="0"/>
            </a:p>
            <a:p>
              <a:pPr algn="just"/>
              <a:r>
                <a:rPr kumimoji="1" lang="ja-JP" altLang="en-US" sz="1200" dirty="0" smtClean="0"/>
                <a:t>⑷</a:t>
              </a:r>
              <a:r>
                <a:rPr lang="ja-JP" altLang="en-US" sz="1200" dirty="0"/>
                <a:t>　</a:t>
              </a:r>
              <a:r>
                <a:rPr lang="ja-JP" altLang="en-US" sz="1200" dirty="0" smtClean="0"/>
                <a:t>なお、監督指導等の結果を相互に通報する以外にも、</a:t>
              </a:r>
              <a:r>
                <a:rPr kumimoji="1" lang="ja-JP" altLang="en-US" sz="1200" dirty="0" smtClean="0"/>
                <a:t>強制</a:t>
              </a:r>
              <a:r>
                <a:rPr kumimoji="1" lang="ja-JP" altLang="en-US" sz="1200" dirty="0"/>
                <a:t>労働等技能実習生の人権侵害</a:t>
              </a:r>
              <a:r>
                <a:rPr kumimoji="1" lang="ja-JP" altLang="en-US" sz="1200" dirty="0" smtClean="0"/>
                <a:t>が</a:t>
              </a:r>
              <a:endParaRPr kumimoji="1" lang="en-US" altLang="ja-JP" sz="1200" dirty="0" smtClean="0"/>
            </a:p>
            <a:p>
              <a:pPr algn="just"/>
              <a:r>
                <a:rPr lang="ja-JP" altLang="en-US" sz="1200" dirty="0"/>
                <a:t>　</a:t>
              </a:r>
              <a:r>
                <a:rPr kumimoji="1" lang="ja-JP" altLang="en-US" sz="1200" dirty="0" smtClean="0"/>
                <a:t>疑われる事案</a:t>
              </a:r>
              <a:r>
                <a:rPr kumimoji="1" lang="ja-JP" altLang="en-US" sz="1200" dirty="0"/>
                <a:t>については</a:t>
              </a:r>
              <a:r>
                <a:rPr kumimoji="1" lang="ja-JP" altLang="en-US" sz="1200" dirty="0" smtClean="0"/>
                <a:t>、</a:t>
              </a:r>
              <a:r>
                <a:rPr lang="ja-JP" altLang="en-US" sz="1200" dirty="0">
                  <a:latin typeface="+mn-ea"/>
                </a:rPr>
                <a:t>実習実施者に</a:t>
              </a:r>
              <a:r>
                <a:rPr lang="ja-JP" altLang="en-US" sz="1200" dirty="0" smtClean="0">
                  <a:latin typeface="+mn-ea"/>
                </a:rPr>
                <a:t>対し、</a:t>
              </a:r>
              <a:r>
                <a:rPr kumimoji="1" lang="ja-JP" altLang="en-US" sz="1200" dirty="0" smtClean="0"/>
                <a:t>出入国</a:t>
              </a:r>
              <a:r>
                <a:rPr kumimoji="1" lang="ja-JP" altLang="en-US" sz="1200" dirty="0"/>
                <a:t>管理</a:t>
              </a:r>
              <a:r>
                <a:rPr kumimoji="1" lang="ja-JP" altLang="en-US" sz="1200" dirty="0" smtClean="0"/>
                <a:t>機関・外国人技能実習機構と</a:t>
              </a:r>
              <a:r>
                <a:rPr kumimoji="1" lang="ja-JP" altLang="en-US" sz="1200" dirty="0"/>
                <a:t>の</a:t>
              </a:r>
              <a:r>
                <a:rPr kumimoji="1" lang="ja-JP" altLang="en-US" sz="1200" dirty="0" smtClean="0"/>
                <a:t>合同</a:t>
              </a:r>
              <a:endParaRPr kumimoji="1" lang="en-US" altLang="ja-JP" sz="1200" dirty="0" smtClean="0"/>
            </a:p>
            <a:p>
              <a:pPr algn="just"/>
              <a:r>
                <a:rPr lang="ja-JP" altLang="en-US" sz="1200" dirty="0"/>
                <a:t>　</a:t>
              </a:r>
              <a:r>
                <a:rPr kumimoji="1" lang="ja-JP" altLang="en-US" sz="1200" dirty="0" smtClean="0"/>
                <a:t>監督・調査</a:t>
              </a:r>
              <a:r>
                <a:rPr kumimoji="1" lang="ja-JP" altLang="en-US" sz="1200" dirty="0"/>
                <a:t>を行うことと</a:t>
              </a:r>
              <a:r>
                <a:rPr kumimoji="1" lang="ja-JP" altLang="en-US" sz="1200" dirty="0" smtClean="0"/>
                <a:t>している</a:t>
              </a:r>
              <a:r>
                <a:rPr lang="ja-JP" altLang="en-US" sz="1200" dirty="0" smtClean="0">
                  <a:latin typeface="+mn-ea"/>
                </a:rPr>
                <a:t>。</a:t>
              </a:r>
              <a:endParaRPr kumimoji="1" lang="ja-JP" altLang="en-US" sz="1200" dirty="0"/>
            </a:p>
          </p:txBody>
        </p:sp>
      </p:grpSp>
      <p:sp>
        <p:nvSpPr>
          <p:cNvPr id="9" name="テキスト ボックス 8"/>
          <p:cNvSpPr txBox="1"/>
          <p:nvPr/>
        </p:nvSpPr>
        <p:spPr>
          <a:xfrm>
            <a:off x="3068960" y="6638105"/>
            <a:ext cx="1289918" cy="246221"/>
          </a:xfrm>
          <a:prstGeom prst="rect">
            <a:avLst/>
          </a:prstGeom>
          <a:solidFill>
            <a:schemeClr val="bg1"/>
          </a:solidFill>
        </p:spPr>
        <p:txBody>
          <a:bodyPr wrap="square" rtlCol="0">
            <a:spAutoFit/>
          </a:bodyPr>
          <a:lstStyle/>
          <a:p>
            <a:r>
              <a:rPr kumimoji="1" lang="ja-JP" altLang="en-US" sz="1000" dirty="0" smtClean="0"/>
              <a:t>平成</a:t>
            </a:r>
            <a:r>
              <a:rPr kumimoji="1" lang="en-US" altLang="ja-JP" sz="1000" dirty="0" smtClean="0"/>
              <a:t>31</a:t>
            </a:r>
            <a:r>
              <a:rPr kumimoji="1" lang="ja-JP" altLang="en-US" sz="1000" dirty="0" smtClean="0"/>
              <a:t>年・元年</a:t>
            </a:r>
            <a:endParaRPr kumimoji="1" lang="ja-JP" altLang="en-US" sz="1000" dirty="0"/>
          </a:p>
        </p:txBody>
      </p:sp>
      <p:sp>
        <p:nvSpPr>
          <p:cNvPr id="15" name="正方形/長方形 14"/>
          <p:cNvSpPr/>
          <p:nvPr/>
        </p:nvSpPr>
        <p:spPr>
          <a:xfrm>
            <a:off x="-38464" y="3019030"/>
            <a:ext cx="936104" cy="3439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通報件数</a:t>
            </a:r>
            <a:endParaRPr kumimoji="1" lang="ja-JP" altLang="en-US" sz="1200" dirty="0">
              <a:solidFill>
                <a:schemeClr val="tx1"/>
              </a:solidFill>
            </a:endParaRPr>
          </a:p>
        </p:txBody>
      </p:sp>
      <p:sp>
        <p:nvSpPr>
          <p:cNvPr id="7" name="テキスト ボックス 6"/>
          <p:cNvSpPr txBox="1"/>
          <p:nvPr/>
        </p:nvSpPr>
        <p:spPr>
          <a:xfrm>
            <a:off x="449934" y="7383498"/>
            <a:ext cx="5974606" cy="600164"/>
          </a:xfrm>
          <a:prstGeom prst="rect">
            <a:avLst/>
          </a:prstGeom>
          <a:noFill/>
        </p:spPr>
        <p:txBody>
          <a:bodyPr wrap="square" rtlCol="0">
            <a:spAutoFit/>
          </a:bodyPr>
          <a:lstStyle/>
          <a:p>
            <a:r>
              <a:rPr lang="ja-JP" altLang="en-US" sz="1100" dirty="0" smtClean="0">
                <a:solidFill>
                  <a:srgbClr val="FF0000"/>
                </a:solidFill>
                <a:latin typeface="ＭＳ 明朝" panose="02020609040205080304" pitchFamily="17" charset="-128"/>
                <a:ea typeface="ＭＳ 明朝" panose="02020609040205080304" pitchFamily="17" charset="-128"/>
              </a:rPr>
              <a:t>（注）</a:t>
            </a:r>
            <a:r>
              <a:rPr lang="ja-JP" altLang="en-US" sz="1100" dirty="0">
                <a:solidFill>
                  <a:srgbClr val="FF0000"/>
                </a:solidFill>
                <a:latin typeface="ＭＳ 明朝" panose="02020609040205080304" pitchFamily="17" charset="-128"/>
                <a:ea typeface="ＭＳ 明朝" panose="02020609040205080304" pitchFamily="17" charset="-128"/>
              </a:rPr>
              <a:t>　平成</a:t>
            </a:r>
            <a:r>
              <a:rPr lang="en-US" altLang="ja-JP" sz="1100" dirty="0">
                <a:solidFill>
                  <a:srgbClr val="FF0000"/>
                </a:solidFill>
                <a:latin typeface="ＭＳ 明朝" panose="02020609040205080304" pitchFamily="17" charset="-128"/>
                <a:ea typeface="ＭＳ 明朝" panose="02020609040205080304" pitchFamily="17" charset="-128"/>
              </a:rPr>
              <a:t>31</a:t>
            </a:r>
            <a:r>
              <a:rPr lang="ja-JP" altLang="en-US" sz="1100" dirty="0">
                <a:solidFill>
                  <a:srgbClr val="FF0000"/>
                </a:solidFill>
                <a:latin typeface="ＭＳ 明朝" panose="02020609040205080304" pitchFamily="17" charset="-128"/>
                <a:ea typeface="ＭＳ 明朝" panose="02020609040205080304" pitchFamily="17" charset="-128"/>
              </a:rPr>
              <a:t>年・令和元年については、法務省「技能実習制度の運用に関する</a:t>
            </a:r>
            <a:r>
              <a:rPr lang="ja-JP" altLang="en-US" sz="1100" dirty="0" smtClean="0">
                <a:solidFill>
                  <a:srgbClr val="FF0000"/>
                </a:solidFill>
                <a:latin typeface="ＭＳ 明朝" panose="02020609040205080304" pitchFamily="17" charset="-128"/>
                <a:ea typeface="ＭＳ 明朝" panose="02020609040205080304" pitchFamily="17" charset="-128"/>
              </a:rPr>
              <a:t>プロジェク</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smtClean="0">
                <a:solidFill>
                  <a:srgbClr val="FF0000"/>
                </a:solidFill>
                <a:latin typeface="ＭＳ 明朝" panose="02020609040205080304" pitchFamily="17" charset="-128"/>
                <a:ea typeface="ＭＳ 明朝" panose="02020609040205080304" pitchFamily="17" charset="-128"/>
              </a:rPr>
              <a:t>　　　トチーム</a:t>
            </a:r>
            <a:r>
              <a:rPr lang="ja-JP" altLang="en-US" sz="1100" dirty="0">
                <a:solidFill>
                  <a:srgbClr val="FF0000"/>
                </a:solidFill>
                <a:latin typeface="ＭＳ 明朝" panose="02020609040205080304" pitchFamily="17" charset="-128"/>
                <a:ea typeface="ＭＳ 明朝" panose="02020609040205080304" pitchFamily="17" charset="-128"/>
              </a:rPr>
              <a:t>」における技能実習生の失踪事案に関する実態調査に</a:t>
            </a:r>
            <a:r>
              <a:rPr lang="ja-JP" altLang="en-US" sz="1100" dirty="0" smtClean="0">
                <a:solidFill>
                  <a:srgbClr val="FF0000"/>
                </a:solidFill>
                <a:latin typeface="ＭＳ 明朝" panose="02020609040205080304" pitchFamily="17" charset="-128"/>
                <a:ea typeface="ＭＳ 明朝" panose="02020609040205080304" pitchFamily="17" charset="-128"/>
              </a:rPr>
              <a:t>基づき通報</a:t>
            </a:r>
            <a:r>
              <a:rPr lang="ja-JP" altLang="en-US" sz="1100" dirty="0">
                <a:solidFill>
                  <a:srgbClr val="FF0000"/>
                </a:solidFill>
                <a:latin typeface="ＭＳ 明朝" panose="02020609040205080304" pitchFamily="17" charset="-128"/>
                <a:ea typeface="ＭＳ 明朝" panose="02020609040205080304" pitchFamily="17" charset="-128"/>
              </a:rPr>
              <a:t>された</a:t>
            </a:r>
            <a:r>
              <a:rPr lang="ja-JP" altLang="en-US" sz="1100" dirty="0" smtClean="0">
                <a:solidFill>
                  <a:srgbClr val="FF0000"/>
                </a:solidFill>
                <a:latin typeface="ＭＳ 明朝" panose="02020609040205080304" pitchFamily="17" charset="-128"/>
                <a:ea typeface="ＭＳ 明朝" panose="02020609040205080304" pitchFamily="17" charset="-128"/>
              </a:rPr>
              <a:t>事案</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smtClean="0">
                <a:solidFill>
                  <a:srgbClr val="FF0000"/>
                </a:solidFill>
                <a:latin typeface="ＭＳ 明朝" panose="02020609040205080304" pitchFamily="17" charset="-128"/>
                <a:ea typeface="ＭＳ 明朝" panose="02020609040205080304" pitchFamily="17" charset="-128"/>
              </a:rPr>
              <a:t>　　　 </a:t>
            </a:r>
            <a:r>
              <a:rPr lang="ja-JP" altLang="en-US" sz="1100" dirty="0">
                <a:solidFill>
                  <a:srgbClr val="FF0000"/>
                </a:solidFill>
                <a:latin typeface="ＭＳ 明朝" panose="02020609040205080304" pitchFamily="17" charset="-128"/>
                <a:ea typeface="ＭＳ 明朝" panose="02020609040205080304" pitchFamily="17" charset="-128"/>
              </a:rPr>
              <a:t>８</a:t>
            </a:r>
            <a:r>
              <a:rPr lang="ja-JP" altLang="en-US" sz="1100" dirty="0" smtClean="0">
                <a:solidFill>
                  <a:srgbClr val="FF0000"/>
                </a:solidFill>
                <a:latin typeface="ＭＳ 明朝" panose="02020609040205080304" pitchFamily="17" charset="-128"/>
                <a:ea typeface="ＭＳ 明朝" panose="02020609040205080304" pitchFamily="17" charset="-128"/>
              </a:rPr>
              <a:t>件</a:t>
            </a:r>
            <a:r>
              <a:rPr lang="ja-JP" altLang="en-US" sz="1100" dirty="0">
                <a:solidFill>
                  <a:srgbClr val="FF0000"/>
                </a:solidFill>
                <a:latin typeface="ＭＳ 明朝" panose="02020609040205080304" pitchFamily="17" charset="-128"/>
                <a:ea typeface="ＭＳ 明朝" panose="02020609040205080304" pitchFamily="17" charset="-128"/>
              </a:rPr>
              <a:t>を含む。</a:t>
            </a:r>
            <a:endParaRPr kumimoji="1" lang="ja-JP" altLang="en-US" sz="1100" dirty="0">
              <a:solidFill>
                <a:srgbClr val="FF0000"/>
              </a:solidFill>
            </a:endParaRPr>
          </a:p>
        </p:txBody>
      </p:sp>
      <p:sp>
        <p:nvSpPr>
          <p:cNvPr id="13" name="フッター プレースホルダー 12"/>
          <p:cNvSpPr>
            <a:spLocks noGrp="1"/>
          </p:cNvSpPr>
          <p:nvPr>
            <p:ph type="ftr" sz="quarter" idx="11"/>
          </p:nvPr>
        </p:nvSpPr>
        <p:spPr/>
        <p:txBody>
          <a:bodyPr/>
          <a:lstStyle/>
          <a:p>
            <a:r>
              <a:rPr kumimoji="1" lang="en-US" altLang="ja-JP" dirty="0" smtClean="0"/>
              <a:t>4</a:t>
            </a:r>
            <a:endParaRPr kumimoji="1" lang="ja-JP" altLang="en-US" dirty="0"/>
          </a:p>
        </p:txBody>
      </p:sp>
    </p:spTree>
    <p:extLst>
      <p:ext uri="{BB962C8B-B14F-4D97-AF65-F5344CB8AC3E}">
        <p14:creationId xmlns:p14="http://schemas.microsoft.com/office/powerpoint/2010/main" val="330758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31155</TotalTime>
  <Words>1589</Words>
  <PresentationFormat>A4 210 x 297 mm</PresentationFormat>
  <Paragraphs>180</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ＭＳ Ｐゴシック</vt:lpstr>
      <vt:lpstr>ＭＳ ゴシック</vt:lpstr>
      <vt:lpstr>ＭＳ 明朝</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2022-10-14T03:13:46Z</cp:lastPrinted>
  <dcterms:created xsi:type="dcterms:W3CDTF">2015-08-24T14:57:06Z</dcterms:created>
  <dcterms:modified xsi:type="dcterms:W3CDTF">2022-10-14T03:16:55Z</dcterms:modified>
</cp:coreProperties>
</file>