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7559675" cy="1069181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9775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9550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9326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9101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488768" algn="l" defTabSz="99550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986522" algn="l" defTabSz="99550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484275" algn="l" defTabSz="99550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982029" algn="l" defTabSz="99550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00518E"/>
    <a:srgbClr val="F79D53"/>
    <a:srgbClr val="F8A764"/>
    <a:srgbClr val="FAF0DC"/>
    <a:srgbClr val="FAF0D2"/>
    <a:srgbClr val="FAF0FA"/>
    <a:srgbClr val="F0E6C8"/>
    <a:srgbClr val="FAF0F0"/>
    <a:srgbClr val="FAF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1" autoAdjust="0"/>
    <p:restoredTop sz="94660"/>
  </p:normalViewPr>
  <p:slideViewPr>
    <p:cSldViewPr>
      <p:cViewPr varScale="1">
        <p:scale>
          <a:sx n="78" d="100"/>
          <a:sy n="78" d="100"/>
        </p:scale>
        <p:origin x="1758" y="102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62E47-4799-47A3-A1DB-F068A4C5B115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F6C91-C8C0-4E8B-B9F6-4C14C656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177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F6C91-C8C0-4E8B-B9F6-4C14C6566E2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113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0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E8177-AB18-4EAB-B4EC-B80AC92EDEB4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DD29-CF66-4DE8-AFB8-88723AB15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C78C0-C854-4A7F-8024-96BF6C541AA6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A2B5-96F9-43E8-9A79-A44460C39D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4" y="428170"/>
            <a:ext cx="1700927" cy="912269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984" y="428170"/>
            <a:ext cx="4976786" cy="912269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58390-A99B-4B46-944B-EA1779351F33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D781D-C605-4C9C-9ADA-1854D28328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8BADC-44C7-4680-B0AA-53742B1895C0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F05A0-8E2A-489D-A60E-7B4B2BCAA8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0C065-7213-4603-A122-46086EC43E25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B1D9A-A1DD-4DA9-B608-56A8EE42F0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212B-A354-4578-8917-60B998EFFD11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814CD-A5FD-48F0-885E-410F9D1CF5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2" y="2393284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2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7D6C1-B128-4FC7-B863-4FB5D4A3C222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5014-93BF-4052-84EA-C511B7E199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E7BF-2DE9-4964-9B38-3EE4D8E93933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357B-2EC1-462D-932B-BC94EF53FF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B48D6-4551-4CA0-B1CF-6C16E55E36C2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FE1B-DAF9-483F-BD1D-AB2277D01C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4" y="425693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86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9CF5-BF13-4CD3-9777-96CAA15AAC98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9B6BE-569E-4C29-AE2B-A18D70CE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49" y="8367831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A999B-0030-42D9-B4F8-3DDFDB91C5E2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CB366-844F-4DC7-B558-A35C8BD771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984" y="428358"/>
            <a:ext cx="6803708" cy="178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984" y="2494757"/>
            <a:ext cx="6803708" cy="705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984" y="9910488"/>
            <a:ext cx="1763924" cy="568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15165F-4D23-4FE3-838A-0146116F11EF}" type="datetimeFigureOut">
              <a:rPr lang="ja-JP" altLang="en-US"/>
              <a:pPr>
                <a:defRPr/>
              </a:pPr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89" y="9910488"/>
            <a:ext cx="2393897" cy="568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7767" y="9910488"/>
            <a:ext cx="1763924" cy="568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C78BA3D-6F6F-4841-94EA-EC7C0D5BE3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AF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84234" y="448989"/>
            <a:ext cx="6784849" cy="822745"/>
          </a:xfrm>
          <a:prstGeom prst="rect">
            <a:avLst/>
          </a:prstGeom>
          <a:solidFill>
            <a:srgbClr val="F79D5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1377" y="531280"/>
            <a:ext cx="6468820" cy="733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被災された事業</a:t>
            </a:r>
            <a:r>
              <a:rPr lang="ja-JP" altLang="en-US" sz="22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主のみなさま</a:t>
            </a:r>
            <a:r>
              <a:rPr lang="ja-JP" altLang="en-US" sz="2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</a:t>
            </a:r>
          </a:p>
          <a:p>
            <a:pPr algn="ctr" fontAlgn="auto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労働保険料・一般拠出金の申告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手続き・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納付についてのお知らせ</a:t>
            </a:r>
            <a:r>
              <a:rPr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</a:p>
        </p:txBody>
      </p:sp>
      <p:sp>
        <p:nvSpPr>
          <p:cNvPr id="20" name="ホームベース 19"/>
          <p:cNvSpPr/>
          <p:nvPr/>
        </p:nvSpPr>
        <p:spPr bwMode="auto">
          <a:xfrm>
            <a:off x="479751" y="1371500"/>
            <a:ext cx="6652683" cy="409416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1600" b="1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．労働保険料・一般拠出金の申告・納期限の指定についてのお知らせ　　　　　　　</a:t>
            </a:r>
            <a:r>
              <a:rPr lang="ja-JP" altLang="en-US" sz="1600" b="1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</a:t>
            </a:r>
            <a:endParaRPr lang="ja-JP" altLang="en-US" sz="1600" b="1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7" name="テキスト ボックス 24"/>
          <p:cNvSpPr txBox="1">
            <a:spLocks noChangeArrowheads="1"/>
          </p:cNvSpPr>
          <p:nvPr/>
        </p:nvSpPr>
        <p:spPr bwMode="auto">
          <a:xfrm>
            <a:off x="516328" y="7145709"/>
            <a:ext cx="6470696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altLang="ja-JP" sz="7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〇新型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コロナウイルス感染症の影響により、事業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に係る収入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に相当の減少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が</a:t>
            </a:r>
            <a:endParaRPr lang="en-US" altLang="ja-JP" sz="14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　あった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事業主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の方は、申請すると、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労働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保険料などの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納付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を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１年間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猶予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する</a:t>
            </a:r>
            <a:endParaRPr lang="en-US" altLang="ja-JP" sz="14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　こと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ができます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。</a:t>
            </a:r>
            <a:endParaRPr lang="en-US" altLang="ja-JP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738764" y="6591712"/>
            <a:ext cx="6254345" cy="563035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対象地域</a:t>
            </a:r>
            <a:r>
              <a:rPr lang="en-US" altLang="ja-JP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】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すべての地域で申請可能</a:t>
            </a:r>
            <a:endParaRPr lang="en-US" altLang="ja-JP" sz="14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  <a:p>
            <a:pPr fontAlgn="auto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要件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事業財産に相当の損失（おおむね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％以上）を受けたこと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68811" y="8893199"/>
            <a:ext cx="6227691" cy="128033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lIns="74295" tIns="216000" rIns="74295" bIns="8890" anchor="ctr">
            <a:noAutofit/>
          </a:bodyPr>
          <a:lstStyle/>
          <a:p>
            <a:pPr>
              <a:defRPr/>
            </a:pPr>
            <a:endParaRPr lang="ja-JP" altLang="ja-JP" sz="1400" dirty="0">
              <a:solidFill>
                <a:prstClr val="black"/>
              </a:solidFill>
              <a:ea typeface="HGSｺﾞｼｯｸM" pitchFamily="50" charset="-128"/>
              <a:cs typeface="ＭＳ Ｐゴシック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279503"/>
              </p:ext>
            </p:extLst>
          </p:nvPr>
        </p:nvGraphicFramePr>
        <p:xfrm>
          <a:off x="437264" y="2857918"/>
          <a:ext cx="6695171" cy="946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77900409"/>
                    </a:ext>
                  </a:extLst>
                </a:gridCol>
                <a:gridCol w="5759067">
                  <a:extLst>
                    <a:ext uri="{9D8B030D-6E8A-4147-A177-3AD203B41FA5}">
                      <a16:colId xmlns:a16="http://schemas.microsoft.com/office/drawing/2014/main" xmlns="" val="2237430691"/>
                    </a:ext>
                  </a:extLst>
                </a:gridCol>
              </a:tblGrid>
              <a:tr h="9460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熊本県</a:t>
                      </a:r>
                      <a:endParaRPr kumimoji="1" lang="ja-JP" altLang="en-US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人吉市、球磨郡球磨村、球磨郡山江村、球磨郡相良村、</a:t>
                      </a: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球磨郡錦町、球磨</a:t>
                      </a:r>
                      <a:endParaRPr kumimoji="1" lang="en-US" altLang="ja-JP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200"/>
                        </a:lnSpc>
                      </a:pPr>
                      <a:endParaRPr kumimoji="1" lang="en-US" altLang="ja-JP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200"/>
                        </a:lnSpc>
                      </a:pP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郡</a:t>
                      </a: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あさぎり町、球磨郡多良木町、球磨郡湯前町、</a:t>
                      </a: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球磨郡水上村、球磨郡五</a:t>
                      </a:r>
                      <a:endParaRPr kumimoji="1" lang="en-US" altLang="ja-JP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200"/>
                        </a:lnSpc>
                      </a:pPr>
                      <a:endParaRPr kumimoji="1" lang="en-US" altLang="ja-JP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200"/>
                        </a:lnSpc>
                      </a:pP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木村、八代市</a:t>
                      </a: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坂本町、葦北郡芦北町</a:t>
                      </a:r>
                      <a:endParaRPr lang="zh-TW" altLang="en-US" sz="14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6380630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6782" y="2585634"/>
            <a:ext cx="1218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  <a:defRPr/>
            </a:pP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対象地域</a:t>
            </a:r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4233" y="3810235"/>
            <a:ext cx="271703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  <a:defRPr/>
            </a:pP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延長後の申告・納期限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n"/>
              <a:defRPr/>
            </a:pP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対象となる労働保険料など</a:t>
            </a:r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9514" y="4807873"/>
            <a:ext cx="6063355" cy="50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令和２年７月４日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令和３年</a:t>
            </a:r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までに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申告・納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期限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が到来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する労働保険料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・一般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拠出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</a:t>
            </a:r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3365" y="5251027"/>
            <a:ext cx="7065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400" b="1" u="sng" dirty="0">
                <a:latin typeface="メイリオ" pitchFamily="50" charset="-128"/>
                <a:ea typeface="メイリオ" pitchFamily="50" charset="-128"/>
              </a:rPr>
              <a:t>申告の</a:t>
            </a:r>
            <a:r>
              <a:rPr lang="ja-JP" altLang="en-US" sz="1400" b="1" u="sng" dirty="0">
                <a:latin typeface="メイリオ" pitchFamily="50" charset="-128"/>
                <a:ea typeface="メイリオ" pitchFamily="50" charset="-128"/>
              </a:rPr>
              <a:t>手続きは</a:t>
            </a:r>
            <a:r>
              <a:rPr lang="ja-JP" altLang="en-US" sz="1400" b="1" u="sng" dirty="0">
                <a:latin typeface="メイリオ" pitchFamily="50" charset="-128"/>
                <a:ea typeface="メイリオ" pitchFamily="50" charset="-128"/>
              </a:rPr>
              <a:t>、上記申告期限までに行っていただきますよう、</a:t>
            </a:r>
            <a:r>
              <a:rPr lang="ja-JP" altLang="en-US" sz="1400" b="1" u="sng" dirty="0">
                <a:latin typeface="メイリオ" pitchFamily="50" charset="-128"/>
                <a:ea typeface="メイリオ" pitchFamily="50" charset="-128"/>
              </a:rPr>
              <a:t>お願いします</a:t>
            </a:r>
            <a:r>
              <a:rPr lang="ja-JP" altLang="en-US" sz="1400" b="1" u="sng" dirty="0">
                <a:latin typeface="メイリオ" pitchFamily="50" charset="-128"/>
                <a:ea typeface="メイリオ" pitchFamily="50" charset="-128"/>
              </a:rPr>
              <a:t>。</a:t>
            </a:r>
            <a:endParaRPr lang="en-US" altLang="ja-JP" sz="1400" b="1" u="sng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8811" y="1864371"/>
            <a:ext cx="63942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以下の対象地域に所在する事業場の事業主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の皆さま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については、労働保険料・一般拠出金の申告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手続きや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納付の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期限を延長していましたが、その</a:t>
            </a: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申告・納</a:t>
            </a: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期限は、令和３年２月１日と決定しました</a:t>
            </a: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552372" y="5585120"/>
            <a:ext cx="6779322" cy="456859"/>
            <a:chOff x="225689" y="7095759"/>
            <a:chExt cx="6645781" cy="325161"/>
          </a:xfrm>
        </p:grpSpPr>
        <p:sp>
          <p:nvSpPr>
            <p:cNvPr id="16" name="ホームベース 15"/>
            <p:cNvSpPr/>
            <p:nvPr/>
          </p:nvSpPr>
          <p:spPr>
            <a:xfrm>
              <a:off x="225689" y="7095759"/>
              <a:ext cx="6525344" cy="325161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prstClr val="white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</a:t>
              </a:r>
              <a:r>
                <a:rPr lang="ja-JP" altLang="en-US" sz="1600" b="1" dirty="0">
                  <a:solidFill>
                    <a:prstClr val="white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．</a:t>
              </a:r>
              <a:r>
                <a:rPr lang="ja-JP" altLang="en-US" sz="1600" b="1" dirty="0">
                  <a:solidFill>
                    <a:prstClr val="white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納付の猶予</a:t>
              </a:r>
              <a:r>
                <a:rPr lang="ja-JP" altLang="en-US" sz="1400" b="1" dirty="0">
                  <a:solidFill>
                    <a:prstClr val="white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757355" y="7111075"/>
              <a:ext cx="5114115" cy="306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b="1" dirty="0">
                  <a:solidFill>
                    <a:prstClr val="white"/>
                  </a:solidFill>
                  <a:latin typeface="ＭＳ Ｐゴシック" panose="020B0600070205080204" pitchFamily="50" charset="-128"/>
                </a:rPr>
                <a:t>※</a:t>
              </a:r>
              <a:r>
                <a:rPr lang="ja-JP" altLang="en-US" sz="1100" b="1" dirty="0">
                  <a:solidFill>
                    <a:prstClr val="white"/>
                  </a:solidFill>
                  <a:latin typeface="ＭＳ Ｐゴシック" panose="020B0600070205080204" pitchFamily="50" charset="-128"/>
                </a:rPr>
                <a:t>申告</a:t>
              </a:r>
              <a:r>
                <a:rPr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手続きと</a:t>
              </a:r>
              <a:r>
                <a:rPr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合わせて</a:t>
              </a:r>
              <a:r>
                <a:rPr lang="ja-JP" altLang="en-US" sz="1100" b="1" dirty="0">
                  <a:solidFill>
                    <a:prstClr val="white"/>
                  </a:solidFill>
                  <a:latin typeface="ＭＳ Ｐゴシック" panose="020B0600070205080204" pitchFamily="50" charset="-128"/>
                </a:rPr>
                <a:t>、申請が必要</a:t>
              </a:r>
              <a:r>
                <a:rPr lang="ja-JP" altLang="en-US" sz="1100" b="1" dirty="0">
                  <a:solidFill>
                    <a:prstClr val="white"/>
                  </a:solidFill>
                  <a:latin typeface="ＭＳ Ｐゴシック" panose="020B0600070205080204" pitchFamily="50" charset="-128"/>
                </a:rPr>
                <a:t>です。</a:t>
              </a:r>
              <a:endParaRPr lang="en-US" altLang="ja-JP" sz="1100" b="1" dirty="0">
                <a:solidFill>
                  <a:prstClr val="white"/>
                </a:solidFill>
                <a:latin typeface="ＭＳ Ｐゴシック" panose="020B060007020508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b="1" dirty="0">
                  <a:solidFill>
                    <a:prstClr val="white"/>
                  </a:solidFill>
                  <a:latin typeface="ＭＳ Ｐゴシック" panose="020B0600070205080204" pitchFamily="50" charset="-128"/>
                </a:rPr>
                <a:t>また、保険料を免除するものではありません。</a:t>
              </a:r>
              <a:endParaRPr lang="ja-JP" altLang="en-US" sz="1100" b="1" dirty="0">
                <a:solidFill>
                  <a:prstClr val="white"/>
                </a:solidFill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568983" y="8068703"/>
            <a:ext cx="4513322" cy="466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詳しくは、厚生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労働省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をご参照ください。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  <a:defRPr/>
            </a:pP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</a:t>
            </a:r>
            <a:r>
              <a:rPr lang="en-US" altLang="ja-JP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://</a:t>
            </a:r>
            <a:r>
              <a:rPr lang="en-US" altLang="ja-JP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www.mhlw.go.jp/stf/newpage_10647.html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7789" y="7887425"/>
            <a:ext cx="648072" cy="648072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551378" y="4064960"/>
            <a:ext cx="3000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日（月）</a:t>
            </a:r>
            <a:endParaRPr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4"/>
          <p:cNvSpPr txBox="1">
            <a:spLocks noChangeArrowheads="1"/>
          </p:cNvSpPr>
          <p:nvPr/>
        </p:nvSpPr>
        <p:spPr bwMode="auto">
          <a:xfrm>
            <a:off x="536101" y="6088928"/>
            <a:ext cx="647069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〇令和２年７月豪雨に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より被害</a:t>
            </a:r>
            <a:r>
              <a:rPr lang="ja-JP" altLang="en-US" sz="16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を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受け、次の要件を満たす事業の事業主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の方々</a:t>
            </a:r>
            <a:endParaRPr lang="en-US" altLang="ja-JP" sz="14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　に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ついては、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労働保険料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・一般拠出金の納付を、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最大で１年間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猶予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し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ます。</a:t>
            </a:r>
            <a:endParaRPr lang="en-US" altLang="ja-JP" sz="14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82429" y="9015368"/>
            <a:ext cx="6047325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5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熊本労働局労働保険徴収室　　 熊本市西区春日</a:t>
            </a:r>
            <a:r>
              <a:rPr lang="en-US" altLang="ja-JP" sz="1400" dirty="0">
                <a:solidFill>
                  <a:prstClr val="black"/>
                </a:solidFill>
              </a:rPr>
              <a:t>2-10-1</a:t>
            </a:r>
            <a:r>
              <a:rPr lang="ja-JP" altLang="en-US" sz="1400" dirty="0">
                <a:solidFill>
                  <a:prstClr val="black"/>
                </a:solidFill>
              </a:rPr>
              <a:t>　　　（</a:t>
            </a:r>
            <a:r>
              <a:rPr lang="en-US" altLang="ja-JP" sz="1400" dirty="0">
                <a:solidFill>
                  <a:prstClr val="black"/>
                </a:solidFill>
              </a:rPr>
              <a:t>096</a:t>
            </a:r>
            <a:r>
              <a:rPr lang="ja-JP" altLang="en-US" sz="1400" dirty="0">
                <a:solidFill>
                  <a:prstClr val="black"/>
                </a:solidFill>
              </a:rPr>
              <a:t>）</a:t>
            </a:r>
            <a:r>
              <a:rPr lang="en-US" altLang="ja-JP" sz="1400" dirty="0">
                <a:solidFill>
                  <a:prstClr val="black"/>
                </a:solidFill>
              </a:rPr>
              <a:t>211-1702</a:t>
            </a:r>
          </a:p>
          <a:p>
            <a:pPr>
              <a:lnSpc>
                <a:spcPts val="1550"/>
              </a:lnSpc>
              <a:defRPr/>
            </a:pPr>
            <a:endParaRPr lang="en-US" altLang="ja-JP" sz="800" dirty="0">
              <a:solidFill>
                <a:prstClr val="black"/>
              </a:solidFill>
            </a:endParaRPr>
          </a:p>
          <a:p>
            <a:pPr>
              <a:lnSpc>
                <a:spcPts val="155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八代労働基準監督署　　　　　　　八代市大手町</a:t>
            </a:r>
            <a:r>
              <a:rPr lang="en-US" altLang="ja-JP" sz="1400" dirty="0">
                <a:solidFill>
                  <a:prstClr val="black"/>
                </a:solidFill>
              </a:rPr>
              <a:t>2-3-11</a:t>
            </a:r>
            <a:r>
              <a:rPr lang="ja-JP" altLang="en-US" sz="1400" dirty="0">
                <a:solidFill>
                  <a:prstClr val="black"/>
                </a:solidFill>
              </a:rPr>
              <a:t> 　　　　（</a:t>
            </a:r>
            <a:r>
              <a:rPr lang="en-US" altLang="ja-JP" sz="1400" dirty="0">
                <a:solidFill>
                  <a:prstClr val="black"/>
                </a:solidFill>
              </a:rPr>
              <a:t>0965</a:t>
            </a:r>
            <a:r>
              <a:rPr lang="ja-JP" altLang="en-US" sz="1400" dirty="0">
                <a:solidFill>
                  <a:prstClr val="black"/>
                </a:solidFill>
              </a:rPr>
              <a:t>）</a:t>
            </a:r>
            <a:r>
              <a:rPr lang="en-US" altLang="ja-JP" sz="1400" dirty="0">
                <a:solidFill>
                  <a:prstClr val="black"/>
                </a:solidFill>
              </a:rPr>
              <a:t>32-3151</a:t>
            </a:r>
          </a:p>
          <a:p>
            <a:pPr>
              <a:lnSpc>
                <a:spcPts val="1550"/>
              </a:lnSpc>
              <a:defRPr/>
            </a:pPr>
            <a:endParaRPr lang="en-US" altLang="ja-JP" sz="1400" dirty="0">
              <a:solidFill>
                <a:prstClr val="black"/>
              </a:solidFill>
            </a:endParaRPr>
          </a:p>
          <a:p>
            <a:pPr>
              <a:lnSpc>
                <a:spcPts val="155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人吉労働基準監督署　　　　　　　人吉市下薩摩瀬町</a:t>
            </a:r>
            <a:r>
              <a:rPr lang="en-US" altLang="ja-JP" sz="1400" dirty="0">
                <a:solidFill>
                  <a:prstClr val="black"/>
                </a:solidFill>
              </a:rPr>
              <a:t>1602-1</a:t>
            </a:r>
            <a:r>
              <a:rPr lang="ja-JP" altLang="en-US" sz="1400" dirty="0">
                <a:solidFill>
                  <a:prstClr val="black"/>
                </a:solidFill>
              </a:rPr>
              <a:t>　（</a:t>
            </a:r>
            <a:r>
              <a:rPr lang="en-US" altLang="ja-JP" sz="1400" dirty="0">
                <a:solidFill>
                  <a:prstClr val="black"/>
                </a:solidFill>
              </a:rPr>
              <a:t>0966</a:t>
            </a:r>
            <a:r>
              <a:rPr lang="ja-JP" altLang="en-US" sz="1400" dirty="0">
                <a:solidFill>
                  <a:prstClr val="black"/>
                </a:solidFill>
              </a:rPr>
              <a:t>）</a:t>
            </a:r>
            <a:r>
              <a:rPr lang="en-US" altLang="ja-JP" sz="1400" dirty="0">
                <a:solidFill>
                  <a:prstClr val="black"/>
                </a:solidFill>
              </a:rPr>
              <a:t>22-5151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8203" y="8547925"/>
            <a:ext cx="1653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≪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問合せ先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≫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69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D36DF577AB7C8A46B6E913D3A8AFC74C" ma:contentTypeVersion="2" ma:contentTypeDescription="" ma:contentTypeScope="" ma:versionID="0d209c39384a175462cf2305c0722139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8EB758A-543F-421F-97B2-C50D929F42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B5CFB0-6524-4491-A860-29FF074149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304B328-5C18-4E27-B61B-619076981586}">
  <ds:schemaRefs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207</Words>
  <Application>Microsoft Office PowerPoint</Application>
  <PresentationFormat>ユーザー設定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HGSｺﾞｼｯｸM</vt:lpstr>
      <vt:lpstr>ＭＳ Ｐゴシック</vt:lpstr>
      <vt:lpstr>メイリオ</vt:lpstr>
      <vt:lpstr>Arial</vt:lpstr>
      <vt:lpstr>Calibri</vt:lpstr>
      <vt:lpstr>Wingdings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01kawanoe</cp:lastModifiedBy>
  <cp:revision>309</cp:revision>
  <cp:lastPrinted>2020-12-02T02:28:35Z</cp:lastPrinted>
  <dcterms:created xsi:type="dcterms:W3CDTF">2011-03-18T08:03:41Z</dcterms:created>
  <dcterms:modified xsi:type="dcterms:W3CDTF">2020-12-02T02:32:16Z</dcterms:modified>
</cp:coreProperties>
</file>