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71" r:id="rId3"/>
  </p:sldIdLst>
  <p:sldSz cx="6858000" cy="9906000" type="A4"/>
  <p:notesSz cx="6805613" cy="9939338"/>
  <p:defaultTextStyle>
    <a:defPPr>
      <a:defRPr lang="ja-JP"/>
    </a:defPPr>
    <a:lvl1pPr marL="0" algn="l" defTabSz="957773" rtl="0" eaLnBrk="1" latinLnBrk="0" hangingPunct="1">
      <a:defRPr kumimoji="1" sz="1912" kern="1200">
        <a:solidFill>
          <a:schemeClr val="tx1"/>
        </a:solidFill>
        <a:latin typeface="+mn-lt"/>
        <a:ea typeface="+mn-ea"/>
        <a:cs typeface="+mn-cs"/>
      </a:defRPr>
    </a:lvl1pPr>
    <a:lvl2pPr marL="478887" algn="l" defTabSz="957773" rtl="0" eaLnBrk="1" latinLnBrk="0" hangingPunct="1">
      <a:defRPr kumimoji="1" sz="1912" kern="1200">
        <a:solidFill>
          <a:schemeClr val="tx1"/>
        </a:solidFill>
        <a:latin typeface="+mn-lt"/>
        <a:ea typeface="+mn-ea"/>
        <a:cs typeface="+mn-cs"/>
      </a:defRPr>
    </a:lvl2pPr>
    <a:lvl3pPr marL="957773" algn="l" defTabSz="957773" rtl="0" eaLnBrk="1" latinLnBrk="0" hangingPunct="1">
      <a:defRPr kumimoji="1" sz="1912" kern="1200">
        <a:solidFill>
          <a:schemeClr val="tx1"/>
        </a:solidFill>
        <a:latin typeface="+mn-lt"/>
        <a:ea typeface="+mn-ea"/>
        <a:cs typeface="+mn-cs"/>
      </a:defRPr>
    </a:lvl3pPr>
    <a:lvl4pPr marL="1436661" algn="l" defTabSz="957773" rtl="0" eaLnBrk="1" latinLnBrk="0" hangingPunct="1">
      <a:defRPr kumimoji="1" sz="1912" kern="1200">
        <a:solidFill>
          <a:schemeClr val="tx1"/>
        </a:solidFill>
        <a:latin typeface="+mn-lt"/>
        <a:ea typeface="+mn-ea"/>
        <a:cs typeface="+mn-cs"/>
      </a:defRPr>
    </a:lvl4pPr>
    <a:lvl5pPr marL="1915548" algn="l" defTabSz="957773" rtl="0" eaLnBrk="1" latinLnBrk="0" hangingPunct="1">
      <a:defRPr kumimoji="1" sz="1912" kern="1200">
        <a:solidFill>
          <a:schemeClr val="tx1"/>
        </a:solidFill>
        <a:latin typeface="+mn-lt"/>
        <a:ea typeface="+mn-ea"/>
        <a:cs typeface="+mn-cs"/>
      </a:defRPr>
    </a:lvl5pPr>
    <a:lvl6pPr marL="2394434" algn="l" defTabSz="957773" rtl="0" eaLnBrk="1" latinLnBrk="0" hangingPunct="1">
      <a:defRPr kumimoji="1" sz="1912" kern="1200">
        <a:solidFill>
          <a:schemeClr val="tx1"/>
        </a:solidFill>
        <a:latin typeface="+mn-lt"/>
        <a:ea typeface="+mn-ea"/>
        <a:cs typeface="+mn-cs"/>
      </a:defRPr>
    </a:lvl6pPr>
    <a:lvl7pPr marL="2873321" algn="l" defTabSz="957773" rtl="0" eaLnBrk="1" latinLnBrk="0" hangingPunct="1">
      <a:defRPr kumimoji="1" sz="1912" kern="1200">
        <a:solidFill>
          <a:schemeClr val="tx1"/>
        </a:solidFill>
        <a:latin typeface="+mn-lt"/>
        <a:ea typeface="+mn-ea"/>
        <a:cs typeface="+mn-cs"/>
      </a:defRPr>
    </a:lvl7pPr>
    <a:lvl8pPr marL="3352208" algn="l" defTabSz="957773" rtl="0" eaLnBrk="1" latinLnBrk="0" hangingPunct="1">
      <a:defRPr kumimoji="1" sz="1912" kern="1200">
        <a:solidFill>
          <a:schemeClr val="tx1"/>
        </a:solidFill>
        <a:latin typeface="+mn-lt"/>
        <a:ea typeface="+mn-ea"/>
        <a:cs typeface="+mn-cs"/>
      </a:defRPr>
    </a:lvl8pPr>
    <a:lvl9pPr marL="3831094" algn="l" defTabSz="957773" rtl="0" eaLnBrk="1" latinLnBrk="0" hangingPunct="1">
      <a:defRPr kumimoji="1" sz="191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4201" userDrawn="1">
          <p15:clr>
            <a:srgbClr val="A4A3A4"/>
          </p15:clr>
        </p15:guide>
        <p15:guide id="3" pos="119" userDrawn="1">
          <p15:clr>
            <a:srgbClr val="A4A3A4"/>
          </p15:clr>
        </p15:guide>
        <p15:guide id="4" pos="2636" userDrawn="1">
          <p15:clr>
            <a:srgbClr val="A4A3A4"/>
          </p15:clr>
        </p15:guide>
        <p15:guide id="5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伊藤 寛(itou-hiroshihi)" initials="伊藤" lastIdx="7" clrIdx="0">
    <p:extLst>
      <p:ext uri="{19B8F6BF-5375-455C-9EA6-DF929625EA0E}">
        <p15:presenceInfo xmlns:p15="http://schemas.microsoft.com/office/powerpoint/2012/main" userId="S::IHELU@lansys.mhlw.go.jp::8e3bce0a-4338-408b-9cce-7c81e117a2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BAB7"/>
    <a:srgbClr val="C9E7E7"/>
    <a:srgbClr val="CCFFCC"/>
    <a:srgbClr val="CCFF99"/>
    <a:srgbClr val="009944"/>
    <a:srgbClr val="103185"/>
    <a:srgbClr val="FFFFCC"/>
    <a:srgbClr val="FEDFE1"/>
    <a:srgbClr val="E6E6E6"/>
    <a:srgbClr val="F29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86" autoAdjust="0"/>
    <p:restoredTop sz="96429" autoAdjust="0"/>
  </p:normalViewPr>
  <p:slideViewPr>
    <p:cSldViewPr>
      <p:cViewPr varScale="1">
        <p:scale>
          <a:sx n="75" d="100"/>
          <a:sy n="75" d="100"/>
        </p:scale>
        <p:origin x="1944" y="84"/>
      </p:cViewPr>
      <p:guideLst>
        <p:guide orient="horz" pos="3120"/>
        <p:guide pos="4201"/>
        <p:guide pos="119"/>
        <p:guide pos="263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activeX/activeX1.xml><?xml version="1.0" encoding="utf-8"?>
<ax:ocx xmlns:ax="http://schemas.microsoft.com/office/2006/activeX" xmlns:r="http://schemas.openxmlformats.org/officeDocument/2006/relationships" ax:classid="{D9347033-9612-11D1-9D75-00C04FCC8CDC}" ax:persistence="persistPropertyBag">
  <ax:ocxPr ax:name="_cx" ax:value="3298"/>
  <ax:ocxPr ax:name="_cy" ax:value="3298"/>
  <ax:ocxPr ax:name="Style" ax:value="11"/>
  <ax:ocxPr ax:name="SubStyle" ax:value="0"/>
  <ax:ocxPr ax:name="Validation" ax:value="2"/>
  <ax:ocxPr ax:name="LineWeight" ax:value="3"/>
  <ax:ocxPr ax:name="Direction" ax:value="0"/>
  <ax:ocxPr ax:name="ShowData" ax:value="1"/>
  <ax:ocxPr ax:name="Value" ax:value="https://zoom.us/support/download"/>
  <ax:ocxPr ax:name="ForeColor" ax:value="0"/>
  <ax:ocxPr ax:name="BackColor" ax:value="16777215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888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0" y="0"/>
            <a:ext cx="294888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424EB-85DB-462F-9CD6-E30306952829}" type="datetimeFigureOut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65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9" y="4721225"/>
            <a:ext cx="5443856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888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0" y="9440864"/>
            <a:ext cx="294888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65C3A-FFB6-4824-9EA1-3EB54C806C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921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773" rtl="0" eaLnBrk="1" latinLnBrk="0" hangingPunct="1">
      <a:defRPr kumimoji="1" sz="1243" kern="1200">
        <a:solidFill>
          <a:schemeClr val="tx1"/>
        </a:solidFill>
        <a:latin typeface="+mn-lt"/>
        <a:ea typeface="+mn-ea"/>
        <a:cs typeface="+mn-cs"/>
      </a:defRPr>
    </a:lvl1pPr>
    <a:lvl2pPr marL="478887" algn="l" defTabSz="957773" rtl="0" eaLnBrk="1" latinLnBrk="0" hangingPunct="1">
      <a:defRPr kumimoji="1" sz="1243" kern="1200">
        <a:solidFill>
          <a:schemeClr val="tx1"/>
        </a:solidFill>
        <a:latin typeface="+mn-lt"/>
        <a:ea typeface="+mn-ea"/>
        <a:cs typeface="+mn-cs"/>
      </a:defRPr>
    </a:lvl2pPr>
    <a:lvl3pPr marL="957773" algn="l" defTabSz="957773" rtl="0" eaLnBrk="1" latinLnBrk="0" hangingPunct="1">
      <a:defRPr kumimoji="1" sz="1243" kern="1200">
        <a:solidFill>
          <a:schemeClr val="tx1"/>
        </a:solidFill>
        <a:latin typeface="+mn-lt"/>
        <a:ea typeface="+mn-ea"/>
        <a:cs typeface="+mn-cs"/>
      </a:defRPr>
    </a:lvl3pPr>
    <a:lvl4pPr marL="1436661" algn="l" defTabSz="957773" rtl="0" eaLnBrk="1" latinLnBrk="0" hangingPunct="1">
      <a:defRPr kumimoji="1" sz="1243" kern="1200">
        <a:solidFill>
          <a:schemeClr val="tx1"/>
        </a:solidFill>
        <a:latin typeface="+mn-lt"/>
        <a:ea typeface="+mn-ea"/>
        <a:cs typeface="+mn-cs"/>
      </a:defRPr>
    </a:lvl4pPr>
    <a:lvl5pPr marL="1915548" algn="l" defTabSz="957773" rtl="0" eaLnBrk="1" latinLnBrk="0" hangingPunct="1">
      <a:defRPr kumimoji="1" sz="1243" kern="1200">
        <a:solidFill>
          <a:schemeClr val="tx1"/>
        </a:solidFill>
        <a:latin typeface="+mn-lt"/>
        <a:ea typeface="+mn-ea"/>
        <a:cs typeface="+mn-cs"/>
      </a:defRPr>
    </a:lvl5pPr>
    <a:lvl6pPr marL="2394434" algn="l" defTabSz="957773" rtl="0" eaLnBrk="1" latinLnBrk="0" hangingPunct="1">
      <a:defRPr kumimoji="1" sz="1243" kern="1200">
        <a:solidFill>
          <a:schemeClr val="tx1"/>
        </a:solidFill>
        <a:latin typeface="+mn-lt"/>
        <a:ea typeface="+mn-ea"/>
        <a:cs typeface="+mn-cs"/>
      </a:defRPr>
    </a:lvl6pPr>
    <a:lvl7pPr marL="2873321" algn="l" defTabSz="957773" rtl="0" eaLnBrk="1" latinLnBrk="0" hangingPunct="1">
      <a:defRPr kumimoji="1" sz="1243" kern="1200">
        <a:solidFill>
          <a:schemeClr val="tx1"/>
        </a:solidFill>
        <a:latin typeface="+mn-lt"/>
        <a:ea typeface="+mn-ea"/>
        <a:cs typeface="+mn-cs"/>
      </a:defRPr>
    </a:lvl7pPr>
    <a:lvl8pPr marL="3352208" algn="l" defTabSz="957773" rtl="0" eaLnBrk="1" latinLnBrk="0" hangingPunct="1">
      <a:defRPr kumimoji="1" sz="1243" kern="1200">
        <a:solidFill>
          <a:schemeClr val="tx1"/>
        </a:solidFill>
        <a:latin typeface="+mn-lt"/>
        <a:ea typeface="+mn-ea"/>
        <a:cs typeface="+mn-cs"/>
      </a:defRPr>
    </a:lvl8pPr>
    <a:lvl9pPr marL="3831094" algn="l" defTabSz="957773" rtl="0" eaLnBrk="1" latinLnBrk="0" hangingPunct="1">
      <a:defRPr kumimoji="1" sz="12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6513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65C3A-FFB6-4824-9EA1-3EB54C806CC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327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2"/>
            <a:ext cx="5829300" cy="212337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7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4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1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8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85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62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3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16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AB87-D9A0-4011-81CF-D494606E4C97}" type="datetime1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BEEF-BC02-4E5D-A48E-F88784D8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89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6B6-24BB-4650-963E-55F6FF19456E}" type="datetime1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BEEF-BC02-4E5D-A48E-F88784D8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7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D49AC-8E30-4774-B5B1-1BC954BCEAB3}" type="datetime1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BEEF-BC02-4E5D-A48E-F88784D8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84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3C64-D890-45B6-A060-996EF5BFF222}" type="datetime1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BEEF-BC02-4E5D-A48E-F88784D8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04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191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88"/>
            <a:ext cx="5829300" cy="2166936"/>
          </a:xfrm>
        </p:spPr>
        <p:txBody>
          <a:bodyPr anchor="b"/>
          <a:lstStyle>
            <a:lvl1pPr marL="0" indent="0">
              <a:buNone/>
              <a:defRPr sz="2095">
                <a:solidFill>
                  <a:schemeClr val="tx1">
                    <a:tint val="75000"/>
                  </a:schemeClr>
                </a:solidFill>
              </a:defRPr>
            </a:lvl1pPr>
            <a:lvl2pPr marL="477084" indent="0">
              <a:buNone/>
              <a:defRPr sz="1905">
                <a:solidFill>
                  <a:schemeClr val="tx1">
                    <a:tint val="75000"/>
                  </a:schemeClr>
                </a:solidFill>
              </a:defRPr>
            </a:lvl2pPr>
            <a:lvl3pPr marL="954167" indent="0">
              <a:buNone/>
              <a:defRPr sz="1619">
                <a:solidFill>
                  <a:schemeClr val="tx1">
                    <a:tint val="75000"/>
                  </a:schemeClr>
                </a:solidFill>
              </a:defRPr>
            </a:lvl3pPr>
            <a:lvl4pPr marL="1431251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4pPr>
            <a:lvl5pPr marL="1908334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5pPr>
            <a:lvl6pPr marL="2385417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6pPr>
            <a:lvl7pPr marL="2862501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7pPr>
            <a:lvl8pPr marL="3339585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8pPr>
            <a:lvl9pPr marL="3816668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669B0-8FE2-4E20-A4D9-1F3D3A19BC0F}" type="datetime1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BEEF-BC02-4E5D-A48E-F88784D8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11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2952"/>
            </a:lvl1pPr>
            <a:lvl2pPr>
              <a:defRPr sz="2476"/>
            </a:lvl2pPr>
            <a:lvl3pPr>
              <a:defRPr sz="2095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952"/>
            </a:lvl1pPr>
            <a:lvl2pPr>
              <a:defRPr sz="2476"/>
            </a:lvl2pPr>
            <a:lvl3pPr>
              <a:defRPr sz="2095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B3423-4FE3-438A-89CA-B85694BC8126}" type="datetime1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BEEF-BC02-4E5D-A48E-F88784D8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120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476" b="1"/>
            </a:lvl1pPr>
            <a:lvl2pPr marL="477084" indent="0">
              <a:buNone/>
              <a:defRPr sz="2095" b="1"/>
            </a:lvl2pPr>
            <a:lvl3pPr marL="954167" indent="0">
              <a:buNone/>
              <a:defRPr sz="1905" b="1"/>
            </a:lvl3pPr>
            <a:lvl4pPr marL="1431251" indent="0">
              <a:buNone/>
              <a:defRPr sz="1619" b="1"/>
            </a:lvl4pPr>
            <a:lvl5pPr marL="1908334" indent="0">
              <a:buNone/>
              <a:defRPr sz="1619" b="1"/>
            </a:lvl5pPr>
            <a:lvl6pPr marL="2385417" indent="0">
              <a:buNone/>
              <a:defRPr sz="1619" b="1"/>
            </a:lvl6pPr>
            <a:lvl7pPr marL="2862501" indent="0">
              <a:buNone/>
              <a:defRPr sz="1619" b="1"/>
            </a:lvl7pPr>
            <a:lvl8pPr marL="3339585" indent="0">
              <a:buNone/>
              <a:defRPr sz="1619" b="1"/>
            </a:lvl8pPr>
            <a:lvl9pPr marL="3816668" indent="0">
              <a:buNone/>
              <a:defRPr sz="1619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76"/>
            </a:lvl1pPr>
            <a:lvl2pPr>
              <a:defRPr sz="2095"/>
            </a:lvl2pPr>
            <a:lvl3pPr>
              <a:defRPr sz="1905"/>
            </a:lvl3pPr>
            <a:lvl4pPr>
              <a:defRPr sz="1619"/>
            </a:lvl4pPr>
            <a:lvl5pPr>
              <a:defRPr sz="1619"/>
            </a:lvl5pPr>
            <a:lvl6pPr>
              <a:defRPr sz="1619"/>
            </a:lvl6pPr>
            <a:lvl7pPr>
              <a:defRPr sz="1619"/>
            </a:lvl7pPr>
            <a:lvl8pPr>
              <a:defRPr sz="1619"/>
            </a:lvl8pPr>
            <a:lvl9pPr>
              <a:defRPr sz="161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476" b="1"/>
            </a:lvl1pPr>
            <a:lvl2pPr marL="477084" indent="0">
              <a:buNone/>
              <a:defRPr sz="2095" b="1"/>
            </a:lvl2pPr>
            <a:lvl3pPr marL="954167" indent="0">
              <a:buNone/>
              <a:defRPr sz="1905" b="1"/>
            </a:lvl3pPr>
            <a:lvl4pPr marL="1431251" indent="0">
              <a:buNone/>
              <a:defRPr sz="1619" b="1"/>
            </a:lvl4pPr>
            <a:lvl5pPr marL="1908334" indent="0">
              <a:buNone/>
              <a:defRPr sz="1619" b="1"/>
            </a:lvl5pPr>
            <a:lvl6pPr marL="2385417" indent="0">
              <a:buNone/>
              <a:defRPr sz="1619" b="1"/>
            </a:lvl6pPr>
            <a:lvl7pPr marL="2862501" indent="0">
              <a:buNone/>
              <a:defRPr sz="1619" b="1"/>
            </a:lvl7pPr>
            <a:lvl8pPr marL="3339585" indent="0">
              <a:buNone/>
              <a:defRPr sz="1619" b="1"/>
            </a:lvl8pPr>
            <a:lvl9pPr marL="3816668" indent="0">
              <a:buNone/>
              <a:defRPr sz="1619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76"/>
            </a:lvl1pPr>
            <a:lvl2pPr>
              <a:defRPr sz="2095"/>
            </a:lvl2pPr>
            <a:lvl3pPr>
              <a:defRPr sz="1905"/>
            </a:lvl3pPr>
            <a:lvl4pPr>
              <a:defRPr sz="1619"/>
            </a:lvl4pPr>
            <a:lvl5pPr>
              <a:defRPr sz="1619"/>
            </a:lvl5pPr>
            <a:lvl6pPr>
              <a:defRPr sz="1619"/>
            </a:lvl6pPr>
            <a:lvl7pPr>
              <a:defRPr sz="1619"/>
            </a:lvl7pPr>
            <a:lvl8pPr>
              <a:defRPr sz="1619"/>
            </a:lvl8pPr>
            <a:lvl9pPr>
              <a:defRPr sz="161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2818-ECB7-47D3-8A1E-47306FF7F087}" type="datetime1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BEEF-BC02-4E5D-A48E-F88784D8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602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CBAC-FB52-4EDC-9C17-24F1D717E2F3}" type="datetime1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BEEF-BC02-4E5D-A48E-F88784D8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29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23FA-95A3-40F8-884B-0EEBBB9DA6B8}" type="datetime1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BEEF-BC02-4E5D-A48E-F88784D8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948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09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7"/>
            <a:ext cx="3833813" cy="8454497"/>
          </a:xfrm>
        </p:spPr>
        <p:txBody>
          <a:bodyPr/>
          <a:lstStyle>
            <a:lvl1pPr>
              <a:defRPr sz="3429"/>
            </a:lvl1pPr>
            <a:lvl2pPr>
              <a:defRPr sz="2952"/>
            </a:lvl2pPr>
            <a:lvl3pPr>
              <a:defRPr sz="2476"/>
            </a:lvl3pPr>
            <a:lvl4pPr>
              <a:defRPr sz="2095"/>
            </a:lvl4pPr>
            <a:lvl5pPr>
              <a:defRPr sz="2095"/>
            </a:lvl5pPr>
            <a:lvl6pPr>
              <a:defRPr sz="2095"/>
            </a:lvl6pPr>
            <a:lvl7pPr>
              <a:defRPr sz="2095"/>
            </a:lvl7pPr>
            <a:lvl8pPr>
              <a:defRPr sz="2095"/>
            </a:lvl8pPr>
            <a:lvl9pPr>
              <a:defRPr sz="209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29"/>
            </a:lvl1pPr>
            <a:lvl2pPr marL="477084" indent="0">
              <a:buNone/>
              <a:defRPr sz="1238"/>
            </a:lvl2pPr>
            <a:lvl3pPr marL="954167" indent="0">
              <a:buNone/>
              <a:defRPr sz="1048"/>
            </a:lvl3pPr>
            <a:lvl4pPr marL="1431251" indent="0">
              <a:buNone/>
              <a:defRPr sz="952"/>
            </a:lvl4pPr>
            <a:lvl5pPr marL="1908334" indent="0">
              <a:buNone/>
              <a:defRPr sz="952"/>
            </a:lvl5pPr>
            <a:lvl6pPr marL="2385417" indent="0">
              <a:buNone/>
              <a:defRPr sz="952"/>
            </a:lvl6pPr>
            <a:lvl7pPr marL="2862501" indent="0">
              <a:buNone/>
              <a:defRPr sz="952"/>
            </a:lvl7pPr>
            <a:lvl8pPr marL="3339585" indent="0">
              <a:buNone/>
              <a:defRPr sz="952"/>
            </a:lvl8pPr>
            <a:lvl9pPr marL="3816668" indent="0">
              <a:buNone/>
              <a:defRPr sz="95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D3C8B-E28E-4D97-8AB5-FC36BD0AC3FB}" type="datetime1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BEEF-BC02-4E5D-A48E-F88784D8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18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5" y="6934201"/>
            <a:ext cx="4114800" cy="818622"/>
          </a:xfrm>
        </p:spPr>
        <p:txBody>
          <a:bodyPr anchor="b"/>
          <a:lstStyle>
            <a:lvl1pPr algn="l">
              <a:defRPr sz="209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5" y="885120"/>
            <a:ext cx="4114800" cy="5943600"/>
          </a:xfrm>
        </p:spPr>
        <p:txBody>
          <a:bodyPr/>
          <a:lstStyle>
            <a:lvl1pPr marL="0" indent="0">
              <a:buNone/>
              <a:defRPr sz="3429"/>
            </a:lvl1pPr>
            <a:lvl2pPr marL="477084" indent="0">
              <a:buNone/>
              <a:defRPr sz="2952"/>
            </a:lvl2pPr>
            <a:lvl3pPr marL="954167" indent="0">
              <a:buNone/>
              <a:defRPr sz="2476"/>
            </a:lvl3pPr>
            <a:lvl4pPr marL="1431251" indent="0">
              <a:buNone/>
              <a:defRPr sz="2095"/>
            </a:lvl4pPr>
            <a:lvl5pPr marL="1908334" indent="0">
              <a:buNone/>
              <a:defRPr sz="2095"/>
            </a:lvl5pPr>
            <a:lvl6pPr marL="2385417" indent="0">
              <a:buNone/>
              <a:defRPr sz="2095"/>
            </a:lvl6pPr>
            <a:lvl7pPr marL="2862501" indent="0">
              <a:buNone/>
              <a:defRPr sz="2095"/>
            </a:lvl7pPr>
            <a:lvl8pPr marL="3339585" indent="0">
              <a:buNone/>
              <a:defRPr sz="2095"/>
            </a:lvl8pPr>
            <a:lvl9pPr marL="3816668" indent="0">
              <a:buNone/>
              <a:defRPr sz="209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5" y="7752823"/>
            <a:ext cx="4114800" cy="1162578"/>
          </a:xfrm>
        </p:spPr>
        <p:txBody>
          <a:bodyPr/>
          <a:lstStyle>
            <a:lvl1pPr marL="0" indent="0">
              <a:buNone/>
              <a:defRPr sz="1429"/>
            </a:lvl1pPr>
            <a:lvl2pPr marL="477084" indent="0">
              <a:buNone/>
              <a:defRPr sz="1238"/>
            </a:lvl2pPr>
            <a:lvl3pPr marL="954167" indent="0">
              <a:buNone/>
              <a:defRPr sz="1048"/>
            </a:lvl3pPr>
            <a:lvl4pPr marL="1431251" indent="0">
              <a:buNone/>
              <a:defRPr sz="952"/>
            </a:lvl4pPr>
            <a:lvl5pPr marL="1908334" indent="0">
              <a:buNone/>
              <a:defRPr sz="952"/>
            </a:lvl5pPr>
            <a:lvl6pPr marL="2385417" indent="0">
              <a:buNone/>
              <a:defRPr sz="952"/>
            </a:lvl6pPr>
            <a:lvl7pPr marL="2862501" indent="0">
              <a:buNone/>
              <a:defRPr sz="952"/>
            </a:lvl7pPr>
            <a:lvl8pPr marL="3339585" indent="0">
              <a:buNone/>
              <a:defRPr sz="952"/>
            </a:lvl8pPr>
            <a:lvl9pPr marL="3816668" indent="0">
              <a:buNone/>
              <a:defRPr sz="95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09691-4FEE-4C0F-8935-128EFD15D42A}" type="datetime1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BEEF-BC02-4E5D-A48E-F88784D8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8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100186" tIns="50093" rIns="100186" bIns="5009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100186" tIns="50093" rIns="100186" bIns="5009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100186" tIns="50093" rIns="100186" bIns="50093" rtlCol="0" anchor="ctr"/>
          <a:lstStyle>
            <a:lvl1pPr algn="l">
              <a:defRPr sz="12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B2F5E-96DB-4C65-A491-F8D0414EEC5F}" type="datetime1">
              <a:rPr kumimoji="1" lang="ja-JP" altLang="en-US" smtClean="0"/>
              <a:t>2024/5/1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6"/>
            <a:ext cx="2171700" cy="527402"/>
          </a:xfrm>
          <a:prstGeom prst="rect">
            <a:avLst/>
          </a:prstGeom>
        </p:spPr>
        <p:txBody>
          <a:bodyPr vert="horz" lIns="100186" tIns="50093" rIns="100186" bIns="50093" rtlCol="0" anchor="ctr"/>
          <a:lstStyle>
            <a:lvl1pPr algn="ctr">
              <a:defRPr sz="12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100186" tIns="50093" rIns="100186" bIns="50093" rtlCol="0" anchor="ctr"/>
          <a:lstStyle>
            <a:lvl1pPr algn="r">
              <a:defRPr sz="12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FBEEF-BC02-4E5D-A48E-F88784D893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08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54167" rtl="0" eaLnBrk="1" latinLnBrk="0" hangingPunct="1">
        <a:spcBef>
          <a:spcPct val="0"/>
        </a:spcBef>
        <a:buNone/>
        <a:defRPr kumimoji="1" sz="45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813" indent="-357813" algn="l" defTabSz="95416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29" kern="1200">
          <a:solidFill>
            <a:schemeClr val="tx1"/>
          </a:solidFill>
          <a:latin typeface="+mn-lt"/>
          <a:ea typeface="+mn-ea"/>
          <a:cs typeface="+mn-cs"/>
        </a:defRPr>
      </a:lvl1pPr>
      <a:lvl2pPr marL="775260" indent="-298177" algn="l" defTabSz="95416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52" kern="1200">
          <a:solidFill>
            <a:schemeClr val="tx1"/>
          </a:solidFill>
          <a:latin typeface="+mn-lt"/>
          <a:ea typeface="+mn-ea"/>
          <a:cs typeface="+mn-cs"/>
        </a:defRPr>
      </a:lvl2pPr>
      <a:lvl3pPr marL="1192709" indent="-238542" algn="l" defTabSz="95416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76" kern="1200">
          <a:solidFill>
            <a:schemeClr val="tx1"/>
          </a:solidFill>
          <a:latin typeface="+mn-lt"/>
          <a:ea typeface="+mn-ea"/>
          <a:cs typeface="+mn-cs"/>
        </a:defRPr>
      </a:lvl3pPr>
      <a:lvl4pPr marL="1669792" indent="-238542" algn="l" defTabSz="95416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95" kern="1200">
          <a:solidFill>
            <a:schemeClr val="tx1"/>
          </a:solidFill>
          <a:latin typeface="+mn-lt"/>
          <a:ea typeface="+mn-ea"/>
          <a:cs typeface="+mn-cs"/>
        </a:defRPr>
      </a:lvl4pPr>
      <a:lvl5pPr marL="2146875" indent="-238542" algn="l" defTabSz="95416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95" kern="1200">
          <a:solidFill>
            <a:schemeClr val="tx1"/>
          </a:solidFill>
          <a:latin typeface="+mn-lt"/>
          <a:ea typeface="+mn-ea"/>
          <a:cs typeface="+mn-cs"/>
        </a:defRPr>
      </a:lvl5pPr>
      <a:lvl6pPr marL="2623959" indent="-238542" algn="l" defTabSz="95416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95" kern="1200">
          <a:solidFill>
            <a:schemeClr val="tx1"/>
          </a:solidFill>
          <a:latin typeface="+mn-lt"/>
          <a:ea typeface="+mn-ea"/>
          <a:cs typeface="+mn-cs"/>
        </a:defRPr>
      </a:lvl6pPr>
      <a:lvl7pPr marL="3101043" indent="-238542" algn="l" defTabSz="95416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95" kern="1200">
          <a:solidFill>
            <a:schemeClr val="tx1"/>
          </a:solidFill>
          <a:latin typeface="+mn-lt"/>
          <a:ea typeface="+mn-ea"/>
          <a:cs typeface="+mn-cs"/>
        </a:defRPr>
      </a:lvl7pPr>
      <a:lvl8pPr marL="3578126" indent="-238542" algn="l" defTabSz="95416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95" kern="1200">
          <a:solidFill>
            <a:schemeClr val="tx1"/>
          </a:solidFill>
          <a:latin typeface="+mn-lt"/>
          <a:ea typeface="+mn-ea"/>
          <a:cs typeface="+mn-cs"/>
        </a:defRPr>
      </a:lvl8pPr>
      <a:lvl9pPr marL="4055210" indent="-238542" algn="l" defTabSz="95416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4167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1pPr>
      <a:lvl2pPr marL="477084" algn="l" defTabSz="954167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2pPr>
      <a:lvl3pPr marL="954167" algn="l" defTabSz="954167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3pPr>
      <a:lvl4pPr marL="1431251" algn="l" defTabSz="954167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4pPr>
      <a:lvl5pPr marL="1908334" algn="l" defTabSz="954167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5pPr>
      <a:lvl6pPr marL="2385417" algn="l" defTabSz="954167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6pPr>
      <a:lvl7pPr marL="2862501" algn="l" defTabSz="954167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7pPr>
      <a:lvl8pPr marL="3339585" algn="l" defTabSz="954167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8pPr>
      <a:lvl9pPr marL="3816668" algn="l" defTabSz="954167" rtl="0" eaLnBrk="1" latinLnBrk="0" hangingPunct="1">
        <a:defRPr kumimoji="1" sz="1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pn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image" Target="../media/image4.wmf"/><Relationship Id="rId5" Type="http://schemas.openxmlformats.org/officeDocument/2006/relationships/image" Target="../media/image5.png"/><Relationship Id="rId10" Type="http://schemas.openxmlformats.org/officeDocument/2006/relationships/hyperlink" Target="https://zoom.us/support/download" TargetMode="External"/><Relationship Id="rId4" Type="http://schemas.openxmlformats.org/officeDocument/2006/relationships/image" Target="../media/image1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F71B9ACA-B125-C559-17C0-C4FB1D265FDD}"/>
              </a:ext>
            </a:extLst>
          </p:cNvPr>
          <p:cNvSpPr/>
          <p:nvPr/>
        </p:nvSpPr>
        <p:spPr>
          <a:xfrm>
            <a:off x="174403" y="8917698"/>
            <a:ext cx="6420790" cy="252000"/>
          </a:xfrm>
          <a:prstGeom prst="roundRect">
            <a:avLst>
              <a:gd name="adj" fmla="val 3408"/>
            </a:avLst>
          </a:prstGeom>
          <a:solidFill>
            <a:srgbClr val="FFFFCC"/>
          </a:solidFill>
          <a:ln>
            <a:solidFill>
              <a:srgbClr val="F29000"/>
            </a:solidFill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kumimoji="1" lang="ja-JP" altLang="en-US" sz="1100" spc="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オンライン</a:t>
            </a:r>
            <a:r>
              <a:rPr lang="ja-JP" altLang="en-US" sz="1100" spc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セミナ</a:t>
            </a:r>
            <a:r>
              <a:rPr lang="ja-JP" altLang="en-US" sz="1100" spc="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ー</a:t>
            </a:r>
            <a:r>
              <a:rPr kumimoji="1" lang="ja-JP" altLang="en-US" sz="1100" spc="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（</a:t>
            </a:r>
            <a:r>
              <a:rPr kumimoji="1" lang="en-US" altLang="ja-JP" sz="1100" spc="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Zoom</a:t>
            </a:r>
            <a:r>
              <a:rPr lang="ja-JP" altLang="en-US" sz="1100" b="1" spc="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kumimoji="1" lang="en-US" altLang="ja-JP" sz="1100" b="1" spc="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1100" spc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の実施　</a:t>
            </a:r>
            <a:r>
              <a:rPr kumimoji="1" lang="en-US" altLang="ja-JP" sz="800" spc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kumimoji="1" lang="ja-JP" altLang="en-US" sz="800" spc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裏面をご覧ください</a:t>
            </a:r>
            <a:r>
              <a:rPr kumimoji="1" lang="en-US" altLang="ja-JP" sz="800" spc="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kumimoji="1" lang="ja-JP" altLang="en-US" sz="1100" spc="1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7" name="TextBox 70">
            <a:extLst>
              <a:ext uri="{FF2B5EF4-FFF2-40B4-BE49-F238E27FC236}">
                <a16:creationId xmlns:a16="http://schemas.microsoft.com/office/drawing/2014/main" id="{7DFEB8FB-560F-DFCA-F71D-D2A6E5F29A42}"/>
              </a:ext>
            </a:extLst>
          </p:cNvPr>
          <p:cNvSpPr txBox="1"/>
          <p:nvPr/>
        </p:nvSpPr>
        <p:spPr>
          <a:xfrm rot="5400000">
            <a:off x="3111199" y="4739897"/>
            <a:ext cx="405608" cy="277578"/>
          </a:xfrm>
          <a:prstGeom prst="rect">
            <a:avLst/>
          </a:prstGeom>
        </p:spPr>
        <p:txBody>
          <a:bodyPr lIns="42680" tIns="42680" rIns="42680" bIns="42680" rtlCol="0" anchor="ctr"/>
          <a:lstStyle/>
          <a:p>
            <a:pPr algn="ctr">
              <a:lnSpc>
                <a:spcPts val="2239"/>
              </a:lnSpc>
            </a:pPr>
            <a:endParaRPr/>
          </a:p>
        </p:txBody>
      </p: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030537D0-41E8-4335-49EC-BA16669ADFD0}"/>
              </a:ext>
            </a:extLst>
          </p:cNvPr>
          <p:cNvGrpSpPr/>
          <p:nvPr/>
        </p:nvGrpSpPr>
        <p:grpSpPr>
          <a:xfrm>
            <a:off x="161910" y="7462089"/>
            <a:ext cx="6412639" cy="281030"/>
            <a:chOff x="181890" y="5591877"/>
            <a:chExt cx="6412639" cy="265977"/>
          </a:xfrm>
        </p:grpSpPr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1E23565A-B468-CAFF-34A7-15931FB25FC4}"/>
                </a:ext>
              </a:extLst>
            </p:cNvPr>
            <p:cNvSpPr/>
            <p:nvPr/>
          </p:nvSpPr>
          <p:spPr>
            <a:xfrm>
              <a:off x="2334201" y="5591877"/>
              <a:ext cx="4260328" cy="252000"/>
            </a:xfrm>
            <a:prstGeom prst="roundRect">
              <a:avLst>
                <a:gd name="adj" fmla="val 0"/>
              </a:avLst>
            </a:prstGeom>
            <a:solidFill>
              <a:srgbClr val="C9E7E7"/>
            </a:solidFill>
            <a:ln>
              <a:noFill/>
              <a:prstDash val="sysDash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ハローワーク大和の上記お申し込み先へお電話ください。</a:t>
              </a:r>
              <a:endParaRPr kumimoji="1"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9" name="Rectangle 10">
              <a:extLst>
                <a:ext uri="{FF2B5EF4-FFF2-40B4-BE49-F238E27FC236}">
                  <a16:creationId xmlns:a16="http://schemas.microsoft.com/office/drawing/2014/main" id="{9D893FFF-AAAB-3DB2-1FF2-4D5B5ACA8D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890" y="5605854"/>
              <a:ext cx="2160000" cy="252000"/>
            </a:xfrm>
            <a:prstGeom prst="rect">
              <a:avLst/>
            </a:prstGeom>
            <a:solidFill>
              <a:srgbClr val="103185"/>
            </a:solidFill>
            <a:ln w="6350" algn="ctr">
              <a:noFill/>
              <a:miter lim="800000"/>
              <a:headEnd/>
              <a:tailEnd/>
            </a:ln>
          </p:spPr>
          <p:txBody>
            <a:bodyPr lIns="72000" tIns="72000" rIns="0" bIns="36000" anchor="t">
              <a:no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kumimoji="1" lang="ja-JP" altLang="en-US" sz="1100" b="1" spc="100" dirty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ハローワークに利用の申し出</a:t>
              </a:r>
              <a:endParaRPr kumimoji="1" lang="en-US" altLang="ja-JP" sz="1100" b="1" spc="1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068F41CB-424A-95A4-0453-20463FCE6905}"/>
              </a:ext>
            </a:extLst>
          </p:cNvPr>
          <p:cNvGrpSpPr/>
          <p:nvPr/>
        </p:nvGrpSpPr>
        <p:grpSpPr>
          <a:xfrm>
            <a:off x="170502" y="7912906"/>
            <a:ext cx="6389949" cy="255406"/>
            <a:chOff x="-2787205" y="4635727"/>
            <a:chExt cx="6389949" cy="255406"/>
          </a:xfrm>
        </p:grpSpPr>
        <p:sp>
          <p:nvSpPr>
            <p:cNvPr id="28" name="Rectangle 10">
              <a:extLst>
                <a:ext uri="{FF2B5EF4-FFF2-40B4-BE49-F238E27FC236}">
                  <a16:creationId xmlns:a16="http://schemas.microsoft.com/office/drawing/2014/main" id="{DCA42438-AA48-3CC2-9C48-AB877FDD7A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787205" y="4639133"/>
              <a:ext cx="2160000" cy="252000"/>
            </a:xfrm>
            <a:prstGeom prst="rect">
              <a:avLst/>
            </a:prstGeom>
            <a:solidFill>
              <a:srgbClr val="103185"/>
            </a:solidFill>
            <a:ln w="6350" algn="ctr">
              <a:noFill/>
              <a:miter lim="800000"/>
              <a:headEnd/>
              <a:tailEnd/>
            </a:ln>
          </p:spPr>
          <p:txBody>
            <a:bodyPr lIns="72000" tIns="72000" rIns="0" bIns="36000" anchor="t">
              <a:no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>
                <a:buNone/>
              </a:pPr>
              <a:r>
                <a:rPr lang="ja-JP" altLang="en-US" sz="900" b="1" spc="300" dirty="0" smtClean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マイページ・利用規約の確認</a:t>
              </a:r>
              <a:endParaRPr lang="ja-JP" altLang="en-US" sz="900" b="1" spc="3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4" name="四角形: 角を丸くする 43">
              <a:extLst>
                <a:ext uri="{FF2B5EF4-FFF2-40B4-BE49-F238E27FC236}">
                  <a16:creationId xmlns:a16="http://schemas.microsoft.com/office/drawing/2014/main" id="{216901AD-5218-0BC6-8D7F-B2CDB9413B10}"/>
                </a:ext>
              </a:extLst>
            </p:cNvPr>
            <p:cNvSpPr/>
            <p:nvPr/>
          </p:nvSpPr>
          <p:spPr>
            <a:xfrm>
              <a:off x="-656558" y="4635727"/>
              <a:ext cx="4259302" cy="252000"/>
            </a:xfrm>
            <a:prstGeom prst="roundRect">
              <a:avLst>
                <a:gd name="adj" fmla="val 0"/>
              </a:avLst>
            </a:prstGeom>
            <a:solidFill>
              <a:srgbClr val="C9E7E7"/>
            </a:solidFill>
            <a:ln>
              <a:noFill/>
              <a:prstDash val="sysDash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マイ</a:t>
              </a:r>
              <a:r>
                <a:rPr lang="ja-JP" altLang="en-US" sz="900" dirty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ページ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の作成および利用規約に同意していることを確認させて頂きます。</a:t>
              </a:r>
              <a:endParaRPr kumimoji="1" lang="ja-JP" altLang="en-US" sz="9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74" name="グループ化 73">
            <a:extLst>
              <a:ext uri="{FF2B5EF4-FFF2-40B4-BE49-F238E27FC236}">
                <a16:creationId xmlns:a16="http://schemas.microsoft.com/office/drawing/2014/main" id="{C390D921-A43A-985C-FBED-23AD74FDADE4}"/>
              </a:ext>
            </a:extLst>
          </p:cNvPr>
          <p:cNvGrpSpPr/>
          <p:nvPr/>
        </p:nvGrpSpPr>
        <p:grpSpPr>
          <a:xfrm>
            <a:off x="170502" y="8404675"/>
            <a:ext cx="6403476" cy="252987"/>
            <a:chOff x="-2966140" y="7031684"/>
            <a:chExt cx="6403476" cy="252987"/>
          </a:xfrm>
        </p:grpSpPr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1ACA2DD9-3898-40CE-A33E-5FC1D6008A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966140" y="7031684"/>
              <a:ext cx="2160000" cy="252000"/>
            </a:xfrm>
            <a:prstGeom prst="rect">
              <a:avLst/>
            </a:prstGeom>
            <a:solidFill>
              <a:srgbClr val="103185"/>
            </a:solidFill>
            <a:ln w="6350" algn="ctr">
              <a:noFill/>
              <a:miter lim="800000"/>
              <a:headEnd/>
              <a:tailEnd/>
            </a:ln>
          </p:spPr>
          <p:txBody>
            <a:bodyPr lIns="72000" tIns="72000" rIns="0" bIns="36000" anchor="t">
              <a:noAutofit/>
            </a:bodyPr>
            <a:lstStyle>
              <a:lvl1pPr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ja-JP" altLang="en-US" sz="1100" b="1" spc="300" dirty="0" smtClean="0">
                  <a:solidFill>
                    <a:schemeClr val="bg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後日マイページを確認</a:t>
              </a:r>
              <a:endParaRPr kumimoji="1" lang="en-US" altLang="ja-JP" sz="1100" b="1" spc="3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0" name="四角形: 角を丸くする 49">
              <a:extLst>
                <a:ext uri="{FF2B5EF4-FFF2-40B4-BE49-F238E27FC236}">
                  <a16:creationId xmlns:a16="http://schemas.microsoft.com/office/drawing/2014/main" id="{497F1236-9CE1-5837-1E17-BD73F3EA5D4B}"/>
                </a:ext>
              </a:extLst>
            </p:cNvPr>
            <p:cNvSpPr/>
            <p:nvPr/>
          </p:nvSpPr>
          <p:spPr>
            <a:xfrm>
              <a:off x="-821966" y="7032671"/>
              <a:ext cx="4259302" cy="252000"/>
            </a:xfrm>
            <a:prstGeom prst="roundRect">
              <a:avLst>
                <a:gd name="adj" fmla="val 0"/>
              </a:avLst>
            </a:prstGeom>
            <a:solidFill>
              <a:srgbClr val="C9E7E7"/>
            </a:solidFill>
            <a:ln>
              <a:noFill/>
              <a:prstDash val="sysDash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後日マイページに</a:t>
              </a:r>
              <a:r>
                <a:rPr lang="en-US" altLang="ja-JP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Zoom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の</a:t>
              </a:r>
              <a:r>
                <a:rPr lang="en-US" altLang="ja-JP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URL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およびセミナー資料の</a:t>
              </a:r>
              <a:r>
                <a:rPr lang="en-US" altLang="ja-JP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URL</a:t>
              </a:r>
              <a:r>
                <a:rPr lang="ja-JP" altLang="en-US" sz="9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をお送りします。</a:t>
              </a:r>
              <a:endParaRPr kumimoji="1"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1" name="二等辺三角形 30">
            <a:extLst>
              <a:ext uri="{FF2B5EF4-FFF2-40B4-BE49-F238E27FC236}">
                <a16:creationId xmlns:a16="http://schemas.microsoft.com/office/drawing/2014/main" id="{A61E8EBB-F888-8511-0809-F696B8A14DE9}"/>
              </a:ext>
            </a:extLst>
          </p:cNvPr>
          <p:cNvSpPr/>
          <p:nvPr/>
        </p:nvSpPr>
        <p:spPr>
          <a:xfrm rot="10800000">
            <a:off x="318717" y="7771500"/>
            <a:ext cx="144016" cy="122027"/>
          </a:xfrm>
          <a:prstGeom prst="triangle">
            <a:avLst/>
          </a:prstGeom>
          <a:solidFill>
            <a:srgbClr val="009944"/>
          </a:solidFill>
          <a:ln>
            <a:noFill/>
            <a:prstDash val="sys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二等辺三角形 35">
            <a:extLst>
              <a:ext uri="{FF2B5EF4-FFF2-40B4-BE49-F238E27FC236}">
                <a16:creationId xmlns:a16="http://schemas.microsoft.com/office/drawing/2014/main" id="{9419A135-1FAE-D3CE-7286-897F6260FD23}"/>
              </a:ext>
            </a:extLst>
          </p:cNvPr>
          <p:cNvSpPr/>
          <p:nvPr/>
        </p:nvSpPr>
        <p:spPr>
          <a:xfrm rot="10800000">
            <a:off x="318717" y="8713843"/>
            <a:ext cx="144016" cy="122027"/>
          </a:xfrm>
          <a:prstGeom prst="triangle">
            <a:avLst/>
          </a:prstGeom>
          <a:solidFill>
            <a:srgbClr val="009944"/>
          </a:solidFill>
          <a:ln>
            <a:noFill/>
            <a:prstDash val="sys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二等辺三角形 36">
            <a:extLst>
              <a:ext uri="{FF2B5EF4-FFF2-40B4-BE49-F238E27FC236}">
                <a16:creationId xmlns:a16="http://schemas.microsoft.com/office/drawing/2014/main" id="{62F08F17-EE6A-7739-CB6B-6FB01C84C160}"/>
              </a:ext>
            </a:extLst>
          </p:cNvPr>
          <p:cNvSpPr/>
          <p:nvPr/>
        </p:nvSpPr>
        <p:spPr>
          <a:xfrm rot="10800000">
            <a:off x="318717" y="8225480"/>
            <a:ext cx="144016" cy="122027"/>
          </a:xfrm>
          <a:prstGeom prst="triangle">
            <a:avLst/>
          </a:prstGeom>
          <a:solidFill>
            <a:srgbClr val="009944"/>
          </a:solidFill>
          <a:ln>
            <a:noFill/>
            <a:prstDash val="sys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25400" y="7136976"/>
            <a:ext cx="4290512" cy="284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1573" indent="-285750" defTabSz="972692">
              <a:lnSpc>
                <a:spcPct val="120000"/>
              </a:lnSpc>
              <a:spcBef>
                <a:spcPts val="300"/>
              </a:spcBef>
              <a:buFont typeface="Wingdings" panose="05000000000000000000" pitchFamily="2" charset="2"/>
              <a:buChar char="n"/>
              <a:defRPr/>
            </a:pPr>
            <a:r>
              <a:rPr lang="ja-JP" altLang="en-US" sz="1200" b="1" spc="3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利用登録（初回のみ）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pic>
        <p:nvPicPr>
          <p:cNvPr id="33" name="図 32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7" t="-1" b="2963"/>
          <a:stretch/>
        </p:blipFill>
        <p:spPr bwMode="auto">
          <a:xfrm>
            <a:off x="390724" y="2041945"/>
            <a:ext cx="1247775" cy="145536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0" name="AutoShape 7"/>
          <p:cNvSpPr>
            <a:spLocks noChangeArrowheads="1"/>
          </p:cNvSpPr>
          <p:nvPr/>
        </p:nvSpPr>
        <p:spPr bwMode="auto">
          <a:xfrm>
            <a:off x="1705003" y="1705896"/>
            <a:ext cx="4699457" cy="1035837"/>
          </a:xfrm>
          <a:prstGeom prst="cloudCallout">
            <a:avLst>
              <a:gd name="adj1" fmla="val -49852"/>
              <a:gd name="adj2" fmla="val 46090"/>
            </a:avLst>
          </a:prstGeom>
          <a:noFill/>
          <a:ln w="9525">
            <a:solidFill>
              <a:schemeClr val="tx2">
                <a:lumMod val="75000"/>
                <a:lumOff val="0"/>
              </a:schemeClr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まずは、自己理解、仕事理解から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2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始めてみよう！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300" kern="100" dirty="0">
                <a:solidFill>
                  <a:srgbClr val="C00000"/>
                </a:solidFill>
                <a:effectLst/>
                <a:latin typeface="Century" panose="020406040505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自分を知り、仕事を知れば見えてくる！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18717" y="130292"/>
            <a:ext cx="649508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※「</a:t>
            </a:r>
            <a:r>
              <a:rPr kumimoji="0" lang="ja-JP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職業興味検査」中心のセミナーです。</a:t>
            </a:r>
            <a:endParaRPr kumimoji="0" lang="ja-JP" altLang="ja-JP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1241910" y="2916343"/>
            <a:ext cx="5162550" cy="63885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mpd="dbl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21755" y="-4289579"/>
            <a:ext cx="6034344" cy="1100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6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1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　</a:t>
            </a:r>
            <a:endParaRPr kumimoji="0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❤「</a:t>
            </a:r>
            <a:r>
              <a:rPr kumimoji="0" lang="ja-JP" altLang="ja-JP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仕事探しに不安がある</a:t>
            </a:r>
            <a:r>
              <a:rPr kumimoji="0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」「</a:t>
            </a:r>
            <a:r>
              <a:rPr kumimoji="0" lang="ja-JP" altLang="ja-JP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自分の価値観・興味を知りたい</a:t>
            </a:r>
            <a:r>
              <a:rPr kumimoji="0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」</a:t>
            </a:r>
            <a:endParaRPr kumimoji="0" lang="ja-JP" altLang="ja-JP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「</a:t>
            </a:r>
            <a:r>
              <a:rPr kumimoji="0" lang="ja-JP" altLang="ja-JP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どんな仕事【仕事内容】があるか知りたい</a:t>
            </a:r>
            <a:r>
              <a:rPr kumimoji="0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」方など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におすすめです！</a:t>
            </a:r>
            <a:endParaRPr kumimoji="0" lang="en-US" altLang="ja-JP" sz="600" dirty="0"/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❤　日　時：</a:t>
            </a:r>
            <a:r>
              <a:rPr kumimoji="0" lang="ja-JP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令和</a:t>
            </a:r>
            <a:r>
              <a:rPr kumimoji="0" lang="ja-JP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６年６月</a:t>
            </a:r>
            <a:r>
              <a:rPr kumimoji="0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１</a:t>
            </a:r>
            <a:r>
              <a:rPr kumimoji="0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３</a:t>
            </a:r>
            <a:r>
              <a:rPr kumimoji="0" lang="ja-JP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日　木曜日　</a:t>
            </a:r>
            <a:r>
              <a:rPr kumimoji="0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★応募締め切り５月３０日（木）</a:t>
            </a:r>
            <a:r>
              <a:rPr kumimoji="0" lang="ja-JP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endParaRPr kumimoji="0" lang="ja-JP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　　１３：</a:t>
            </a:r>
            <a:r>
              <a:rPr kumimoji="0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３０</a:t>
            </a:r>
            <a:r>
              <a:rPr kumimoji="0" lang="ja-JP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～</a:t>
            </a:r>
            <a:r>
              <a:rPr kumimoji="0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１４</a:t>
            </a:r>
            <a:r>
              <a:rPr kumimoji="0" lang="ja-JP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kumimoji="0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３０</a:t>
            </a:r>
            <a:r>
              <a:rPr kumimoji="0" lang="ja-JP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</a:t>
            </a:r>
            <a:r>
              <a:rPr kumimoji="0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１３</a:t>
            </a:r>
            <a:r>
              <a:rPr kumimoji="0" lang="ja-JP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kumimoji="0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１５</a:t>
            </a:r>
            <a:r>
              <a:rPr kumimoji="0" lang="ja-JP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受付開始）</a:t>
            </a:r>
            <a:endParaRPr kumimoji="0" lang="ja-JP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❤　場　所：</a:t>
            </a:r>
            <a:r>
              <a:rPr kumimoji="0" lang="ja-JP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オンラインでの実施</a:t>
            </a:r>
            <a:endParaRPr kumimoji="0" lang="ja-JP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❤　内　容： </a:t>
            </a: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①　求職活動の流れとｊｏｂｔａｇの活用</a:t>
            </a:r>
            <a:endParaRPr kumimoji="0" lang="ja-JP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②　Ｊｏｂｔａｇの機能紹介</a:t>
            </a:r>
            <a:endParaRPr kumimoji="0" lang="ja-JP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③「職業興味検査」「仕事価値観検査」について</a:t>
            </a:r>
            <a:endParaRPr kumimoji="0" lang="ja-JP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defTabSz="914400"/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④　</a:t>
            </a:r>
            <a:r>
              <a:rPr kumimoji="0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まとめ</a:t>
            </a:r>
            <a:endParaRPr kumimoji="0" lang="ja-JP" altLang="en-US" sz="1200" dirty="0"/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</a:t>
            </a:r>
            <a:r>
              <a:rPr lang="ja-JP" altLang="en-US" sz="1200" b="1" dirty="0" smtClean="0"/>
              <a:t>　　　　　　　　　　　　　　　　　　　　　　　　　　　　　　　　　ジョブタグの</a:t>
            </a:r>
            <a:r>
              <a:rPr lang="en-US" altLang="ja-JP" sz="1200" b="1" dirty="0" smtClean="0"/>
              <a:t>QR</a:t>
            </a:r>
            <a:r>
              <a:rPr lang="ja-JP" altLang="en-US" sz="1200" b="1" dirty="0" smtClean="0"/>
              <a:t>コード　　</a:t>
            </a:r>
            <a:endParaRPr lang="en-US" altLang="ja-JP" sz="1200" b="1" dirty="0"/>
          </a:p>
          <a:p>
            <a:r>
              <a:rPr lang="ja-JP" altLang="ja-JP" sz="1200" b="1" dirty="0"/>
              <a:t>《</a:t>
            </a:r>
            <a:r>
              <a:rPr lang="ja-JP" altLang="ja-JP" sz="1200" b="1" dirty="0" smtClean="0"/>
              <a:t>お申込み</a:t>
            </a:r>
            <a:r>
              <a:rPr lang="ja-JP" altLang="en-US" sz="1200" b="1" dirty="0" smtClean="0"/>
              <a:t>・</a:t>
            </a:r>
            <a:r>
              <a:rPr lang="ja-JP" altLang="ja-JP" sz="1200" b="1" dirty="0" smtClean="0"/>
              <a:t>お問い合わせ》</a:t>
            </a:r>
            <a:endParaRPr lang="ja-JP" altLang="ja-JP" sz="1200" dirty="0"/>
          </a:p>
          <a:p>
            <a:r>
              <a:rPr lang="ja-JP" altLang="en-US" sz="1200" b="1" dirty="0" smtClean="0"/>
              <a:t>　　</a:t>
            </a:r>
            <a:r>
              <a:rPr lang="ja-JP" altLang="ja-JP" sz="1200" b="1" dirty="0" smtClean="0"/>
              <a:t>ハローワーク</a:t>
            </a:r>
            <a:r>
              <a:rPr lang="ja-JP" altLang="ja-JP" sz="1200" b="1" dirty="0"/>
              <a:t>大和　職業相談部門　</a:t>
            </a:r>
            <a:r>
              <a:rPr lang="ja-JP" altLang="en-US" sz="1800" b="1" dirty="0"/>
              <a:t>　</a:t>
            </a:r>
            <a:r>
              <a:rPr lang="en-US" altLang="ja-JP" sz="1800" dirty="0" smtClean="0">
                <a:sym typeface="Wingdings" panose="05000000000000000000" pitchFamily="2" charset="2"/>
              </a:rPr>
              <a:t></a:t>
            </a:r>
            <a:r>
              <a:rPr lang="en-US" altLang="ja-JP" sz="1800" b="1" dirty="0"/>
              <a:t>046-260-8609</a:t>
            </a:r>
            <a:r>
              <a:rPr lang="ja-JP" altLang="ja-JP" sz="1800" b="1" dirty="0" smtClean="0"/>
              <a:t>（</a:t>
            </a:r>
            <a:r>
              <a:rPr lang="en-US" altLang="ja-JP" sz="1800" b="1" dirty="0" smtClean="0"/>
              <a:t>4</a:t>
            </a:r>
            <a:r>
              <a:rPr lang="en-US" altLang="ja-JP" sz="1800" b="1" dirty="0"/>
              <a:t>1</a:t>
            </a:r>
            <a:r>
              <a:rPr lang="ja-JP" altLang="ja-JP" sz="1800" b="1" dirty="0" smtClean="0"/>
              <a:t>＃）</a:t>
            </a:r>
            <a:endParaRPr lang="en-US" altLang="ja-JP" sz="1200" b="1" dirty="0" smtClean="0"/>
          </a:p>
          <a:p>
            <a:endParaRPr lang="en-US" altLang="ja-JP" sz="1200" b="1" dirty="0" smtClean="0"/>
          </a:p>
          <a:p>
            <a:endParaRPr lang="ja-JP" altLang="ja-JP" sz="1200" dirty="0"/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06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WordArt 1" descr="はじめての書類作成&#10;～応募書類作成の基礎を学ぶ～"/>
          <p:cNvSpPr txBox="1">
            <a:spLocks noChangeArrowheads="1" noChangeShapeType="1" noTextEdit="1"/>
          </p:cNvSpPr>
          <p:nvPr/>
        </p:nvSpPr>
        <p:spPr bwMode="auto">
          <a:xfrm>
            <a:off x="138560" y="621947"/>
            <a:ext cx="6492477" cy="922097"/>
          </a:xfrm>
          <a:prstGeom prst="rect">
            <a:avLst/>
          </a:prstGeom>
        </p:spPr>
        <p:txBody>
          <a:bodyPr wrap="square" numCol="1" fromWordArt="1">
            <a:prstTxWarp prst="textPlain">
              <a:avLst>
                <a:gd name="adj" fmla="val 50197"/>
              </a:avLst>
            </a:prstTxWarp>
            <a:spAutoFit/>
          </a:bodyPr>
          <a:lstStyle/>
          <a:p>
            <a:pPr>
              <a:lnSpc>
                <a:spcPts val="3500"/>
              </a:lnSpc>
              <a:spcAft>
                <a:spcPts val="0"/>
              </a:spcAft>
            </a:pPr>
            <a:r>
              <a:rPr lang="ja-JP" altLang="en-US" sz="1500" b="1" dirty="0" smtClean="0">
                <a:ln w="12700" cap="flat" cmpd="sng" algn="ctr">
                  <a:solidFill>
                    <a:srgbClr val="EAEAEA"/>
                  </a:solidFill>
                  <a:prstDash val="solid"/>
                  <a:round/>
                </a:ln>
                <a:gradFill>
                  <a:gsLst>
                    <a:gs pos="0">
                      <a:srgbClr val="520000"/>
                    </a:gs>
                    <a:gs pos="100000">
                      <a:srgbClr val="FF0000"/>
                    </a:gs>
                  </a:gsLst>
                  <a:lin ang="0" scaled="1"/>
                </a:gradFill>
                <a:effectLst>
                  <a:outerShdw dist="3594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　　  　</a:t>
            </a:r>
            <a:r>
              <a:rPr lang="en-US" altLang="ja-JP" sz="1800" b="1" dirty="0" err="1" smtClean="0">
                <a:ln w="12700" cap="flat" cmpd="sng" algn="ctr">
                  <a:solidFill>
                    <a:srgbClr val="EAEAEA"/>
                  </a:solidFill>
                  <a:prstDash val="solid"/>
                  <a:round/>
                </a:ln>
                <a:gradFill>
                  <a:gsLst>
                    <a:gs pos="0">
                      <a:srgbClr val="520000"/>
                    </a:gs>
                    <a:gs pos="100000">
                      <a:srgbClr val="FF0000"/>
                    </a:gs>
                  </a:gsLst>
                  <a:lin ang="0" scaled="1"/>
                </a:gradFill>
                <a:effectLst>
                  <a:outerShdw dist="3594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ＭＳ Ｐゴシック" panose="020B0600070205080204" pitchFamily="50" charset="-128"/>
                <a:cs typeface="ＭＳ Ｐゴシック" panose="020B0600070205080204" pitchFamily="50" charset="-128"/>
              </a:rPr>
              <a:t>jobtag</a:t>
            </a:r>
            <a:r>
              <a:rPr lang="ja-JP" altLang="en-US" sz="1800" b="1" dirty="0" smtClean="0">
                <a:ln w="12700" cap="flat" cmpd="sng" algn="ctr">
                  <a:solidFill>
                    <a:srgbClr val="EAEAEA"/>
                  </a:solidFill>
                  <a:prstDash val="solid"/>
                  <a:round/>
                </a:ln>
                <a:gradFill>
                  <a:gsLst>
                    <a:gs pos="0">
                      <a:srgbClr val="520000"/>
                    </a:gs>
                    <a:gs pos="100000">
                      <a:srgbClr val="FF0000"/>
                    </a:gs>
                  </a:gsLst>
                  <a:lin ang="0" scaled="1"/>
                </a:gradFill>
                <a:effectLst>
                  <a:outerShdw dist="3594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（ジョブ</a:t>
            </a:r>
            <a:r>
              <a:rPr lang="ja-JP" altLang="en-US" sz="1800" b="1" dirty="0">
                <a:ln w="12700" cap="flat" cmpd="sng" algn="ctr">
                  <a:solidFill>
                    <a:srgbClr val="EAEAEA"/>
                  </a:solidFill>
                  <a:prstDash val="solid"/>
                  <a:round/>
                </a:ln>
                <a:gradFill>
                  <a:gsLst>
                    <a:gs pos="0">
                      <a:srgbClr val="520000"/>
                    </a:gs>
                    <a:gs pos="100000">
                      <a:srgbClr val="FF0000"/>
                    </a:gs>
                  </a:gsLst>
                  <a:lin ang="0" scaled="1"/>
                </a:gradFill>
                <a:effectLst>
                  <a:outerShdw dist="3594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タグ</a:t>
            </a:r>
            <a:r>
              <a:rPr lang="en-US" altLang="ja-JP" sz="1800" b="1" dirty="0" smtClean="0">
                <a:ln w="12700" cap="flat" cmpd="sng" algn="ctr">
                  <a:solidFill>
                    <a:srgbClr val="EAEAEA"/>
                  </a:solidFill>
                  <a:prstDash val="solid"/>
                  <a:round/>
                </a:ln>
                <a:gradFill>
                  <a:gsLst>
                    <a:gs pos="0">
                      <a:srgbClr val="520000"/>
                    </a:gs>
                    <a:gs pos="100000">
                      <a:srgbClr val="FF0000"/>
                    </a:gs>
                  </a:gsLst>
                  <a:lin ang="0" scaled="1"/>
                </a:gradFill>
                <a:effectLst>
                  <a:outerShdw dist="3594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)</a:t>
            </a:r>
            <a:r>
              <a:rPr lang="ja-JP" altLang="en-US" sz="1800" b="1" dirty="0" smtClean="0">
                <a:ln w="12700" cap="flat" cmpd="sng" algn="ctr">
                  <a:solidFill>
                    <a:srgbClr val="EAEAEA"/>
                  </a:solidFill>
                  <a:prstDash val="solid"/>
                  <a:round/>
                </a:ln>
                <a:gradFill>
                  <a:gsLst>
                    <a:gs pos="0">
                      <a:srgbClr val="520000"/>
                    </a:gs>
                    <a:gs pos="100000">
                      <a:srgbClr val="FF0000"/>
                    </a:gs>
                  </a:gsLst>
                  <a:lin ang="0" scaled="1"/>
                </a:gradFill>
                <a:effectLst>
                  <a:outerShdw dist="3594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で適職探索  </a:t>
            </a:r>
            <a:r>
              <a:rPr lang="ja-JP" altLang="en-US" sz="1700" b="1" dirty="0" smtClean="0">
                <a:ln w="12700" cap="flat" cmpd="sng" algn="ctr">
                  <a:solidFill>
                    <a:srgbClr val="EAEAEA"/>
                  </a:solidFill>
                  <a:prstDash val="solid"/>
                  <a:round/>
                </a:ln>
                <a:gradFill>
                  <a:gsLst>
                    <a:gs pos="0">
                      <a:srgbClr val="520000"/>
                    </a:gs>
                    <a:gs pos="100000">
                      <a:srgbClr val="FF0000"/>
                    </a:gs>
                  </a:gsLst>
                  <a:lin ang="0" scaled="1"/>
                </a:gradFill>
                <a:effectLst>
                  <a:outerShdw dist="3594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オンラインセミナー</a:t>
            </a:r>
            <a:endParaRPr lang="en-US" altLang="ja-JP" sz="17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lnSpc>
                <a:spcPts val="3500"/>
              </a:lnSpc>
              <a:spcAft>
                <a:spcPts val="0"/>
              </a:spcAft>
            </a:pPr>
            <a:r>
              <a:rPr lang="ja-JP" altLang="en-US" sz="1200" b="1" dirty="0" smtClean="0">
                <a:ln w="12700" cap="flat" cmpd="sng" algn="ctr">
                  <a:solidFill>
                    <a:srgbClr val="EAEAEA"/>
                  </a:solidFill>
                  <a:prstDash val="solid"/>
                  <a:round/>
                </a:ln>
                <a:gradFill>
                  <a:gsLst>
                    <a:gs pos="0">
                      <a:srgbClr val="520000"/>
                    </a:gs>
                    <a:gs pos="100000">
                      <a:srgbClr val="FF0000"/>
                    </a:gs>
                  </a:gsLst>
                  <a:lin ang="0" scaled="1"/>
                </a:gradFill>
                <a:effectLst>
                  <a:outerShdw dist="3594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　　　　</a:t>
            </a:r>
            <a:r>
              <a:rPr lang="ja-JP" sz="1200" b="1" dirty="0" smtClean="0">
                <a:ln w="12700" cap="flat" cmpd="sng" algn="ctr">
                  <a:solidFill>
                    <a:srgbClr val="EAEAEA"/>
                  </a:solidFill>
                  <a:prstDash val="solid"/>
                  <a:round/>
                </a:ln>
                <a:gradFill>
                  <a:gsLst>
                    <a:gs pos="0">
                      <a:srgbClr val="520000"/>
                    </a:gs>
                    <a:gs pos="100000">
                      <a:srgbClr val="FF0000"/>
                    </a:gs>
                  </a:gsLst>
                  <a:lin ang="0" scaled="1"/>
                </a:gradFill>
                <a:effectLst>
                  <a:outerShdw dist="3594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～</a:t>
            </a:r>
            <a:r>
              <a:rPr lang="ja-JP" altLang="en-US" sz="1200" b="1" dirty="0">
                <a:ln w="12700" cap="flat" cmpd="sng" algn="ctr">
                  <a:solidFill>
                    <a:srgbClr val="EAEAEA"/>
                  </a:solidFill>
                  <a:prstDash val="solid"/>
                  <a:round/>
                </a:ln>
                <a:gradFill>
                  <a:gsLst>
                    <a:gs pos="0">
                      <a:srgbClr val="520000"/>
                    </a:gs>
                    <a:gs pos="100000">
                      <a:srgbClr val="FF0000"/>
                    </a:gs>
                  </a:gsLst>
                  <a:lin ang="0" scaled="1"/>
                </a:gradFill>
                <a:effectLst>
                  <a:outerShdw dist="3594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ＭＳ Ｐゴシック" panose="020B0600070205080204" pitchFamily="50" charset="-128"/>
                <a:cs typeface="ＭＳ Ｐゴシック" panose="020B0600070205080204" pitchFamily="50" charset="-128"/>
              </a:rPr>
              <a:t>職業情報提供サイト</a:t>
            </a:r>
            <a:r>
              <a:rPr lang="ja-JP" altLang="ja-JP" sz="1200" b="1" dirty="0" smtClean="0">
                <a:ln w="12700" cap="flat" cmpd="sng" algn="ctr">
                  <a:solidFill>
                    <a:srgbClr val="EAEAEA"/>
                  </a:solidFill>
                  <a:prstDash val="solid"/>
                  <a:round/>
                </a:ln>
                <a:gradFill>
                  <a:gsLst>
                    <a:gs pos="0">
                      <a:srgbClr val="520000"/>
                    </a:gs>
                    <a:gs pos="100000">
                      <a:srgbClr val="FF0000"/>
                    </a:gs>
                  </a:gsLst>
                  <a:lin ang="0" scaled="1"/>
                </a:gradFill>
                <a:effectLst>
                  <a:outerShdw dist="3594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ＭＳ Ｐゴシック" panose="020B0600070205080204" pitchFamily="50" charset="-128"/>
                <a:cs typeface="ＭＳ Ｐゴシック" panose="020B0600070205080204" pitchFamily="50" charset="-128"/>
              </a:rPr>
              <a:t>Ｊｏｂｔａｇ</a:t>
            </a:r>
            <a:r>
              <a:rPr lang="ja-JP" altLang="en-US" sz="1200" b="1" dirty="0" smtClean="0">
                <a:ln w="12700" cap="flat" cmpd="sng" algn="ctr">
                  <a:solidFill>
                    <a:srgbClr val="EAEAEA"/>
                  </a:solidFill>
                  <a:prstDash val="solid"/>
                  <a:round/>
                </a:ln>
                <a:gradFill>
                  <a:gsLst>
                    <a:gs pos="0">
                      <a:srgbClr val="520000"/>
                    </a:gs>
                    <a:gs pos="100000">
                      <a:srgbClr val="FF0000"/>
                    </a:gs>
                  </a:gsLst>
                  <a:lin ang="0" scaled="1"/>
                </a:gradFill>
                <a:effectLst>
                  <a:outerShdw dist="3594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ＭＳ Ｐゴシック" panose="020B0600070205080204" pitchFamily="50" charset="-128"/>
                <a:cs typeface="ＭＳ Ｐゴシック" panose="020B0600070205080204" pitchFamily="50" charset="-128"/>
              </a:rPr>
              <a:t>（ジョブタグ）</a:t>
            </a:r>
            <a:r>
              <a:rPr lang="ja-JP" altLang="ja-JP" sz="1200" b="1" dirty="0" smtClean="0">
                <a:ln w="12700" cap="flat" cmpd="sng" algn="ctr">
                  <a:solidFill>
                    <a:srgbClr val="EAEAEA"/>
                  </a:solidFill>
                  <a:prstDash val="solid"/>
                  <a:round/>
                </a:ln>
                <a:gradFill>
                  <a:gsLst>
                    <a:gs pos="0">
                      <a:srgbClr val="520000"/>
                    </a:gs>
                    <a:gs pos="100000">
                      <a:srgbClr val="FF0000"/>
                    </a:gs>
                  </a:gsLst>
                  <a:lin ang="0" scaled="1"/>
                </a:gradFill>
                <a:effectLst>
                  <a:outerShdw dist="3594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ＭＳ Ｐゴシック" panose="020B0600070205080204" pitchFamily="50" charset="-128"/>
                <a:cs typeface="ＭＳ Ｐゴシック" panose="020B0600070205080204" pitchFamily="50" charset="-128"/>
              </a:rPr>
              <a:t>を</a:t>
            </a:r>
            <a:r>
              <a:rPr lang="ja-JP" altLang="ja-JP" sz="1200" b="1" dirty="0">
                <a:ln w="12700" cap="flat" cmpd="sng" algn="ctr">
                  <a:solidFill>
                    <a:srgbClr val="EAEAEA"/>
                  </a:solidFill>
                  <a:prstDash val="solid"/>
                  <a:round/>
                </a:ln>
                <a:gradFill>
                  <a:gsLst>
                    <a:gs pos="0">
                      <a:srgbClr val="520000"/>
                    </a:gs>
                    <a:gs pos="100000">
                      <a:srgbClr val="FF0000"/>
                    </a:gs>
                  </a:gsLst>
                  <a:lin ang="0" scaled="1"/>
                </a:gradFill>
                <a:effectLst>
                  <a:outerShdw dist="3594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ＭＳ Ｐゴシック" panose="020B0600070205080204" pitchFamily="50" charset="-128"/>
                <a:cs typeface="ＭＳ Ｐゴシック" panose="020B0600070205080204" pitchFamily="50" charset="-128"/>
              </a:rPr>
              <a:t>使って、「適職探索」してみよう</a:t>
            </a:r>
            <a:r>
              <a:rPr lang="ja-JP" sz="1200" b="1" dirty="0" smtClean="0">
                <a:ln w="12700" cap="flat" cmpd="sng" algn="ctr">
                  <a:solidFill>
                    <a:srgbClr val="EAEAEA"/>
                  </a:solidFill>
                  <a:prstDash val="solid"/>
                  <a:round/>
                </a:ln>
                <a:gradFill>
                  <a:gsLst>
                    <a:gs pos="0">
                      <a:srgbClr val="520000"/>
                    </a:gs>
                    <a:gs pos="100000">
                      <a:srgbClr val="FF0000"/>
                    </a:gs>
                  </a:gsLst>
                  <a:lin ang="0" scaled="1"/>
                </a:gradFill>
                <a:effectLst>
                  <a:outerShdw dist="3594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～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80226" y="6004079"/>
            <a:ext cx="6473030" cy="990439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 lIns="95415" tIns="47708" rIns="95415" bIns="47708">
            <a:spAutoFit/>
          </a:bodyPr>
          <a:lstStyle/>
          <a:p>
            <a:pPr marL="81644" indent="-81644">
              <a:lnSpc>
                <a:spcPct val="110000"/>
              </a:lnSpc>
            </a:pPr>
            <a:r>
              <a:rPr lang="ja-JP" altLang="en-US" sz="1400" b="1" spc="600" dirty="0" smtClean="0">
                <a:solidFill>
                  <a:srgbClr val="10318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利用対象者　</a:t>
            </a:r>
            <a:r>
              <a:rPr lang="ja-JP" altLang="en-US" sz="1200" spc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次のいずれにも該当されている方</a:t>
            </a:r>
            <a:endParaRPr lang="en-US" altLang="ja-JP" sz="1400" b="1" spc="600" dirty="0" smtClean="0">
              <a:solidFill>
                <a:srgbClr val="103185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pPr marL="81644" indent="-81644">
              <a:lnSpc>
                <a:spcPct val="110000"/>
              </a:lnSpc>
              <a:spcBef>
                <a:spcPts val="300"/>
              </a:spcBef>
            </a:pPr>
            <a:r>
              <a:rPr lang="ja-JP" altLang="en-US" sz="1100" spc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①ハローワークに求職登録およびマイページを作成している</a:t>
            </a:r>
            <a:endParaRPr lang="en-US" altLang="ja-JP" sz="1100" spc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pPr marL="81644" indent="-81644">
              <a:lnSpc>
                <a:spcPct val="110000"/>
              </a:lnSpc>
              <a:spcBef>
                <a:spcPts val="300"/>
              </a:spcBef>
            </a:pPr>
            <a:r>
              <a:rPr lang="ja-JP" altLang="en-US" sz="1100" spc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②ハローワーク大和ホームページ上の「オンラインサービス利用規約」に同意している</a:t>
            </a:r>
            <a:endParaRPr lang="en-US" altLang="ja-JP" sz="1100" spc="1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pPr marL="81644" indent="-81644">
              <a:lnSpc>
                <a:spcPct val="110000"/>
              </a:lnSpc>
              <a:spcBef>
                <a:spcPts val="300"/>
              </a:spcBef>
            </a:pPr>
            <a:r>
              <a:rPr lang="ja-JP" altLang="en-US" sz="1000" spc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③スマートフォン・タブレット・パソコンなどの通信可能な</a:t>
            </a:r>
            <a:r>
              <a:rPr lang="en-US" altLang="ja-JP" sz="1000" spc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WEB</a:t>
            </a:r>
            <a:r>
              <a:rPr lang="ja-JP" altLang="en-US" sz="1000" spc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カメラ付き端末を利用できる</a:t>
            </a:r>
          </a:p>
        </p:txBody>
      </p:sp>
      <p:pic>
        <p:nvPicPr>
          <p:cNvPr id="24" name="図 2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228" y="4221332"/>
            <a:ext cx="923232" cy="10587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9200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 rot="10800000" flipV="1">
            <a:off x="4777970" y="2697107"/>
            <a:ext cx="1419274" cy="13084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ja-JP" altLang="ja-JP" sz="4000" dirty="0" smtClean="0"/>
              <a:t>スマートフォン</a:t>
            </a:r>
            <a:r>
              <a:rPr lang="ja-JP" altLang="ja-JP" sz="4000" dirty="0"/>
              <a:t>画面</a:t>
            </a:r>
            <a:r>
              <a:rPr lang="ja-JP" altLang="ja-JP" sz="1600" dirty="0" smtClean="0"/>
              <a:t>］</a:t>
            </a:r>
            <a:r>
              <a:rPr lang="ja-JP" altLang="en-US" sz="1600" dirty="0" smtClean="0"/>
              <a:t>｝</a:t>
            </a:r>
            <a:endParaRPr kumimoji="1" lang="ja-JP" altLang="en-US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BEEF-BC02-4E5D-A48E-F88784D89394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テキスト ボックス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794065" y="3174838"/>
            <a:ext cx="1266635" cy="1511799"/>
          </a:xfrm>
          <a:prstGeom prst="rect">
            <a:avLst/>
          </a:prstGeom>
          <a:solidFill>
            <a:srgbClr val="FFFFFF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en-US" altLang="ja-JP" sz="1000" kern="100" dirty="0" smtClean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1000" kern="100" dirty="0" smtClean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</a:br>
            <a:r>
              <a:rPr lang="ja-JP" altLang="en-US" sz="1000" kern="100" dirty="0" smtClean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セミナー当日は、　　　マイページにお送りした</a:t>
            </a:r>
            <a:r>
              <a:rPr lang="en-US" sz="1000" kern="100" dirty="0" smtClean="0">
                <a:effectLst/>
                <a:latin typeface="HG丸ｺﾞｼｯｸM-PRO" panose="020F06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Zoom</a:t>
            </a:r>
            <a:r>
              <a:rPr lang="ja-JP" sz="1000" kern="100" dirty="0" smtClean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</a:t>
            </a:r>
            <a:r>
              <a:rPr lang="en-US" altLang="ja-JP" sz="1000" kern="100" dirty="0" smtClean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URL</a:t>
            </a:r>
            <a:r>
              <a:rPr lang="ja-JP" altLang="en-US" sz="1000" kern="100" dirty="0" smtClean="0"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をクリックし、開始をお待ちください。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en-US" sz="1000" kern="100" dirty="0">
                <a:effectLst/>
                <a:latin typeface="HG丸ｺﾞｼｯｸM-PRO" panose="020F06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2110486" y="3930738"/>
            <a:ext cx="226060" cy="284480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pic>
        <p:nvPicPr>
          <p:cNvPr id="7" name="図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973" y="2940689"/>
            <a:ext cx="2268220" cy="2020570"/>
          </a:xfrm>
          <a:prstGeom prst="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</p:spPr>
      </p:pic>
      <p:sp>
        <p:nvSpPr>
          <p:cNvPr id="9" name="正方形/長方形 8"/>
          <p:cNvSpPr/>
          <p:nvPr/>
        </p:nvSpPr>
        <p:spPr>
          <a:xfrm>
            <a:off x="2433104" y="2645345"/>
            <a:ext cx="17893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000" dirty="0" smtClean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パソコン</a:t>
            </a:r>
            <a:r>
              <a:rPr lang="ja-JP" altLang="ja-JP" sz="1200" dirty="0" smtClean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画面</a:t>
            </a:r>
            <a:endParaRPr lang="ja-JP" altLang="en-US" sz="1200" dirty="0"/>
          </a:p>
        </p:txBody>
      </p:sp>
      <p:pic>
        <p:nvPicPr>
          <p:cNvPr id="10" name="図 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961" y="2942097"/>
            <a:ext cx="1327785" cy="2005330"/>
          </a:xfrm>
          <a:prstGeom prst="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11" name="右矢印 10"/>
          <p:cNvSpPr/>
          <p:nvPr/>
        </p:nvSpPr>
        <p:spPr>
          <a:xfrm>
            <a:off x="320040" y="6346510"/>
            <a:ext cx="226060" cy="2844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2" name="テキスト ボックス 2"/>
          <p:cNvSpPr txBox="1">
            <a:spLocks noChangeArrowheads="1"/>
          </p:cNvSpPr>
          <p:nvPr/>
        </p:nvSpPr>
        <p:spPr bwMode="auto">
          <a:xfrm>
            <a:off x="699960" y="5395598"/>
            <a:ext cx="1685925" cy="1901825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1000"/>
              </a:lnSpc>
              <a:spcAft>
                <a:spcPts val="0"/>
              </a:spcAft>
            </a:pPr>
            <a:r>
              <a:rPr lang="ja-JP" sz="800" kern="100" dirty="0">
                <a:effectLst/>
                <a:latin typeface="游明朝" panose="02020400000000000000" pitchFamily="18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ミーティングのホストは間もなくミーティングへの参加を許可します。もうしばらくお待ちください。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1000"/>
              </a:lnSpc>
              <a:spcAft>
                <a:spcPts val="0"/>
              </a:spcAft>
            </a:pPr>
            <a:r>
              <a:rPr lang="en-US" sz="800" kern="100" dirty="0">
                <a:effectLst/>
                <a:latin typeface="メイリオ" panose="020B060403050404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1000"/>
              </a:lnSpc>
              <a:spcAft>
                <a:spcPts val="0"/>
              </a:spcAft>
            </a:pPr>
            <a:r>
              <a:rPr lang="en-US" sz="800" kern="100" dirty="0">
                <a:effectLst/>
                <a:latin typeface="メイリオ" panose="020B060403050404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203200" algn="just">
              <a:lnSpc>
                <a:spcPts val="1000"/>
              </a:lnSpc>
              <a:spcAft>
                <a:spcPts val="0"/>
              </a:spcAft>
            </a:pPr>
            <a:r>
              <a:rPr lang="ja-JP" sz="800" kern="100" dirty="0">
                <a:effectLst/>
                <a:latin typeface="游明朝" panose="02020400000000000000" pitchFamily="18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ハローワーク大和</a:t>
            </a:r>
            <a:r>
              <a:rPr lang="en-US" sz="800" kern="100" dirty="0">
                <a:effectLst/>
                <a:latin typeface="游明朝" panose="02020400000000000000" pitchFamily="18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457200" algn="just">
              <a:lnSpc>
                <a:spcPts val="1000"/>
              </a:lnSpc>
              <a:spcAft>
                <a:spcPts val="0"/>
              </a:spcAft>
            </a:pPr>
            <a:r>
              <a:rPr lang="ja-JP" sz="400" kern="100" dirty="0">
                <a:effectLst/>
                <a:latin typeface="游明朝" panose="02020400000000000000" pitchFamily="18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２０２０１１＊＊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5" name="右矢印 14"/>
          <p:cNvSpPr/>
          <p:nvPr/>
        </p:nvSpPr>
        <p:spPr>
          <a:xfrm>
            <a:off x="2507863" y="6346510"/>
            <a:ext cx="226060" cy="284480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6" name="テキスト ボックス 2"/>
          <p:cNvSpPr txBox="1">
            <a:spLocks noChangeArrowheads="1"/>
          </p:cNvSpPr>
          <p:nvPr/>
        </p:nvSpPr>
        <p:spPr bwMode="auto">
          <a:xfrm>
            <a:off x="2855901" y="5246306"/>
            <a:ext cx="1371841" cy="2051117"/>
          </a:xfrm>
          <a:prstGeom prst="rect">
            <a:avLst/>
          </a:prstGeom>
          <a:solidFill>
            <a:srgbClr val="FFFFFF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050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入室を許可されたら</a:t>
            </a:r>
            <a:r>
              <a:rPr lang="ja-JP" sz="1050" b="1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オーディオに接続・ビデオの開始をクリックまたはタップ</a:t>
            </a:r>
            <a:r>
              <a:rPr lang="ja-JP" sz="1050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してください。</a:t>
            </a:r>
            <a:r>
              <a:rPr lang="ja-JP" sz="1050" b="1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マイクはミュート</a:t>
            </a:r>
            <a:r>
              <a:rPr lang="ja-JP" sz="1050" kern="100" dirty="0">
                <a:solidFill>
                  <a:srgbClr val="000000"/>
                </a:solidFill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でお願いいたします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17" name="図 16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789" y="5034283"/>
            <a:ext cx="1422400" cy="2263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図 17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197" y="5743578"/>
            <a:ext cx="1290320" cy="1141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図 19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424" y="5289944"/>
            <a:ext cx="575310" cy="45275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テキスト ボックス 22"/>
          <p:cNvSpPr txBox="1"/>
          <p:nvPr/>
        </p:nvSpPr>
        <p:spPr>
          <a:xfrm>
            <a:off x="3103563" y="4821238"/>
            <a:ext cx="650875" cy="2635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ja-JP" sz="400" b="1" kern="1200">
                <a:solidFill>
                  <a:srgbClr val="FFFFFF"/>
                </a:solidFill>
                <a:effectLst/>
                <a:latin typeface="ＭＳ Ｐゴシック" panose="020B060007020508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ハローワーク</a:t>
            </a:r>
            <a:r>
              <a:rPr lang="ja-JP" sz="600" b="1" kern="1200">
                <a:solidFill>
                  <a:srgbClr val="FFFFFF"/>
                </a:solidFill>
                <a:effectLst/>
                <a:latin typeface="ＭＳ Ｐゴシック" panose="020B060007020508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大和１</a:t>
            </a:r>
            <a:endParaRPr lang="ja-JP" sz="120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2" name="楕円 21"/>
          <p:cNvSpPr/>
          <p:nvPr/>
        </p:nvSpPr>
        <p:spPr>
          <a:xfrm>
            <a:off x="4393056" y="6876716"/>
            <a:ext cx="769828" cy="5743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dirty="0" smtClean="0"/>
              <a:t>っハローワーク</a:t>
            </a:r>
            <a:endParaRPr lang="ja-JP" altLang="en-US" dirty="0"/>
          </a:p>
        </p:txBody>
      </p:sp>
      <p:sp>
        <p:nvSpPr>
          <p:cNvPr id="8" name="右矢印 8"/>
          <p:cNvSpPr>
            <a:spLocks noChangeArrowheads="1"/>
          </p:cNvSpPr>
          <p:nvPr/>
        </p:nvSpPr>
        <p:spPr bwMode="auto">
          <a:xfrm>
            <a:off x="3208075" y="1238557"/>
            <a:ext cx="1409700" cy="1009650"/>
          </a:xfrm>
          <a:prstGeom prst="rightArrow">
            <a:avLst>
              <a:gd name="adj1" fmla="val 50000"/>
              <a:gd name="adj2" fmla="val 49999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7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携帯ダウンロード用</a:t>
            </a:r>
            <a:endParaRPr kumimoji="0" lang="ja-JP" altLang="ja-JP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7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QR</a:t>
            </a:r>
            <a:r>
              <a:rPr kumimoji="0" lang="ja-JP" altLang="en-US" sz="7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コードはこちら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45461" y="493955"/>
            <a:ext cx="61878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．</a:t>
            </a:r>
            <a:r>
              <a:rPr kumimoji="0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初めて</a:t>
            </a: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Zoom</a:t>
            </a: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をご利用になる方は、</a:t>
            </a:r>
            <a:r>
              <a:rPr kumimoji="0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事前に</a:t>
            </a:r>
            <a:r>
              <a:rPr kumimoji="0" lang="en-US" altLang="ja-JP" sz="1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Zoom</a:t>
            </a:r>
            <a:r>
              <a:rPr kumimoji="0" lang="ja-JP" altLang="en-US" sz="1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アプリのダウンロード（無料）をお願いいたします。</a:t>
            </a:r>
            <a:endParaRPr kumimoji="0" lang="en-US" altLang="ja-JP" sz="1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最新版は以下の</a:t>
            </a: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URL</a:t>
            </a:r>
            <a:r>
              <a: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からダウンロードすることができます。</a:t>
            </a:r>
            <a:endParaRPr kumimoji="0" lang="ja-JP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42900" y="953277"/>
            <a:ext cx="6002424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  <a:hlinkClick r:id="rId10"/>
              </a:rPr>
              <a:t>https://zoom.us/support/download</a:t>
            </a:r>
            <a:endParaRPr kumimoji="0" lang="en-US" altLang="ja-JP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 flipH="1">
            <a:off x="4652038" y="7051828"/>
            <a:ext cx="180975" cy="131445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12"/>
          <p:cNvSpPr txBox="1"/>
          <p:nvPr/>
        </p:nvSpPr>
        <p:spPr>
          <a:xfrm>
            <a:off x="3195003" y="4840922"/>
            <a:ext cx="467995" cy="22415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600" kern="10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あな</a:t>
            </a:r>
            <a:r>
              <a:rPr lang="en-US" sz="600" kern="10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sz="600" kern="10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た</a:t>
            </a:r>
            <a:endParaRPr lang="ja-JP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6" name="右カーブ矢印 25"/>
          <p:cNvSpPr/>
          <p:nvPr/>
        </p:nvSpPr>
        <p:spPr>
          <a:xfrm rot="20063168">
            <a:off x="3893217" y="6689462"/>
            <a:ext cx="462615" cy="856176"/>
          </a:xfrm>
          <a:prstGeom prst="curved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7" name="角丸四角形吹き出し 26"/>
          <p:cNvSpPr/>
          <p:nvPr/>
        </p:nvSpPr>
        <p:spPr>
          <a:xfrm>
            <a:off x="5106532" y="7390837"/>
            <a:ext cx="1408568" cy="367730"/>
          </a:xfrm>
          <a:prstGeom prst="wedgeRoundRectCallout">
            <a:avLst>
              <a:gd name="adj1" fmla="val -23649"/>
              <a:gd name="adj2" fmla="val -51558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14300" algn="just">
              <a:spcAft>
                <a:spcPts val="0"/>
              </a:spcAft>
            </a:pPr>
            <a:r>
              <a:rPr lang="ja-JP" sz="90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セミナー開始です</a:t>
            </a:r>
            <a:endParaRPr lang="ja-JP" sz="120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 rot="10800000" flipV="1">
            <a:off x="726122" y="7863174"/>
            <a:ext cx="5405755" cy="1877659"/>
          </a:xfrm>
          <a:prstGeom prst="roundRect">
            <a:avLst/>
          </a:prstGeom>
          <a:solidFill>
            <a:srgbClr val="66BAB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ja-JP" sz="105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セミナーが終了し、相談員から退出してくださいと言われたら　　　</a:t>
            </a:r>
            <a:r>
              <a:rPr lang="ja-JP" sz="1050" kern="100" dirty="0" smtClean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を</a:t>
            </a:r>
            <a:r>
              <a:rPr lang="ja-JP" sz="1050" kern="1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クリックまたはタップして退出し、アプリを閉じます。以上で終了です</a:t>
            </a:r>
            <a:r>
              <a:rPr lang="ja-JP" sz="1050" kern="100" dirty="0" smtClean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。</a:t>
            </a:r>
            <a:r>
              <a:rPr lang="ja-JP" altLang="en-US" sz="1050" kern="100" dirty="0" smtClean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　　　　</a:t>
            </a:r>
            <a:endParaRPr lang="en-US" altLang="ja-JP" sz="1050" kern="100" dirty="0" smtClean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ja-JP" altLang="en-US" sz="1050" spc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録画</a:t>
            </a:r>
            <a:r>
              <a:rPr lang="ja-JP" altLang="en-US" sz="1050" spc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録音は禁止です。</a:t>
            </a:r>
            <a:endParaRPr lang="en-US" altLang="ja-JP" sz="1050" spc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ja-JP" altLang="en-US" sz="1050" spc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利用する際の機器の設定等は、ご自身でご準備ください。　　　　　　　　　　　　　　　　　　　　　　　　</a:t>
            </a:r>
          </a:p>
          <a:p>
            <a:pPr marL="171450" lvl="0" indent="-17145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ja-JP" altLang="en-US" sz="1050" spc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通信料等は自己負担となります。</a:t>
            </a:r>
            <a:endParaRPr lang="en-US" altLang="ja-JP" sz="1050" spc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171450" lvl="0" indent="-17145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ja-JP" altLang="en-US" sz="1050" spc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利用時に生じたネット上のトラブル等も、自己責任となります。</a:t>
            </a:r>
            <a:endParaRPr lang="en-US" altLang="ja-JP" sz="1050" spc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algn="l">
              <a:spcAft>
                <a:spcPts val="0"/>
              </a:spcAft>
            </a:pP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0" name="テキスト ボックス 4"/>
          <p:cNvSpPr txBox="1"/>
          <p:nvPr/>
        </p:nvSpPr>
        <p:spPr>
          <a:xfrm>
            <a:off x="4889785" y="8117491"/>
            <a:ext cx="436525" cy="190646"/>
          </a:xfrm>
          <a:prstGeom prst="rect">
            <a:avLst/>
          </a:prstGeom>
          <a:solidFill>
            <a:srgbClr val="FF0000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800" b="1" kern="1200" dirty="0">
                <a:solidFill>
                  <a:srgbClr val="FFFFFF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+mn-cs"/>
              </a:rPr>
              <a:t>退出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960948" y="3597032"/>
            <a:ext cx="384824" cy="63150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5168018" y="3134187"/>
            <a:ext cx="349213" cy="318243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76" name="BarCodeCtrl1" r:id="rId2" imgW="1187280" imgH="1187280"/>
        </mc:Choice>
        <mc:Fallback>
          <p:control name="BarCodeCtrl1" r:id="rId2" imgW="1187280" imgH="1187280">
            <p:pic>
              <p:nvPicPr>
                <p:cNvPr id="2" name="BarCodeCtrl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4777970" y="1138556"/>
                  <a:ext cx="1187450" cy="11874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280843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050"/>
        </a:solidFill>
        <a:ln>
          <a:solidFill>
            <a:srgbClr val="00B050"/>
          </a:solidFill>
          <a:prstDash val="sysDash"/>
        </a:ln>
      </a:spPr>
      <a:bodyPr rtlCol="0" anchor="ctr"/>
      <a:lstStyle>
        <a:defPPr algn="ctr">
          <a:defRPr kumimoji="1"/>
        </a:defPPr>
      </a:lstStyle>
      <a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6542</TotalTime>
  <Words>642</Words>
  <Application>Microsoft Office PowerPoint</Application>
  <PresentationFormat>A4 210 x 297 mm</PresentationFormat>
  <Paragraphs>104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5" baseType="lpstr">
      <vt:lpstr>HGP創英角ﾎﾟｯﾌﾟ体</vt:lpstr>
      <vt:lpstr>HG丸ｺﾞｼｯｸM-PRO</vt:lpstr>
      <vt:lpstr>ＭＳ Ｐゴシック</vt:lpstr>
      <vt:lpstr>ＭＳ ゴシック</vt:lpstr>
      <vt:lpstr>ＭＳ 明朝</vt:lpstr>
      <vt:lpstr>メイリオ</vt:lpstr>
      <vt:lpstr>游明朝</vt:lpstr>
      <vt:lpstr>Arial</vt:lpstr>
      <vt:lpstr>Calibri</vt:lpstr>
      <vt:lpstr>Century</vt:lpstr>
      <vt:lpstr>Times New Roman</vt:lpstr>
      <vt:lpstr>Wingdings</vt:lpstr>
      <vt:lpstr>Office ​​テーマ</vt:lpstr>
      <vt:lpstr>PowerPoint プレゼンテーション</vt:lpstr>
      <vt:lpstr> セミナー当日は、　　　マイページにお送りしたZoomのURLをクリックし、開始をお待ちください。  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平野潤</cp:lastModifiedBy>
  <cp:revision>678</cp:revision>
  <cp:lastPrinted>2024-04-15T06:51:56Z</cp:lastPrinted>
  <dcterms:created xsi:type="dcterms:W3CDTF">2015-08-31T11:20:58Z</dcterms:created>
  <dcterms:modified xsi:type="dcterms:W3CDTF">2024-05-01T05:06:04Z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bb4fa5d-3ac5-4415-967c-34900a0e1c6f_Enabled">
    <vt:lpwstr>true</vt:lpwstr>
  </property>
  <property fmtid="{D5CDD505-2E9C-101B-9397-08002B2CF9AE}" pid="3" name="MSIP_Label_dbb4fa5d-3ac5-4415-967c-34900a0e1c6f_SetDate">
    <vt:lpwstr>2023-03-29T02:29:20Z</vt:lpwstr>
  </property>
  <property fmtid="{D5CDD505-2E9C-101B-9397-08002B2CF9AE}" pid="4" name="MSIP_Label_dbb4fa5d-3ac5-4415-967c-34900a0e1c6f_Method">
    <vt:lpwstr>Privileged</vt:lpwstr>
  </property>
  <property fmtid="{D5CDD505-2E9C-101B-9397-08002B2CF9AE}" pid="5" name="MSIP_Label_dbb4fa5d-3ac5-4415-967c-34900a0e1c6f_Name">
    <vt:lpwstr>dbb4fa5d-3ac5-4415-967c-34900a0e1c6f</vt:lpwstr>
  </property>
  <property fmtid="{D5CDD505-2E9C-101B-9397-08002B2CF9AE}" pid="6" name="MSIP_Label_dbb4fa5d-3ac5-4415-967c-34900a0e1c6f_SiteId">
    <vt:lpwstr>a629ef32-67ba-47a6-8eb3-ec43935644fc</vt:lpwstr>
  </property>
  <property fmtid="{D5CDD505-2E9C-101B-9397-08002B2CF9AE}" pid="7" name="MSIP_Label_dbb4fa5d-3ac5-4415-967c-34900a0e1c6f_ActionId">
    <vt:lpwstr>55faf478-8d65-47a4-8228-6d6a09eae653</vt:lpwstr>
  </property>
  <property fmtid="{D5CDD505-2E9C-101B-9397-08002B2CF9AE}" pid="8" name="MSIP_Label_dbb4fa5d-3ac5-4415-967c-34900a0e1c6f_ContentBits">
    <vt:lpwstr>0</vt:lpwstr>
  </property>
</Properties>
</file>