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DDFF"/>
    <a:srgbClr val="FFCCFF"/>
    <a:srgbClr val="FF66FF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16EC-758A-40BE-89A6-230E7E2B9003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F3CA4-8B59-4C28-AAFE-93145B4E9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267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49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23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1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0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73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8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62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30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80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47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03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80150-D9FD-4EBF-AC5E-9C00F12878CA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65D75-F6BB-4800-B656-DA9224C038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36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楕円 109"/>
          <p:cNvSpPr/>
          <p:nvPr/>
        </p:nvSpPr>
        <p:spPr>
          <a:xfrm rot="21540000">
            <a:off x="2224521" y="157331"/>
            <a:ext cx="425124" cy="441898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154566" y="128619"/>
            <a:ext cx="2079499" cy="328581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/>
          <p:cNvSpPr/>
          <p:nvPr/>
        </p:nvSpPr>
        <p:spPr>
          <a:xfrm rot="21540000">
            <a:off x="1001847" y="1867732"/>
            <a:ext cx="459506" cy="456206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/>
          <p:cNvSpPr/>
          <p:nvPr/>
        </p:nvSpPr>
        <p:spPr>
          <a:xfrm rot="21540000">
            <a:off x="5599111" y="1064711"/>
            <a:ext cx="735636" cy="699795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/>
          <p:cNvSpPr/>
          <p:nvPr/>
        </p:nvSpPr>
        <p:spPr>
          <a:xfrm rot="21540000">
            <a:off x="5035169" y="240661"/>
            <a:ext cx="946760" cy="925160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/>
          <p:cNvSpPr/>
          <p:nvPr/>
        </p:nvSpPr>
        <p:spPr>
          <a:xfrm rot="21540000">
            <a:off x="41931" y="446043"/>
            <a:ext cx="1569224" cy="141108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 rot="21540000">
            <a:off x="5496980" y="-171231"/>
            <a:ext cx="1569224" cy="141108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753614" y="2730067"/>
            <a:ext cx="5471389" cy="1941308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1862506" y="349824"/>
            <a:ext cx="3026972" cy="461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1" i="0" u="none" strike="noStrike" cap="none" normalizeH="0" baseline="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ハローワーク藤沢で</a:t>
            </a:r>
            <a:endParaRPr kumimoji="0" lang="en-US" altLang="ja-JP" sz="2000" b="1" i="0" u="none" strike="noStrike" cap="none" normalizeH="0" baseline="0" dirty="0">
              <a:ln>
                <a:solidFill>
                  <a:srgbClr val="FFC000"/>
                </a:solidFill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914192" y="2691057"/>
            <a:ext cx="5257638" cy="1710386"/>
            <a:chOff x="-350758" y="-551210"/>
            <a:chExt cx="6851992" cy="1873023"/>
          </a:xfrm>
        </p:grpSpPr>
        <p:sp>
          <p:nvSpPr>
            <p:cNvPr id="8" name="テキスト ボックス 21"/>
            <p:cNvSpPr txBox="1"/>
            <p:nvPr/>
          </p:nvSpPr>
          <p:spPr>
            <a:xfrm>
              <a:off x="-350758" y="-551210"/>
              <a:ext cx="6851992" cy="1873023"/>
            </a:xfrm>
            <a:prstGeom prst="rect">
              <a:avLst/>
            </a:prstGeom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algn="l">
                <a:spcAft>
                  <a:spcPts val="0"/>
                </a:spcAft>
              </a:pPr>
              <a:r>
                <a:rPr lang="ja-JP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【開催日】 </a:t>
              </a:r>
              <a:r>
                <a:rPr lang="en-US" sz="2800" kern="150" dirty="0">
                  <a:effectLst/>
                  <a:latin typeface="メイリオ" panose="020B0604030504040204" pitchFamily="50" charset="-128"/>
                  <a:ea typeface="ＭＳ 明朝" panose="02020609040205080304" pitchFamily="17" charset="-128"/>
                  <a:cs typeface="Arial" panose="020B0604020202020204" pitchFamily="34" charset="0"/>
                </a:rPr>
                <a:t>2023</a:t>
              </a:r>
              <a:r>
                <a:rPr lang="ja-JP" sz="1600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．</a:t>
              </a:r>
              <a:r>
                <a:rPr lang="en-US" altLang="ja-JP" sz="3600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10</a:t>
              </a:r>
              <a:r>
                <a:rPr lang="en-US" altLang="ja-JP" sz="2800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 </a:t>
              </a:r>
              <a:r>
                <a:rPr lang="ja-JP" sz="3600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／</a:t>
              </a:r>
              <a:r>
                <a:rPr lang="en-US" altLang="ja-JP" sz="3600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23</a:t>
              </a:r>
              <a:r>
                <a:rPr lang="ja-JP" altLang="en-US" sz="3600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　　</a:t>
              </a:r>
              <a:r>
                <a:rPr lang="ja-JP" altLang="en-US" sz="3200" b="1" kern="150" dirty="0">
                  <a:effectLst/>
                  <a:latin typeface="メイリオ" panose="020B0604030504040204" pitchFamily="50" charset="-128"/>
                  <a:ea typeface="ＭＳ 明朝" panose="02020609040205080304" pitchFamily="17" charset="-128"/>
                  <a:cs typeface="Arial" panose="020B0604020202020204" pitchFamily="34" charset="0"/>
                </a:rPr>
                <a:t>　</a:t>
              </a:r>
              <a:endParaRPr lang="ja-JP" sz="1200" kern="1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  <a:p>
              <a:pPr algn="l">
                <a:spcAft>
                  <a:spcPts val="0"/>
                </a:spcAft>
              </a:pPr>
              <a:r>
                <a:rPr lang="en-US" altLang="ja-JP" kern="150" dirty="0" smtClean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【</a:t>
              </a:r>
              <a:r>
                <a:rPr lang="ja-JP" altLang="en-US" kern="150" dirty="0" smtClean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開催時間</a:t>
              </a:r>
              <a:r>
                <a:rPr lang="en-US" altLang="ja-JP" kern="150" dirty="0" smtClean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】</a:t>
              </a:r>
              <a:r>
                <a:rPr lang="ja-JP" altLang="en-US" kern="150" dirty="0" smtClean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　</a:t>
              </a:r>
              <a:r>
                <a:rPr lang="ja-JP" altLang="en-US" b="1" kern="150" dirty="0" smtClean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９：３０～１１：００</a:t>
              </a:r>
              <a:endParaRPr lang="en-US" altLang="ja-JP" b="1" kern="15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Arial" panose="020B0604020202020204" pitchFamily="34" charset="0"/>
              </a:endParaRPr>
            </a:p>
            <a:p>
              <a:pPr algn="l">
                <a:spcAft>
                  <a:spcPts val="0"/>
                </a:spcAft>
              </a:pPr>
              <a:r>
                <a:rPr lang="ja-JP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【会　場】</a:t>
              </a:r>
              <a:r>
                <a:rPr lang="ja-JP" sz="2800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 </a:t>
              </a:r>
              <a:r>
                <a:rPr lang="ja-JP" sz="2400" b="1" kern="150" dirty="0">
                  <a:effectLst/>
                  <a:latin typeface="Century" panose="02040604050505020304" pitchFamily="18" charset="0"/>
                  <a:ea typeface="メイリオ" panose="020B0604030504040204" pitchFamily="50" charset="-128"/>
                  <a:cs typeface="Arial" panose="020B0604020202020204" pitchFamily="34" charset="0"/>
                </a:rPr>
                <a:t>ハローワーク藤沢</a:t>
              </a:r>
              <a:endParaRPr lang="en-US" altLang="ja-JP" sz="2400" b="1" kern="150" dirty="0"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Arial" panose="020B0604020202020204" pitchFamily="34" charset="0"/>
              </a:endParaRPr>
            </a:p>
            <a:p>
              <a:pPr algn="l">
                <a:spcAft>
                  <a:spcPts val="0"/>
                </a:spcAft>
              </a:pPr>
              <a:r>
                <a:rPr lang="ja-JP" altLang="en-US" sz="1400" b="1" kern="15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　　　　　　　　　　　　　　　</a:t>
              </a:r>
              <a:r>
                <a:rPr lang="en-US" altLang="ja-JP" sz="2000" b="1" kern="150" dirty="0" smtClean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1</a:t>
              </a:r>
              <a:r>
                <a:rPr lang="ja-JP" altLang="en-US" sz="2000" b="1" kern="15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rPr>
                <a:t>階　特設コーナー</a:t>
              </a:r>
              <a:endParaRPr lang="ja-JP" sz="2000" b="1" kern="1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4909837" y="-452343"/>
              <a:ext cx="1053738" cy="538632"/>
              <a:chOff x="1929680" y="-586961"/>
              <a:chExt cx="1053738" cy="538632"/>
            </a:xfrm>
          </p:grpSpPr>
          <p:sp>
            <p:nvSpPr>
              <p:cNvPr id="10" name="円/楕円 22"/>
              <p:cNvSpPr/>
              <p:nvPr/>
            </p:nvSpPr>
            <p:spPr>
              <a:xfrm>
                <a:off x="1929680" y="-586961"/>
                <a:ext cx="790889" cy="485412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val f7"/>
                  <a:gd name="f15" fmla="+- 2700000 f2 0"/>
                  <a:gd name="f16" fmla="*/ f9 f1 1"/>
                  <a:gd name="f17" fmla="*/ f10 f1 1"/>
                  <a:gd name="f18" fmla="?: f11 f4 1"/>
                  <a:gd name="f19" fmla="?: f12 f5 1"/>
                  <a:gd name="f20" fmla="?: f13 f6 1"/>
                  <a:gd name="f21" fmla="*/ f15 f8 1"/>
                  <a:gd name="f22" fmla="*/ f16 1 f3"/>
                  <a:gd name="f23" fmla="*/ f17 1 f3"/>
                  <a:gd name="f24" fmla="*/ f18 1 21600"/>
                  <a:gd name="f25" fmla="*/ f19 1 21600"/>
                  <a:gd name="f26" fmla="*/ 21600 f18 1"/>
                  <a:gd name="f27" fmla="*/ 21600 f19 1"/>
                  <a:gd name="f28" fmla="*/ f21 1 f1"/>
                  <a:gd name="f29" fmla="+- f22 0 f2"/>
                  <a:gd name="f30" fmla="+- f23 0 f2"/>
                  <a:gd name="f31" fmla="min f25 f24"/>
                  <a:gd name="f32" fmla="*/ f26 1 f20"/>
                  <a:gd name="f33" fmla="*/ f27 1 f20"/>
                  <a:gd name="f34" fmla="+- 0 0 f28"/>
                  <a:gd name="f35" fmla="val f32"/>
                  <a:gd name="f36" fmla="val f33"/>
                  <a:gd name="f37" fmla="+- 0 0 f34"/>
                  <a:gd name="f38" fmla="*/ f14 f31 1"/>
                  <a:gd name="f39" fmla="+- f36 0 f14"/>
                  <a:gd name="f40" fmla="+- f35 0 f14"/>
                  <a:gd name="f41" fmla="*/ f37 f1 1"/>
                  <a:gd name="f42" fmla="*/ f39 1 2"/>
                  <a:gd name="f43" fmla="*/ f40 1 2"/>
                  <a:gd name="f44" fmla="*/ f41 1 f8"/>
                  <a:gd name="f45" fmla="+- f14 f42 0"/>
                  <a:gd name="f46" fmla="+- f14 f43 0"/>
                  <a:gd name="f47" fmla="+- f44 0 f2"/>
                  <a:gd name="f48" fmla="*/ f43 f31 1"/>
                  <a:gd name="f49" fmla="*/ f42 f31 1"/>
                  <a:gd name="f50" fmla="cos 1 f47"/>
                  <a:gd name="f51" fmla="sin 1 f47"/>
                  <a:gd name="f52" fmla="*/ f45 f31 1"/>
                  <a:gd name="f53" fmla="+- 0 0 f50"/>
                  <a:gd name="f54" fmla="+- 0 0 f51"/>
                  <a:gd name="f55" fmla="+- 0 0 f53"/>
                  <a:gd name="f56" fmla="+- 0 0 f54"/>
                  <a:gd name="f57" fmla="*/ f55 f43 1"/>
                  <a:gd name="f58" fmla="*/ f56 f42 1"/>
                  <a:gd name="f59" fmla="+- f46 0 f57"/>
                  <a:gd name="f60" fmla="+- f46 f57 0"/>
                  <a:gd name="f61" fmla="+- f45 0 f58"/>
                  <a:gd name="f62" fmla="+- f45 f58 0"/>
                  <a:gd name="f63" fmla="*/ f59 f31 1"/>
                  <a:gd name="f64" fmla="*/ f61 f31 1"/>
                  <a:gd name="f65" fmla="*/ f60 f31 1"/>
                  <a:gd name="f66" fmla="*/ f62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63" y="f64"/>
                  </a:cxn>
                  <a:cxn ang="f30">
                    <a:pos x="f63" y="f66"/>
                  </a:cxn>
                  <a:cxn ang="f30">
                    <a:pos x="f65" y="f66"/>
                  </a:cxn>
                  <a:cxn ang="f29">
                    <a:pos x="f65" y="f64"/>
                  </a:cxn>
                </a:cxnLst>
                <a:rect l="f63" t="f64" r="f65" b="f66"/>
                <a:pathLst>
                  <a:path>
                    <a:moveTo>
                      <a:pt x="f38" y="f52"/>
                    </a:moveTo>
                    <a:arcTo wR="f48" hR="f49" stAng="f1" swAng="f0"/>
                    <a:close/>
                  </a:path>
                </a:pathLst>
              </a:custGeom>
              <a:solidFill>
                <a:srgbClr val="FFC000"/>
              </a:solidFill>
              <a:ln cap="flat">
                <a:noFill/>
                <a:prstDash val="solid"/>
              </a:ln>
            </p:spPr>
            <p:txBody>
              <a:bodyPr vert="horz" wrap="square" lIns="91440" tIns="45720" rIns="91440" bIns="45720" anchor="ctr" anchorCtr="0" compatLnSpc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ja-JP" altLang="en-US" sz="2000" b="1" kern="150" dirty="0" smtClean="0">
                    <a:effectLst/>
                    <a:latin typeface="メイリオ" panose="020B0604030504040204" pitchFamily="50" charset="-128"/>
                    <a:ea typeface="メイリオ" panose="020B0604030504040204" pitchFamily="50" charset="-128"/>
                    <a:cs typeface="Arial" panose="020B0604020202020204" pitchFamily="34" charset="0"/>
                  </a:rPr>
                  <a:t>月</a:t>
                </a:r>
                <a:endParaRPr lang="ja-JP" sz="2000" kern="150" dirty="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11" name="テキスト ボックス 23"/>
              <p:cNvSpPr txBox="1"/>
              <p:nvPr/>
            </p:nvSpPr>
            <p:spPr>
              <a:xfrm>
                <a:off x="2368888" y="-482631"/>
                <a:ext cx="614530" cy="434302"/>
              </a:xfrm>
              <a:prstGeom prst="rect">
                <a:avLst/>
              </a:prstGeom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endParaRPr lang="ja-JP" sz="1200" kern="15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2" name="テキスト ボックス 24"/>
          <p:cNvSpPr txBox="1">
            <a:spLocks noChangeArrowheads="1"/>
          </p:cNvSpPr>
          <p:nvPr/>
        </p:nvSpPr>
        <p:spPr bwMode="auto">
          <a:xfrm>
            <a:off x="481069" y="1994118"/>
            <a:ext cx="6096000" cy="7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地元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の企業の採用担当者がお待ちしています。</a:t>
            </a:r>
            <a:endParaRPr kumimoji="0" lang="ja-JP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応募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はもちろん、仕事や職場の様子を聞いたり、</a:t>
            </a: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相談だけ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でも </a:t>
            </a: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大歓迎</a:t>
            </a:r>
            <a:r>
              <a:rPr kumimoji="0" lang="ja-JP" altLang="ja-JP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！</a:t>
            </a:r>
            <a:endParaRPr kumimoji="0" lang="ja-JP" altLang="ja-JP" sz="14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テキスト ボックス 61"/>
          <p:cNvSpPr txBox="1">
            <a:spLocks noChangeArrowheads="1"/>
          </p:cNvSpPr>
          <p:nvPr/>
        </p:nvSpPr>
        <p:spPr bwMode="auto">
          <a:xfrm>
            <a:off x="154566" y="128619"/>
            <a:ext cx="2252033" cy="310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Arial" panose="020B0604020202020204" pitchFamily="34" charset="0"/>
              </a:rPr>
              <a:t>お仕事探し中の皆さまへ</a:t>
            </a:r>
            <a:endParaRPr kumimoji="0" lang="ja-JP" altLang="ja-JP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2" name="テキスト ボックス 82"/>
          <p:cNvSpPr txBox="1">
            <a:spLocks noChangeArrowheads="1"/>
          </p:cNvSpPr>
          <p:nvPr/>
        </p:nvSpPr>
        <p:spPr bwMode="auto">
          <a:xfrm>
            <a:off x="2406599" y="4444967"/>
            <a:ext cx="3170699" cy="22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（ 藤沢駅北口から　徒歩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7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分 ）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6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72" name="Rectangle 88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6" name="正方形/長方形 85"/>
          <p:cNvSpPr/>
          <p:nvPr/>
        </p:nvSpPr>
        <p:spPr>
          <a:xfrm>
            <a:off x="-24896" y="8895335"/>
            <a:ext cx="6931506" cy="102245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04413" y="8972484"/>
            <a:ext cx="5787904" cy="90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ハローワーク藤沢　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人材確保対策コーナー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藤沢市朝日町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5-12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藤沢労働総合庁舎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☎ 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0466-23-8609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＃）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［平日 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］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5420970" y="9725347"/>
            <a:ext cx="139397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ハローワーク藤沢 </a:t>
            </a:r>
            <a:r>
              <a:rPr kumimoji="1"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endParaRPr kumimoji="1"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3788925" y="8997884"/>
            <a:ext cx="1625664" cy="3691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802" y="8974200"/>
            <a:ext cx="752124" cy="756000"/>
          </a:xfrm>
          <a:prstGeom prst="rect">
            <a:avLst/>
          </a:prstGeom>
        </p:spPr>
      </p:pic>
      <p:sp>
        <p:nvSpPr>
          <p:cNvPr id="88" name="テキスト ボックス 87"/>
          <p:cNvSpPr txBox="1"/>
          <p:nvPr/>
        </p:nvSpPr>
        <p:spPr>
          <a:xfrm>
            <a:off x="3783929" y="9023430"/>
            <a:ext cx="179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雇用保険受給中の方は、</a:t>
            </a:r>
            <a:endParaRPr kumimoji="1"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求職活動の実績となります。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53614" y="2717225"/>
            <a:ext cx="5487261" cy="195414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2"/>
          <p:cNvSpPr txBox="1">
            <a:spLocks noChangeArrowheads="1"/>
          </p:cNvSpPr>
          <p:nvPr/>
        </p:nvSpPr>
        <p:spPr bwMode="auto">
          <a:xfrm>
            <a:off x="108219" y="579369"/>
            <a:ext cx="6445927" cy="82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4800" b="1" i="0" u="none" strike="noStrike" cap="none" normalizeH="0" baseline="0" dirty="0">
                <a:ln>
                  <a:solidFill>
                    <a:srgbClr val="FFC000"/>
                  </a:solidFill>
                </a:ln>
                <a:solidFill>
                  <a:schemeClr val="tx1"/>
                </a:solidFill>
                <a:effectLst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「しごと」に出会おう</a:t>
            </a:r>
            <a:endParaRPr kumimoji="0" lang="en-US" altLang="ja-JP" sz="4800" b="1" i="0" u="none" strike="noStrike" cap="none" normalizeH="0" baseline="0" dirty="0">
              <a:ln>
                <a:solidFill>
                  <a:srgbClr val="FFC000"/>
                </a:solidFill>
              </a:ln>
              <a:solidFill>
                <a:schemeClr val="tx1"/>
              </a:solidFill>
              <a:effectLst/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82" name="楕円 81"/>
          <p:cNvSpPr/>
          <p:nvPr/>
        </p:nvSpPr>
        <p:spPr>
          <a:xfrm rot="21540000">
            <a:off x="134102" y="1477900"/>
            <a:ext cx="872773" cy="880255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/>
          <p:cNvSpPr/>
          <p:nvPr/>
        </p:nvSpPr>
        <p:spPr>
          <a:xfrm rot="21540000">
            <a:off x="5998455" y="1694041"/>
            <a:ext cx="566274" cy="477016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/>
          <p:cNvSpPr/>
          <p:nvPr/>
        </p:nvSpPr>
        <p:spPr>
          <a:xfrm rot="21540000">
            <a:off x="6150855" y="1846441"/>
            <a:ext cx="566274" cy="477016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5" name="グループ化 84"/>
          <p:cNvGrpSpPr/>
          <p:nvPr/>
        </p:nvGrpSpPr>
        <p:grpSpPr>
          <a:xfrm>
            <a:off x="2294589" y="1464025"/>
            <a:ext cx="2348317" cy="442594"/>
            <a:chOff x="2314988" y="1655300"/>
            <a:chExt cx="2348317" cy="442594"/>
          </a:xfrm>
        </p:grpSpPr>
        <p:grpSp>
          <p:nvGrpSpPr>
            <p:cNvPr id="112" name="グループ化 111"/>
            <p:cNvGrpSpPr/>
            <p:nvPr/>
          </p:nvGrpSpPr>
          <p:grpSpPr>
            <a:xfrm>
              <a:off x="2314988" y="1655300"/>
              <a:ext cx="1082913" cy="442594"/>
              <a:chOff x="452483" y="16190"/>
              <a:chExt cx="1082917" cy="442594"/>
            </a:xfrm>
          </p:grpSpPr>
          <p:sp>
            <p:nvSpPr>
              <p:cNvPr id="121" name="フローチャート: 端子 30"/>
              <p:cNvSpPr/>
              <p:nvPr/>
            </p:nvSpPr>
            <p:spPr>
              <a:xfrm>
                <a:off x="608222" y="58734"/>
                <a:ext cx="927178" cy="400050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w"/>
                  <a:gd name="f4" fmla="val h"/>
                  <a:gd name="f5" fmla="val 0"/>
                  <a:gd name="f6" fmla="val 21600"/>
                  <a:gd name="f7" fmla="val 3475"/>
                  <a:gd name="f8" fmla="val 18125"/>
                  <a:gd name="f9" fmla="val 10800"/>
                  <a:gd name="f10" fmla="*/ f3 1 21600"/>
                  <a:gd name="f11" fmla="*/ f4 1 21600"/>
                  <a:gd name="f12" fmla="val f5"/>
                  <a:gd name="f13" fmla="val f6"/>
                  <a:gd name="f14" fmla="+- f13 0 f12"/>
                  <a:gd name="f15" fmla="*/ f14 1 21600"/>
                  <a:gd name="f16" fmla="*/ f14 1018 1"/>
                  <a:gd name="f17" fmla="*/ f14 20582 1"/>
                  <a:gd name="f18" fmla="*/ f14 3163 1"/>
                  <a:gd name="f19" fmla="*/ f14 18437 1"/>
                  <a:gd name="f20" fmla="*/ f16 1 21600"/>
                  <a:gd name="f21" fmla="*/ f17 1 21600"/>
                  <a:gd name="f22" fmla="*/ f18 1 21600"/>
                  <a:gd name="f23" fmla="*/ f19 1 21600"/>
                  <a:gd name="f24" fmla="*/ f20 1 f15"/>
                  <a:gd name="f25" fmla="*/ f21 1 f15"/>
                  <a:gd name="f26" fmla="*/ f22 1 f15"/>
                  <a:gd name="f27" fmla="*/ f23 1 f15"/>
                  <a:gd name="f28" fmla="*/ f24 f10 1"/>
                  <a:gd name="f29" fmla="*/ f25 f10 1"/>
                  <a:gd name="f30" fmla="*/ f27 f11 1"/>
                  <a:gd name="f31" fmla="*/ f26 f1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8" t="f31" r="f29" b="f30"/>
                <a:pathLst>
                  <a:path w="21600" h="21600">
                    <a:moveTo>
                      <a:pt x="f7" y="f5"/>
                    </a:moveTo>
                    <a:lnTo>
                      <a:pt x="f8" y="f5"/>
                    </a:lnTo>
                    <a:arcTo wR="f7" hR="f9" stAng="f2" swAng="f0"/>
                    <a:lnTo>
                      <a:pt x="f7" y="f6"/>
                    </a:lnTo>
                    <a:arcTo wR="f7" hR="f9" stAng="f1" swAng="f0"/>
                    <a:close/>
                  </a:path>
                </a:pathLst>
              </a:custGeom>
              <a:solidFill>
                <a:srgbClr val="D9D9D9"/>
              </a:solidFill>
              <a:ln cap="flat">
                <a:noFill/>
                <a:prstDash val="solid"/>
              </a:ln>
            </p:spPr>
            <p:txBody>
              <a:bodyPr lIns="0" tIns="0" rIns="0" bIns="0"/>
              <a:lstStyle/>
              <a:p>
                <a:endParaRPr lang="ja-JP" altLang="en-US"/>
              </a:p>
            </p:txBody>
          </p:sp>
          <p:sp>
            <p:nvSpPr>
              <p:cNvPr id="122" name="フローチャート: 端子 27"/>
              <p:cNvSpPr/>
              <p:nvPr/>
            </p:nvSpPr>
            <p:spPr>
              <a:xfrm>
                <a:off x="452483" y="16190"/>
                <a:ext cx="974812" cy="400050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w"/>
                  <a:gd name="f4" fmla="val h"/>
                  <a:gd name="f5" fmla="val 0"/>
                  <a:gd name="f6" fmla="val 21600"/>
                  <a:gd name="f7" fmla="val 3475"/>
                  <a:gd name="f8" fmla="val 18125"/>
                  <a:gd name="f9" fmla="val 10800"/>
                  <a:gd name="f10" fmla="*/ f3 1 21600"/>
                  <a:gd name="f11" fmla="*/ f4 1 21600"/>
                  <a:gd name="f12" fmla="val f5"/>
                  <a:gd name="f13" fmla="val f6"/>
                  <a:gd name="f14" fmla="+- f13 0 f12"/>
                  <a:gd name="f15" fmla="*/ f14 1 21600"/>
                  <a:gd name="f16" fmla="*/ f14 1018 1"/>
                  <a:gd name="f17" fmla="*/ f14 20582 1"/>
                  <a:gd name="f18" fmla="*/ f14 3163 1"/>
                  <a:gd name="f19" fmla="*/ f14 18437 1"/>
                  <a:gd name="f20" fmla="*/ f16 1 21600"/>
                  <a:gd name="f21" fmla="*/ f17 1 21600"/>
                  <a:gd name="f22" fmla="*/ f18 1 21600"/>
                  <a:gd name="f23" fmla="*/ f19 1 21600"/>
                  <a:gd name="f24" fmla="*/ f20 1 f15"/>
                  <a:gd name="f25" fmla="*/ f21 1 f15"/>
                  <a:gd name="f26" fmla="*/ f22 1 f15"/>
                  <a:gd name="f27" fmla="*/ f23 1 f15"/>
                  <a:gd name="f28" fmla="*/ f24 f10 1"/>
                  <a:gd name="f29" fmla="*/ f25 f10 1"/>
                  <a:gd name="f30" fmla="*/ f27 f11 1"/>
                  <a:gd name="f31" fmla="*/ f26 f1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8" t="f31" r="f29" b="f30"/>
                <a:pathLst>
                  <a:path w="21600" h="21600">
                    <a:moveTo>
                      <a:pt x="f7" y="f5"/>
                    </a:moveTo>
                    <a:lnTo>
                      <a:pt x="f8" y="f5"/>
                    </a:lnTo>
                    <a:arcTo wR="f7" hR="f9" stAng="f2" swAng="f0"/>
                    <a:lnTo>
                      <a:pt x="f7" y="f6"/>
                    </a:lnTo>
                    <a:arcTo wR="f7" hR="f9" stAng="f1" swAng="f0"/>
                    <a:close/>
                  </a:path>
                </a:pathLst>
              </a:custGeom>
              <a:solidFill>
                <a:srgbClr val="FFC000"/>
              </a:solidFill>
              <a:ln cap="flat">
                <a:noFill/>
                <a:prstDash val="solid"/>
              </a:ln>
            </p:spPr>
            <p:txBody>
              <a:bodyPr lIns="0" tIns="0" rIns="0" bIns="0"/>
              <a:lstStyle/>
              <a:p>
                <a:endParaRPr lang="ja-JP" altLang="en-US"/>
              </a:p>
            </p:txBody>
          </p:sp>
          <p:sp>
            <p:nvSpPr>
              <p:cNvPr id="123" name="テキスト ボックス 28"/>
              <p:cNvSpPr txBox="1"/>
              <p:nvPr/>
            </p:nvSpPr>
            <p:spPr>
              <a:xfrm>
                <a:off x="497150" y="80946"/>
                <a:ext cx="857081" cy="259080"/>
              </a:xfrm>
              <a:prstGeom prst="rect">
                <a:avLst/>
              </a:prstGeom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algn="dist">
                  <a:spcAft>
                    <a:spcPts val="0"/>
                  </a:spcAft>
                </a:pPr>
                <a:r>
                  <a:rPr lang="ja-JP" altLang="en-US" sz="1200" kern="150" dirty="0">
                    <a:effectLst/>
                    <a:latin typeface="Century" panose="02040604050505020304" pitchFamily="18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予約</a:t>
                </a:r>
                <a:r>
                  <a:rPr lang="ja-JP" sz="1200" kern="150" dirty="0">
                    <a:effectLst/>
                    <a:latin typeface="Century" panose="02040604050505020304" pitchFamily="18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不要</a:t>
                </a:r>
                <a:endParaRPr lang="ja-JP" sz="1050" kern="15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4" name="グループ化 113"/>
            <p:cNvGrpSpPr/>
            <p:nvPr/>
          </p:nvGrpSpPr>
          <p:grpSpPr>
            <a:xfrm>
              <a:off x="3581895" y="1667831"/>
              <a:ext cx="1081410" cy="429747"/>
              <a:chOff x="-692932" y="28721"/>
              <a:chExt cx="1081414" cy="429747"/>
            </a:xfrm>
          </p:grpSpPr>
          <p:sp>
            <p:nvSpPr>
              <p:cNvPr id="115" name="フローチャート: 端子 30"/>
              <p:cNvSpPr/>
              <p:nvPr/>
            </p:nvSpPr>
            <p:spPr>
              <a:xfrm>
                <a:off x="-538696" y="58418"/>
                <a:ext cx="927178" cy="400050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w"/>
                  <a:gd name="f4" fmla="val h"/>
                  <a:gd name="f5" fmla="val 0"/>
                  <a:gd name="f6" fmla="val 21600"/>
                  <a:gd name="f7" fmla="val 3475"/>
                  <a:gd name="f8" fmla="val 18125"/>
                  <a:gd name="f9" fmla="val 10800"/>
                  <a:gd name="f10" fmla="*/ f3 1 21600"/>
                  <a:gd name="f11" fmla="*/ f4 1 21600"/>
                  <a:gd name="f12" fmla="val f5"/>
                  <a:gd name="f13" fmla="val f6"/>
                  <a:gd name="f14" fmla="+- f13 0 f12"/>
                  <a:gd name="f15" fmla="*/ f14 1 21600"/>
                  <a:gd name="f16" fmla="*/ f14 1018 1"/>
                  <a:gd name="f17" fmla="*/ f14 20582 1"/>
                  <a:gd name="f18" fmla="*/ f14 3163 1"/>
                  <a:gd name="f19" fmla="*/ f14 18437 1"/>
                  <a:gd name="f20" fmla="*/ f16 1 21600"/>
                  <a:gd name="f21" fmla="*/ f17 1 21600"/>
                  <a:gd name="f22" fmla="*/ f18 1 21600"/>
                  <a:gd name="f23" fmla="*/ f19 1 21600"/>
                  <a:gd name="f24" fmla="*/ f20 1 f15"/>
                  <a:gd name="f25" fmla="*/ f21 1 f15"/>
                  <a:gd name="f26" fmla="*/ f22 1 f15"/>
                  <a:gd name="f27" fmla="*/ f23 1 f15"/>
                  <a:gd name="f28" fmla="*/ f24 f10 1"/>
                  <a:gd name="f29" fmla="*/ f25 f10 1"/>
                  <a:gd name="f30" fmla="*/ f27 f11 1"/>
                  <a:gd name="f31" fmla="*/ f26 f1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8" t="f31" r="f29" b="f30"/>
                <a:pathLst>
                  <a:path w="21600" h="21600">
                    <a:moveTo>
                      <a:pt x="f7" y="f5"/>
                    </a:moveTo>
                    <a:lnTo>
                      <a:pt x="f8" y="f5"/>
                    </a:lnTo>
                    <a:arcTo wR="f7" hR="f9" stAng="f2" swAng="f0"/>
                    <a:lnTo>
                      <a:pt x="f7" y="f6"/>
                    </a:lnTo>
                    <a:arcTo wR="f7" hR="f9" stAng="f1" swAng="f0"/>
                    <a:close/>
                  </a:path>
                </a:pathLst>
              </a:custGeom>
              <a:solidFill>
                <a:srgbClr val="D9D9D9"/>
              </a:solidFill>
              <a:ln cap="flat">
                <a:noFill/>
                <a:prstDash val="solid"/>
              </a:ln>
            </p:spPr>
            <p:txBody>
              <a:bodyPr lIns="0" tIns="0" rIns="0" bIns="0"/>
              <a:lstStyle/>
              <a:p>
                <a:endParaRPr lang="ja-JP" altLang="en-US"/>
              </a:p>
            </p:txBody>
          </p:sp>
          <p:sp>
            <p:nvSpPr>
              <p:cNvPr id="119" name="フローチャート: 端子 27"/>
              <p:cNvSpPr/>
              <p:nvPr/>
            </p:nvSpPr>
            <p:spPr>
              <a:xfrm>
                <a:off x="-692932" y="28721"/>
                <a:ext cx="974812" cy="400050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w"/>
                  <a:gd name="f4" fmla="val h"/>
                  <a:gd name="f5" fmla="val 0"/>
                  <a:gd name="f6" fmla="val 21600"/>
                  <a:gd name="f7" fmla="val 3475"/>
                  <a:gd name="f8" fmla="val 18125"/>
                  <a:gd name="f9" fmla="val 10800"/>
                  <a:gd name="f10" fmla="*/ f3 1 21600"/>
                  <a:gd name="f11" fmla="*/ f4 1 21600"/>
                  <a:gd name="f12" fmla="val f5"/>
                  <a:gd name="f13" fmla="val f6"/>
                  <a:gd name="f14" fmla="+- f13 0 f12"/>
                  <a:gd name="f15" fmla="*/ f14 1 21600"/>
                  <a:gd name="f16" fmla="*/ f14 1018 1"/>
                  <a:gd name="f17" fmla="*/ f14 20582 1"/>
                  <a:gd name="f18" fmla="*/ f14 3163 1"/>
                  <a:gd name="f19" fmla="*/ f14 18437 1"/>
                  <a:gd name="f20" fmla="*/ f16 1 21600"/>
                  <a:gd name="f21" fmla="*/ f17 1 21600"/>
                  <a:gd name="f22" fmla="*/ f18 1 21600"/>
                  <a:gd name="f23" fmla="*/ f19 1 21600"/>
                  <a:gd name="f24" fmla="*/ f20 1 f15"/>
                  <a:gd name="f25" fmla="*/ f21 1 f15"/>
                  <a:gd name="f26" fmla="*/ f22 1 f15"/>
                  <a:gd name="f27" fmla="*/ f23 1 f15"/>
                  <a:gd name="f28" fmla="*/ f24 f10 1"/>
                  <a:gd name="f29" fmla="*/ f25 f10 1"/>
                  <a:gd name="f30" fmla="*/ f27 f11 1"/>
                  <a:gd name="f31" fmla="*/ f26 f1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28" t="f31" r="f29" b="f30"/>
                <a:pathLst>
                  <a:path w="21600" h="21600">
                    <a:moveTo>
                      <a:pt x="f7" y="f5"/>
                    </a:moveTo>
                    <a:lnTo>
                      <a:pt x="f8" y="f5"/>
                    </a:lnTo>
                    <a:arcTo wR="f7" hR="f9" stAng="f2" swAng="f0"/>
                    <a:lnTo>
                      <a:pt x="f7" y="f6"/>
                    </a:lnTo>
                    <a:arcTo wR="f7" hR="f9" stAng="f1" swAng="f0"/>
                    <a:close/>
                  </a:path>
                </a:pathLst>
              </a:custGeom>
              <a:solidFill>
                <a:srgbClr val="FFC000"/>
              </a:solidFill>
              <a:ln cap="flat">
                <a:noFill/>
                <a:prstDash val="solid"/>
              </a:ln>
            </p:spPr>
            <p:txBody>
              <a:bodyPr lIns="0" tIns="0" rIns="0" bIns="0"/>
              <a:lstStyle/>
              <a:p>
                <a:endParaRPr lang="ja-JP" altLang="en-US"/>
              </a:p>
            </p:txBody>
          </p:sp>
          <p:sp>
            <p:nvSpPr>
              <p:cNvPr id="120" name="テキスト ボックス 28"/>
              <p:cNvSpPr txBox="1"/>
              <p:nvPr/>
            </p:nvSpPr>
            <p:spPr>
              <a:xfrm>
                <a:off x="-613818" y="79783"/>
                <a:ext cx="857081" cy="259080"/>
              </a:xfrm>
              <a:prstGeom prst="rect">
                <a:avLst/>
              </a:prstGeom>
            </p:spPr>
            <p:txBody>
              <a:bodyPr vert="horz" wrap="square" lIns="91440" tIns="45720" rIns="91440" bIns="45720" anchor="t" anchorCtr="0" compatLnSpc="1">
                <a:noAutofit/>
              </a:bodyPr>
              <a:lstStyle/>
              <a:p>
                <a:pPr algn="dist">
                  <a:spcAft>
                    <a:spcPts val="0"/>
                  </a:spcAft>
                </a:pPr>
                <a:r>
                  <a:rPr lang="ja-JP" altLang="en-US" sz="1200" kern="150" dirty="0">
                    <a:effectLst/>
                    <a:latin typeface="Century" panose="02040604050505020304" pitchFamily="18" charset="0"/>
                    <a:ea typeface="メイリオ" panose="020B0604030504040204" pitchFamily="50" charset="-128"/>
                    <a:cs typeface="Arial" panose="020B0604020202020204" pitchFamily="34" charset="0"/>
                  </a:rPr>
                  <a:t>服装自由</a:t>
                </a:r>
                <a:endParaRPr lang="ja-JP" sz="1050" kern="150" dirty="0">
                  <a:effectLst/>
                  <a:latin typeface="Century" panose="02040604050505020304" pitchFamily="18" charset="0"/>
                  <a:ea typeface="ＭＳ 明朝" panose="02020609040205080304" pitchFamily="17" charset="-128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52BD6FAC-6827-B160-237D-8A75D4953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4757575"/>
            <a:ext cx="5851566" cy="364440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896887" y="8441988"/>
            <a:ext cx="521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作業指導員・生活支援員・保健師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52948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楕円 22"/>
          <p:cNvSpPr/>
          <p:nvPr/>
        </p:nvSpPr>
        <p:spPr>
          <a:xfrm rot="21540000">
            <a:off x="422821" y="359721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 rot="21540000">
            <a:off x="4961082" y="5076602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498959" y="968979"/>
            <a:ext cx="2289147" cy="980113"/>
            <a:chOff x="490711" y="1993915"/>
            <a:chExt cx="1576669" cy="509218"/>
          </a:xfrm>
        </p:grpSpPr>
        <p:sp>
          <p:nvSpPr>
            <p:cNvPr id="12" name="楕円 11"/>
            <p:cNvSpPr/>
            <p:nvPr/>
          </p:nvSpPr>
          <p:spPr>
            <a:xfrm rot="21540000">
              <a:off x="490711" y="1993921"/>
              <a:ext cx="540838" cy="491176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楕円 14"/>
            <p:cNvSpPr/>
            <p:nvPr/>
          </p:nvSpPr>
          <p:spPr>
            <a:xfrm rot="21540000">
              <a:off x="790617" y="1993919"/>
              <a:ext cx="540838" cy="491176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楕円 15"/>
            <p:cNvSpPr/>
            <p:nvPr/>
          </p:nvSpPr>
          <p:spPr>
            <a:xfrm rot="21540000">
              <a:off x="1170804" y="1993915"/>
              <a:ext cx="540838" cy="491176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 rot="21540000">
              <a:off x="1526542" y="2011957"/>
              <a:ext cx="540838" cy="491176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660246" y="1163458"/>
            <a:ext cx="2189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当日の流れ</a:t>
            </a:r>
            <a:endParaRPr kumimoji="1" lang="ja-JP" altLang="en-US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楕円 19"/>
          <p:cNvSpPr/>
          <p:nvPr/>
        </p:nvSpPr>
        <p:spPr>
          <a:xfrm rot="21540000">
            <a:off x="1542020" y="3694007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/>
          <p:cNvSpPr/>
          <p:nvPr/>
        </p:nvSpPr>
        <p:spPr>
          <a:xfrm rot="21540000">
            <a:off x="2967182" y="5648101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楕円 21"/>
          <p:cNvSpPr/>
          <p:nvPr/>
        </p:nvSpPr>
        <p:spPr>
          <a:xfrm rot="21540000">
            <a:off x="472271" y="5292503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楕円 23"/>
          <p:cNvSpPr/>
          <p:nvPr/>
        </p:nvSpPr>
        <p:spPr>
          <a:xfrm rot="21540000">
            <a:off x="3037879" y="4635094"/>
            <a:ext cx="537375" cy="51157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/>
          <p:cNvSpPr/>
          <p:nvPr/>
        </p:nvSpPr>
        <p:spPr>
          <a:xfrm rot="21540000">
            <a:off x="4684382" y="3268729"/>
            <a:ext cx="537375" cy="51157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/>
          <p:cNvSpPr/>
          <p:nvPr/>
        </p:nvSpPr>
        <p:spPr>
          <a:xfrm rot="21540000">
            <a:off x="5947771" y="6589188"/>
            <a:ext cx="537375" cy="51157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/>
          <p:cNvSpPr/>
          <p:nvPr/>
        </p:nvSpPr>
        <p:spPr>
          <a:xfrm rot="21540000">
            <a:off x="511848" y="3268730"/>
            <a:ext cx="537375" cy="51157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楕円 27"/>
          <p:cNvSpPr/>
          <p:nvPr/>
        </p:nvSpPr>
        <p:spPr>
          <a:xfrm rot="21540000">
            <a:off x="3225356" y="7949476"/>
            <a:ext cx="537375" cy="51157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 rot="21540000">
            <a:off x="4589324" y="7082435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/>
          <p:cNvSpPr/>
          <p:nvPr/>
        </p:nvSpPr>
        <p:spPr>
          <a:xfrm rot="21540000">
            <a:off x="1417397" y="6993808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 rot="21540000">
            <a:off x="5495956" y="8837740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 rot="21540000">
            <a:off x="4961082" y="453745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/>
        </p:nvSpPr>
        <p:spPr>
          <a:xfrm rot="21540000">
            <a:off x="3618221" y="1771836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 rot="21540000">
            <a:off x="678035" y="8362940"/>
            <a:ext cx="1053725" cy="927311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81214" y="2050070"/>
            <a:ext cx="639374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１．特設コーナーにある、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希望事業所のブースへ直接お越しください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２．ブース入口に用意している、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「参加申込書」を記入してください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３．希望事業所の「受付番号」を取り、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お近くの待合席でお待ちください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４．事業所担当者より「受付番号」をお呼びします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ので、ブースに入り面接や相談を行ってください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５．面接や相談終了後、事業所担当者より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「求職活動実績証明書」をお渡しします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６．その他、相談がありましたら総合受付に</a:t>
            </a:r>
            <a:endParaRPr kumimoji="1" lang="en-US" altLang="ja-JP" sz="2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お申し出ください（相談がなければ終了です）</a:t>
            </a:r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6" name="楕円 35"/>
          <p:cNvSpPr/>
          <p:nvPr/>
        </p:nvSpPr>
        <p:spPr>
          <a:xfrm rot="21540000">
            <a:off x="2764768" y="621756"/>
            <a:ext cx="537375" cy="51157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91039" y="8820925"/>
            <a:ext cx="4178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～お疲れさまでした～</a:t>
            </a:r>
            <a:endParaRPr kumimoji="1" lang="ja-JP" altLang="en-US" sz="2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04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291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HGS創英角ﾎﾟｯﾌﾟ体</vt:lpstr>
      <vt:lpstr>HG丸ｺﾞｼｯｸM-PRO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水迫光子</dc:creator>
  <cp:lastModifiedBy>今永明日香</cp:lastModifiedBy>
  <cp:revision>59</cp:revision>
  <cp:lastPrinted>2023-09-21T02:11:20Z</cp:lastPrinted>
  <dcterms:created xsi:type="dcterms:W3CDTF">2023-04-25T23:31:50Z</dcterms:created>
  <dcterms:modified xsi:type="dcterms:W3CDTF">2023-09-27T06:04:27Z</dcterms:modified>
</cp:coreProperties>
</file>