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6"/>
  </p:notesMasterIdLst>
  <p:sldIdLst>
    <p:sldId id="628" r:id="rId5"/>
  </p:sldIdLst>
  <p:sldSz cx="6858000" cy="9906000" type="A4"/>
  <p:notesSz cx="6635750" cy="9766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5"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５" initials="u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4F81BD"/>
    <a:srgbClr val="006600"/>
    <a:srgbClr val="008000"/>
    <a:srgbClr val="1F497D"/>
    <a:srgbClr val="4D4D4D"/>
    <a:srgbClr val="969696"/>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454" autoAdjust="0"/>
  </p:normalViewPr>
  <p:slideViewPr>
    <p:cSldViewPr>
      <p:cViewPr varScale="1">
        <p:scale>
          <a:sx n="76" d="100"/>
          <a:sy n="76" d="100"/>
        </p:scale>
        <p:origin x="1554" y="102"/>
      </p:cViewPr>
      <p:guideLst>
        <p:guide orient="horz" pos="318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875492" cy="488315"/>
          </a:xfrm>
          <a:prstGeom prst="rect">
            <a:avLst/>
          </a:prstGeom>
        </p:spPr>
        <p:txBody>
          <a:bodyPr vert="horz" lIns="89553" tIns="44776" rIns="89553" bIns="44776" rtlCol="0"/>
          <a:lstStyle>
            <a:lvl1pPr algn="l">
              <a:defRPr sz="1200"/>
            </a:lvl1pPr>
          </a:lstStyle>
          <a:p>
            <a:endParaRPr kumimoji="1" lang="ja-JP" altLang="en-US"/>
          </a:p>
        </p:txBody>
      </p:sp>
      <p:sp>
        <p:nvSpPr>
          <p:cNvPr id="3" name="日付プレースホルダ 2"/>
          <p:cNvSpPr>
            <a:spLocks noGrp="1"/>
          </p:cNvSpPr>
          <p:nvPr>
            <p:ph type="dt" idx="1"/>
          </p:nvPr>
        </p:nvSpPr>
        <p:spPr>
          <a:xfrm>
            <a:off x="3758724" y="2"/>
            <a:ext cx="2875492" cy="488315"/>
          </a:xfrm>
          <a:prstGeom prst="rect">
            <a:avLst/>
          </a:prstGeom>
        </p:spPr>
        <p:txBody>
          <a:bodyPr vert="horz" lIns="89553" tIns="44776" rIns="89553" bIns="44776" rtlCol="0"/>
          <a:lstStyle>
            <a:lvl1pPr algn="r">
              <a:defRPr sz="1200"/>
            </a:lvl1pPr>
          </a:lstStyle>
          <a:p>
            <a:fld id="{601456B5-DE8B-41C2-9539-7D49759F7095}" type="datetimeFigureOut">
              <a:rPr kumimoji="1" lang="ja-JP" altLang="en-US" smtClean="0"/>
              <a:pPr/>
              <a:t>2021/9/27</a:t>
            </a:fld>
            <a:endParaRPr kumimoji="1" lang="ja-JP" altLang="en-US"/>
          </a:p>
        </p:txBody>
      </p:sp>
      <p:sp>
        <p:nvSpPr>
          <p:cNvPr id="4" name="スライド イメージ プレースホルダ 3"/>
          <p:cNvSpPr>
            <a:spLocks noGrp="1" noRot="1" noChangeAspect="1"/>
          </p:cNvSpPr>
          <p:nvPr>
            <p:ph type="sldImg" idx="2"/>
          </p:nvPr>
        </p:nvSpPr>
        <p:spPr>
          <a:xfrm>
            <a:off x="2051050" y="733425"/>
            <a:ext cx="2533650" cy="3660775"/>
          </a:xfrm>
          <a:prstGeom prst="rect">
            <a:avLst/>
          </a:prstGeom>
          <a:noFill/>
          <a:ln w="12700">
            <a:solidFill>
              <a:prstClr val="black"/>
            </a:solidFill>
          </a:ln>
        </p:spPr>
        <p:txBody>
          <a:bodyPr vert="horz" lIns="89553" tIns="44776" rIns="89553" bIns="44776" rtlCol="0" anchor="ctr"/>
          <a:lstStyle/>
          <a:p>
            <a:endParaRPr lang="ja-JP" altLang="en-US"/>
          </a:p>
        </p:txBody>
      </p:sp>
      <p:sp>
        <p:nvSpPr>
          <p:cNvPr id="5" name="ノート プレースホルダ 4"/>
          <p:cNvSpPr>
            <a:spLocks noGrp="1"/>
          </p:cNvSpPr>
          <p:nvPr>
            <p:ph type="body" sz="quarter" idx="3"/>
          </p:nvPr>
        </p:nvSpPr>
        <p:spPr>
          <a:xfrm>
            <a:off x="663576" y="4638994"/>
            <a:ext cx="5308600" cy="4394835"/>
          </a:xfrm>
          <a:prstGeom prst="rect">
            <a:avLst/>
          </a:prstGeom>
        </p:spPr>
        <p:txBody>
          <a:bodyPr vert="horz" lIns="89553" tIns="44776" rIns="89553" bIns="447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276293"/>
            <a:ext cx="2875492" cy="488315"/>
          </a:xfrm>
          <a:prstGeom prst="rect">
            <a:avLst/>
          </a:prstGeom>
        </p:spPr>
        <p:txBody>
          <a:bodyPr vert="horz" lIns="89553" tIns="44776" rIns="89553" bIns="4477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758724" y="9276293"/>
            <a:ext cx="2875492" cy="488315"/>
          </a:xfrm>
          <a:prstGeom prst="rect">
            <a:avLst/>
          </a:prstGeom>
        </p:spPr>
        <p:txBody>
          <a:bodyPr vert="horz" lIns="89553" tIns="44776" rIns="89553" bIns="44776" rtlCol="0" anchor="b"/>
          <a:lstStyle>
            <a:lvl1pPr algn="r">
              <a:defRPr sz="1200"/>
            </a:lvl1pPr>
          </a:lstStyle>
          <a:p>
            <a:fld id="{1014F3A9-05A9-4065-836A-B0086F22EE8F}" type="slidenum">
              <a:rPr kumimoji="1" lang="ja-JP" altLang="en-US" smtClean="0"/>
              <a:pPr/>
              <a:t>‹#›</a:t>
            </a:fld>
            <a:endParaRPr kumimoji="1" lang="ja-JP" altLang="en-US"/>
          </a:p>
        </p:txBody>
      </p:sp>
    </p:spTree>
    <p:extLst>
      <p:ext uri="{BB962C8B-B14F-4D97-AF65-F5344CB8AC3E}">
        <p14:creationId xmlns:p14="http://schemas.microsoft.com/office/powerpoint/2010/main" val="603248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747E26A-E469-4936-87CA-AE0A0F9EA510}" type="datetime1">
              <a:rPr kumimoji="1" lang="ja-JP" altLang="en-US" smtClean="0"/>
              <a:t>2021/9/27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3537368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BA113D-56A1-45E6-A2FB-6976CA72CC6A}" type="datetime1">
              <a:rPr kumimoji="1" lang="ja-JP" altLang="en-US" smtClean="0"/>
              <a:t>2021/9/27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45919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AC48A00-C558-48F2-A997-DB6ACF716143}" type="datetime1">
              <a:rPr kumimoji="1" lang="ja-JP" altLang="en-US" smtClean="0"/>
              <a:t>2021/9/27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40814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41E163-B70C-4EF9-86B9-F9149E5FBF29}" type="datetime1">
              <a:rPr kumimoji="1" lang="ja-JP" altLang="en-US" smtClean="0"/>
              <a:t>2021/9/27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304447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CAEA00-D4AD-41AB-849B-708B3605B817}" type="datetime1">
              <a:rPr kumimoji="1" lang="ja-JP" altLang="en-US" smtClean="0"/>
              <a:t>2021/9/27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331381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C1290D-203A-484E-96FC-F1646E3AB5BD}" type="datetime1">
              <a:rPr kumimoji="1" lang="ja-JP" altLang="en-US" smtClean="0"/>
              <a:t>2021/9/27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51051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BEAAC3-ADC9-4B64-AEDD-7D6FE4058AF5}" type="datetime1">
              <a:rPr kumimoji="1" lang="ja-JP" altLang="en-US" smtClean="0"/>
              <a:t>2021/9/27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173075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8241172-50FE-4FFB-92E4-217CBD04BC00}" type="datetime1">
              <a:rPr kumimoji="1" lang="ja-JP" altLang="en-US" smtClean="0"/>
              <a:t>2021/9/27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06177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4600D7-03CB-4D5C-8189-AFB19ABF25DB}" type="datetime1">
              <a:rPr kumimoji="1" lang="ja-JP" altLang="en-US" smtClean="0"/>
              <a:t>2021/9/27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118221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38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0867B7-935C-4F2A-934E-BE68E72E1F3B}" type="datetime1">
              <a:rPr kumimoji="1" lang="ja-JP" altLang="en-US" smtClean="0"/>
              <a:t>2021/9/27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91457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156CC1-58C1-4D57-8792-C6EBD66683C8}" type="datetime1">
              <a:rPr kumimoji="1" lang="ja-JP" altLang="en-US" smtClean="0"/>
              <a:t>2021/9/27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05351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265A4A96-CE1E-4FA6-9457-2396C6BF3AC9}" type="datetime1">
              <a:rPr kumimoji="1" lang="ja-JP" altLang="en-US" smtClean="0"/>
              <a:t>2021/9/27</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A195A243-5942-4251-86F5-BA556C0AEA3A}" type="slidenum">
              <a:rPr kumimoji="1" lang="ja-JP" altLang="en-US" smtClean="0"/>
              <a:t>‹#›</a:t>
            </a:fld>
            <a:endParaRPr kumimoji="1" lang="ja-JP" altLang="en-US"/>
          </a:p>
        </p:txBody>
      </p:sp>
    </p:spTree>
    <p:extLst>
      <p:ext uri="{BB962C8B-B14F-4D97-AF65-F5344CB8AC3E}">
        <p14:creationId xmlns:p14="http://schemas.microsoft.com/office/powerpoint/2010/main" val="286352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33039" rtl="0" eaLnBrk="1" latinLnBrk="0" hangingPunct="1">
        <a:spcBef>
          <a:spcPct val="0"/>
        </a:spcBef>
        <a:buNone/>
        <a:defRPr kumimoji="1" sz="3046" kern="1200">
          <a:solidFill>
            <a:schemeClr val="tx1"/>
          </a:solidFill>
          <a:latin typeface="+mj-lt"/>
          <a:ea typeface="+mj-ea"/>
          <a:cs typeface="+mj-cs"/>
        </a:defRPr>
      </a:lvl1pPr>
    </p:titleStyle>
    <p:bodyStyle>
      <a:lvl1pPr marL="237390" indent="-237390" algn="l" defTabSz="633039"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44" indent="-197825" algn="l" defTabSz="633039"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99" indent="-158260" algn="l" defTabSz="633039"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81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33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85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37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0" y="704528"/>
            <a:ext cx="6858000" cy="830997"/>
          </a:xfrm>
          <a:prstGeom prst="rect">
            <a:avLst/>
          </a:prstGeom>
          <a:solidFill>
            <a:srgbClr val="0070C0"/>
          </a:solidFill>
        </p:spPr>
        <p:txBody>
          <a:bodyPr wrap="square" rtlCol="0">
            <a:spAutoFit/>
          </a:bodyPr>
          <a:lstStyle/>
          <a:p>
            <a:pPr algn="ctr"/>
            <a:r>
              <a:rPr lang="ja-JP" altLang="en-US" sz="2400" dirty="0">
                <a:solidFill>
                  <a:schemeClr val="bg1"/>
                </a:solidFill>
                <a:latin typeface="Meiryo UI" panose="020B0604030504040204" pitchFamily="50" charset="-128"/>
                <a:ea typeface="Meiryo UI" panose="020B0604030504040204" pitchFamily="50" charset="-128"/>
              </a:rPr>
              <a:t>新型コロナウイルス感染症等の影響に対応</a:t>
            </a:r>
            <a:r>
              <a:rPr lang="ja-JP" altLang="en-US" sz="2400" dirty="0" smtClean="0">
                <a:solidFill>
                  <a:schemeClr val="bg1"/>
                </a:solidFill>
                <a:latin typeface="Meiryo UI" panose="020B0604030504040204" pitchFamily="50" charset="-128"/>
                <a:ea typeface="Meiryo UI" panose="020B0604030504040204" pitchFamily="50" charset="-128"/>
              </a:rPr>
              <a:t>した</a:t>
            </a:r>
            <a:endParaRPr lang="en-US" altLang="ja-JP" sz="2400" dirty="0" smtClean="0">
              <a:solidFill>
                <a:schemeClr val="bg1"/>
              </a:solidFill>
              <a:latin typeface="Meiryo UI" panose="020B0604030504040204" pitchFamily="50" charset="-128"/>
              <a:ea typeface="Meiryo UI" panose="020B0604030504040204" pitchFamily="50" charset="-128"/>
            </a:endParaRPr>
          </a:p>
          <a:p>
            <a:pPr algn="ctr"/>
            <a:r>
              <a:rPr lang="ja-JP" altLang="en-US" sz="2400" dirty="0" smtClean="0">
                <a:solidFill>
                  <a:schemeClr val="bg1"/>
                </a:solidFill>
                <a:latin typeface="Meiryo UI" panose="020B0604030504040204" pitchFamily="50" charset="-128"/>
                <a:ea typeface="Meiryo UI" panose="020B0604030504040204" pitchFamily="50" charset="-128"/>
              </a:rPr>
              <a:t>給付</a:t>
            </a:r>
            <a:r>
              <a:rPr lang="ja-JP" altLang="en-US" sz="2400" dirty="0">
                <a:solidFill>
                  <a:schemeClr val="bg1"/>
                </a:solidFill>
                <a:latin typeface="Meiryo UI" panose="020B0604030504040204" pitchFamily="50" charset="-128"/>
                <a:ea typeface="Meiryo UI" panose="020B0604030504040204" pitchFamily="50" charset="-128"/>
              </a:rPr>
              <a:t>日数の延長に関する特例について</a:t>
            </a:r>
          </a:p>
        </p:txBody>
      </p:sp>
      <p:sp>
        <p:nvSpPr>
          <p:cNvPr id="29" name="テキスト ボックス 28"/>
          <p:cNvSpPr txBox="1"/>
          <p:nvPr/>
        </p:nvSpPr>
        <p:spPr>
          <a:xfrm>
            <a:off x="254682" y="5161473"/>
            <a:ext cx="6758731" cy="1015663"/>
          </a:xfrm>
          <a:prstGeom prst="rect">
            <a:avLst/>
          </a:prstGeom>
          <a:noFill/>
        </p:spPr>
        <p:txBody>
          <a:bodyPr wrap="square" rtlCol="0">
            <a:spAutoFit/>
          </a:bodyPr>
          <a:lstStyle/>
          <a:p>
            <a:pPr>
              <a:lnSpc>
                <a:spcPts val="12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　</a:t>
            </a:r>
            <a:r>
              <a:rPr lang="en-US" altLang="ja-JP" sz="1000" dirty="0" smtClean="0">
                <a:latin typeface="Meiryo UI" panose="020B0604030504040204" pitchFamily="50" charset="-128"/>
                <a:ea typeface="Meiryo UI" panose="020B0604030504040204" pitchFamily="50" charset="-128"/>
              </a:rPr>
              <a:t>7</a:t>
            </a:r>
            <a:r>
              <a:rPr lang="ja-JP" altLang="en-US" sz="1000" dirty="0" smtClean="0">
                <a:latin typeface="Meiryo UI" panose="020B0604030504040204" pitchFamily="50" charset="-128"/>
                <a:ea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rPr>
              <a:t>日</a:t>
            </a:r>
            <a:r>
              <a:rPr lang="ja-JP" altLang="en-US" sz="1000" dirty="0">
                <a:latin typeface="Meiryo UI" panose="020B0604030504040204" pitchFamily="50" charset="-128"/>
                <a:ea typeface="Meiryo UI" panose="020B0604030504040204" pitchFamily="50" charset="-128"/>
              </a:rPr>
              <a:t>時点において受給資格者の方が対象です。</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２　特定受給資格者：倒産・解雇等の理由により離職を余儀なくされた者</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　特定理由離職者：①期間の定めのある労働契約が、更新を希望したにもかかわらず更新されなかったことにより離職した者</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②転居、婚姻等による自己都合離職者</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４　就職困難者の方は、当初から所定給付日数が長いため、対象となりません。</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５　特例延長給付を受けている方が再度特例延長給付を受けることはできません。</a:t>
            </a:r>
          </a:p>
        </p:txBody>
      </p:sp>
      <p:sp>
        <p:nvSpPr>
          <p:cNvPr id="39" name="テキスト ボックス 38"/>
          <p:cNvSpPr txBox="1"/>
          <p:nvPr/>
        </p:nvSpPr>
        <p:spPr>
          <a:xfrm>
            <a:off x="44624" y="1568624"/>
            <a:ext cx="6670482" cy="630942"/>
          </a:xfrm>
          <a:prstGeom prst="rect">
            <a:avLst/>
          </a:prstGeom>
          <a:noFill/>
        </p:spPr>
        <p:txBody>
          <a:bodyPr wrap="square" rtlCol="0">
            <a:spAutoFit/>
          </a:bodyPr>
          <a:lstStyle/>
          <a:p>
            <a:pPr marL="63744" indent="-63744">
              <a:lnSpc>
                <a:spcPts val="2100"/>
              </a:lnSpc>
            </a:pPr>
            <a:r>
              <a:rPr lang="ja-JP" altLang="en-US" sz="1400" dirty="0">
                <a:latin typeface="Meiryo UI" panose="020B0604030504040204" pitchFamily="50" charset="-128"/>
                <a:ea typeface="Meiryo UI" panose="020B0604030504040204" pitchFamily="50" charset="-128"/>
              </a:rPr>
              <a:t>　　「新型コロナウイルス感染症等の影響に対応するための雇用保険法の臨時特例等に関する法律」に基づき、雇用保険の基本手当の給付日数の延長に関する特例が設けられました。 　</a:t>
            </a:r>
          </a:p>
        </p:txBody>
      </p:sp>
      <p:sp>
        <p:nvSpPr>
          <p:cNvPr id="38" name="テキスト ボックス 37"/>
          <p:cNvSpPr txBox="1"/>
          <p:nvPr/>
        </p:nvSpPr>
        <p:spPr>
          <a:xfrm>
            <a:off x="-481930" y="4903468"/>
            <a:ext cx="3439767" cy="241476"/>
          </a:xfrm>
          <a:prstGeom prst="rect">
            <a:avLst/>
          </a:prstGeom>
          <a:noFill/>
        </p:spPr>
        <p:txBody>
          <a:bodyPr wrap="square" rtlCol="0">
            <a:spAutoFit/>
          </a:bodyPr>
          <a:lstStyle/>
          <a:p>
            <a:pPr algn="just"/>
            <a:endParaRPr lang="en-US" altLang="ja-JP" sz="969"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37984" y="2139328"/>
            <a:ext cx="1402271"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対象となる方</a:t>
            </a:r>
            <a:endParaRPr lang="ja-JP" altLang="en-US" sz="16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298933" y="6198622"/>
            <a:ext cx="3025655"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延長される日数　</a:t>
            </a:r>
            <a:r>
              <a:rPr lang="en-US" altLang="ja-JP" sz="1600" dirty="0">
                <a:latin typeface="Meiryo UI" panose="020B0604030504040204" pitchFamily="50" charset="-128"/>
                <a:ea typeface="Meiryo UI" panose="020B0604030504040204" pitchFamily="50" charset="-128"/>
              </a:rPr>
              <a:t>60</a:t>
            </a:r>
            <a:r>
              <a:rPr lang="ja-JP" altLang="en-US" sz="1600" dirty="0">
                <a:latin typeface="Meiryo UI" panose="020B0604030504040204" pitchFamily="50" charset="-128"/>
                <a:ea typeface="Meiryo UI" panose="020B0604030504040204" pitchFamily="50" charset="-128"/>
              </a:rPr>
              <a:t>日</a:t>
            </a:r>
            <a:r>
              <a:rPr lang="ja-JP" altLang="en-US" sz="1000" dirty="0" smtClean="0">
                <a:latin typeface="Meiryo UI" panose="020B0604030504040204" pitchFamily="50" charset="-128"/>
                <a:ea typeface="Meiryo UI" panose="020B0604030504040204" pitchFamily="50" charset="-128"/>
              </a:rPr>
              <a:t>（一部</a:t>
            </a:r>
            <a:r>
              <a:rPr lang="en-US" altLang="ja-JP" sz="1000" dirty="0" smtClean="0">
                <a:latin typeface="Meiryo UI" panose="020B0604030504040204" pitchFamily="50" charset="-128"/>
                <a:ea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p>
        </p:txBody>
      </p:sp>
      <p:grpSp>
        <p:nvGrpSpPr>
          <p:cNvPr id="20" name="グループ化 19"/>
          <p:cNvGrpSpPr/>
          <p:nvPr/>
        </p:nvGrpSpPr>
        <p:grpSpPr>
          <a:xfrm>
            <a:off x="53982" y="2154260"/>
            <a:ext cx="1498332" cy="321630"/>
            <a:chOff x="-2091981" y="1668282"/>
            <a:chExt cx="1694952" cy="464576"/>
          </a:xfrm>
        </p:grpSpPr>
        <p:sp>
          <p:nvSpPr>
            <p:cNvPr id="12" name="二等辺三角形 11"/>
            <p:cNvSpPr/>
            <p:nvPr/>
          </p:nvSpPr>
          <p:spPr>
            <a:xfrm rot="5400000">
              <a:off x="-2186155" y="1762457"/>
              <a:ext cx="464575" cy="276226"/>
            </a:xfrm>
            <a:prstGeom prst="triangle">
              <a:avLst>
                <a:gd name="adj" fmla="val 10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latin typeface="Meiryo UI" panose="020B0604030504040204" pitchFamily="50" charset="-128"/>
                <a:ea typeface="Meiryo UI" panose="020B0604030504040204" pitchFamily="50" charset="-128"/>
              </a:endParaRPr>
            </a:p>
          </p:txBody>
        </p:sp>
        <p:cxnSp>
          <p:nvCxnSpPr>
            <p:cNvPr id="15" name="直線コネクタ 14"/>
            <p:cNvCxnSpPr>
              <a:stCxn id="12" idx="3"/>
            </p:cNvCxnSpPr>
            <p:nvPr/>
          </p:nvCxnSpPr>
          <p:spPr>
            <a:xfrm>
              <a:off x="-2091981" y="2132858"/>
              <a:ext cx="1694952"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8" name="グループ化 47"/>
          <p:cNvGrpSpPr/>
          <p:nvPr/>
        </p:nvGrpSpPr>
        <p:grpSpPr>
          <a:xfrm>
            <a:off x="44624" y="6177136"/>
            <a:ext cx="3029875" cy="321630"/>
            <a:chOff x="-2091983" y="1668283"/>
            <a:chExt cx="8568954" cy="464576"/>
          </a:xfrm>
        </p:grpSpPr>
        <p:sp>
          <p:nvSpPr>
            <p:cNvPr id="51" name="二等辺三角形 50"/>
            <p:cNvSpPr/>
            <p:nvPr/>
          </p:nvSpPr>
          <p:spPr>
            <a:xfrm rot="5400000">
              <a:off x="-1967426" y="1543726"/>
              <a:ext cx="464575" cy="713690"/>
            </a:xfrm>
            <a:prstGeom prst="triangle">
              <a:avLst>
                <a:gd name="adj" fmla="val 10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latin typeface="Meiryo UI" panose="020B0604030504040204" pitchFamily="50" charset="-128"/>
                <a:ea typeface="Meiryo UI" panose="020B0604030504040204" pitchFamily="50" charset="-128"/>
              </a:endParaRPr>
            </a:p>
          </p:txBody>
        </p:sp>
        <p:cxnSp>
          <p:nvCxnSpPr>
            <p:cNvPr id="52" name="直線コネクタ 51"/>
            <p:cNvCxnSpPr>
              <a:stCxn id="51" idx="3"/>
            </p:cNvCxnSpPr>
            <p:nvPr/>
          </p:nvCxnSpPr>
          <p:spPr>
            <a:xfrm>
              <a:off x="-2091983" y="2132859"/>
              <a:ext cx="8568954"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0"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pic>
        <p:nvPicPr>
          <p:cNvPr id="43" name="図 42"/>
          <p:cNvPicPr>
            <a:picLocks noChangeAspect="1" noChangeArrowheads="1"/>
          </p:cNvPicPr>
          <p:nvPr/>
        </p:nvPicPr>
        <p:blipFill>
          <a:blip r:embed="rId2" cstate="print"/>
          <a:srcRect/>
          <a:stretch>
            <a:fillRect/>
          </a:stretch>
        </p:blipFill>
        <p:spPr bwMode="auto">
          <a:xfrm>
            <a:off x="367124" y="-256622"/>
            <a:ext cx="497714" cy="506488"/>
          </a:xfrm>
          <a:prstGeom prst="rect">
            <a:avLst/>
          </a:prstGeom>
          <a:noFill/>
          <a:ln w="9525">
            <a:noFill/>
            <a:miter lim="800000"/>
            <a:headEnd/>
            <a:tailEnd/>
          </a:ln>
        </p:spPr>
      </p:pic>
      <p:sp>
        <p:nvSpPr>
          <p:cNvPr id="44"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sp>
        <p:nvSpPr>
          <p:cNvPr id="45" name="テキスト ボックス 44"/>
          <p:cNvSpPr txBox="1"/>
          <p:nvPr/>
        </p:nvSpPr>
        <p:spPr>
          <a:xfrm>
            <a:off x="-32602" y="344488"/>
            <a:ext cx="1722580" cy="307777"/>
          </a:xfrm>
          <a:prstGeom prst="rect">
            <a:avLst/>
          </a:prstGeom>
          <a:noFill/>
        </p:spPr>
        <p:txBody>
          <a:bodyPr wrap="square" rtlCol="0">
            <a:spAutoFit/>
          </a:bodyPr>
          <a:lstStyle/>
          <a:p>
            <a:pPr defTabSz="870875">
              <a:defRPr/>
            </a:pPr>
            <a:r>
              <a:rPr lang="ja-JP" altLang="en-US" sz="1400" dirty="0">
                <a:solidFill>
                  <a:prstClr val="black"/>
                </a:solidFill>
                <a:latin typeface="メイリオ" panose="020B0604030504040204" pitchFamily="50" charset="-128"/>
                <a:ea typeface="メイリオ" panose="020B0604030504040204" pitchFamily="50" charset="-128"/>
              </a:rPr>
              <a:t>求職者の皆さまへ</a:t>
            </a:r>
          </a:p>
        </p:txBody>
      </p:sp>
      <p:grpSp>
        <p:nvGrpSpPr>
          <p:cNvPr id="49" name="グループ化 48"/>
          <p:cNvGrpSpPr/>
          <p:nvPr/>
        </p:nvGrpSpPr>
        <p:grpSpPr>
          <a:xfrm>
            <a:off x="920037" y="9326577"/>
            <a:ext cx="4752446" cy="358221"/>
            <a:chOff x="3134908" y="9759739"/>
            <a:chExt cx="1251003" cy="376132"/>
          </a:xfrm>
        </p:grpSpPr>
        <p:sp>
          <p:nvSpPr>
            <p:cNvPr id="50" name="Rectangle 10"/>
            <p:cNvSpPr>
              <a:spLocks noChangeArrowheads="1"/>
            </p:cNvSpPr>
            <p:nvPr/>
          </p:nvSpPr>
          <p:spPr bwMode="auto">
            <a:xfrm>
              <a:off x="3173971" y="9796905"/>
              <a:ext cx="1211940" cy="338966"/>
            </a:xfrm>
            <a:prstGeom prst="rect">
              <a:avLst/>
            </a:prstGeom>
            <a:noFill/>
            <a:ln w="9525">
              <a:noFill/>
              <a:miter lim="800000"/>
              <a:headEnd/>
              <a:tailEnd/>
            </a:ln>
          </p:spPr>
          <p:txBody>
            <a:bodyPr wrap="square" lIns="87474" tIns="43737" rIns="87474" bIns="43737">
              <a:spAutoFit/>
            </a:bodyPr>
            <a:lstStyle/>
            <a:p>
              <a:pPr algn="ctr" defTabSz="870875">
                <a:spcBef>
                  <a:spcPct val="30000"/>
                </a:spcBef>
                <a:defRPr/>
              </a:pPr>
              <a:r>
                <a:rPr lang="ja-JP" altLang="en-US" sz="152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1524"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・神奈川労働局</a:t>
              </a:r>
              <a:r>
                <a:rPr lang="ja-JP" altLang="en-US" sz="152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・ハローワーク</a:t>
              </a:r>
            </a:p>
          </p:txBody>
        </p:sp>
        <p:pic>
          <p:nvPicPr>
            <p:cNvPr id="55" name="図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908" y="9759739"/>
              <a:ext cx="100771" cy="339471"/>
            </a:xfrm>
            <a:prstGeom prst="rect">
              <a:avLst/>
            </a:prstGeom>
          </p:spPr>
        </p:pic>
      </p:grpSp>
      <p:sp>
        <p:nvSpPr>
          <p:cNvPr id="58"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pic>
        <p:nvPicPr>
          <p:cNvPr id="59" name="図 1"/>
          <p:cNvPicPr>
            <a:picLocks noChangeAspect="1" noChangeArrowheads="1"/>
          </p:cNvPicPr>
          <p:nvPr/>
        </p:nvPicPr>
        <p:blipFill>
          <a:blip r:embed="rId2"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60"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sp>
        <p:nvSpPr>
          <p:cNvPr id="62" name="テキスト ボックス 61"/>
          <p:cNvSpPr txBox="1"/>
          <p:nvPr/>
        </p:nvSpPr>
        <p:spPr>
          <a:xfrm>
            <a:off x="5820880" y="9369366"/>
            <a:ext cx="692818" cy="261610"/>
          </a:xfrm>
          <a:prstGeom prst="rect">
            <a:avLst/>
          </a:prstGeom>
          <a:noFill/>
        </p:spPr>
        <p:txBody>
          <a:bodyPr wrap="none" rtlCol="0">
            <a:spAutoFit/>
          </a:bodyPr>
          <a:lstStyle/>
          <a:p>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R3.8.2</a:t>
            </a:r>
          </a:p>
        </p:txBody>
      </p:sp>
      <p:sp>
        <p:nvSpPr>
          <p:cNvPr id="64" name="テキスト ボックス 63"/>
          <p:cNvSpPr txBox="1"/>
          <p:nvPr/>
        </p:nvSpPr>
        <p:spPr>
          <a:xfrm>
            <a:off x="336421" y="6846694"/>
            <a:ext cx="1803063"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対象とならない場合</a:t>
            </a:r>
            <a:endParaRPr lang="ja-JP" altLang="en-US" sz="1600" dirty="0">
              <a:latin typeface="Meiryo UI" panose="020B0604030504040204" pitchFamily="50" charset="-128"/>
              <a:ea typeface="Meiryo UI" panose="020B0604030504040204" pitchFamily="50" charset="-128"/>
            </a:endParaRPr>
          </a:p>
        </p:txBody>
      </p:sp>
      <p:grpSp>
        <p:nvGrpSpPr>
          <p:cNvPr id="65" name="グループ化 64"/>
          <p:cNvGrpSpPr/>
          <p:nvPr/>
        </p:nvGrpSpPr>
        <p:grpSpPr>
          <a:xfrm>
            <a:off x="53982" y="6791609"/>
            <a:ext cx="2028904" cy="321631"/>
            <a:chOff x="-2091980" y="1668282"/>
            <a:chExt cx="1521312" cy="464577"/>
          </a:xfrm>
        </p:grpSpPr>
        <p:sp>
          <p:nvSpPr>
            <p:cNvPr id="66" name="二等辺三角形 65"/>
            <p:cNvSpPr/>
            <p:nvPr/>
          </p:nvSpPr>
          <p:spPr>
            <a:xfrm rot="5400000">
              <a:off x="-2231735" y="1808037"/>
              <a:ext cx="464576" cy="185066"/>
            </a:xfrm>
            <a:prstGeom prst="triangle">
              <a:avLst>
                <a:gd name="adj" fmla="val 10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latin typeface="Meiryo UI" panose="020B0604030504040204" pitchFamily="50" charset="-128"/>
                <a:ea typeface="Meiryo UI" panose="020B0604030504040204" pitchFamily="50" charset="-128"/>
              </a:endParaRPr>
            </a:p>
          </p:txBody>
        </p:sp>
        <p:cxnSp>
          <p:nvCxnSpPr>
            <p:cNvPr id="67" name="直線コネクタ 66"/>
            <p:cNvCxnSpPr>
              <a:stCxn id="66" idx="3"/>
            </p:cNvCxnSpPr>
            <p:nvPr/>
          </p:nvCxnSpPr>
          <p:spPr>
            <a:xfrm>
              <a:off x="-2091980" y="2132858"/>
              <a:ext cx="1521312" cy="1"/>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8" name="テキスト ボックス 67"/>
          <p:cNvSpPr txBox="1"/>
          <p:nvPr/>
        </p:nvSpPr>
        <p:spPr>
          <a:xfrm>
            <a:off x="188640" y="7097171"/>
            <a:ext cx="6758731" cy="1672253"/>
          </a:xfrm>
          <a:prstGeom prst="rect">
            <a:avLst/>
          </a:prstGeom>
          <a:noFill/>
        </p:spPr>
        <p:txBody>
          <a:bodyPr wrap="square" rtlCol="0">
            <a:spAutoFit/>
          </a:bodyPr>
          <a:lstStyle/>
          <a:p>
            <a:pPr>
              <a:lnSpc>
                <a:spcPct val="150000"/>
              </a:lnSpc>
            </a:pPr>
            <a:r>
              <a:rPr lang="ja-JP" altLang="en-US" sz="1200" dirty="0" smtClean="0">
                <a:latin typeface="Meiryo UI" panose="020B0604030504040204" pitchFamily="50" charset="-128"/>
                <a:ea typeface="Meiryo UI" panose="020B0604030504040204" pitchFamily="50" charset="-128"/>
              </a:rPr>
              <a:t>特例延長給付は、積極的に求職活動を行っている方が対象となります。</a:t>
            </a:r>
            <a:endParaRPr lang="en-US" altLang="ja-JP" sz="1200" dirty="0" smtClean="0">
              <a:latin typeface="Meiryo UI" panose="020B0604030504040204" pitchFamily="50" charset="-128"/>
              <a:ea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rPr>
              <a:t>そのため、次の①～④のいずれかに該当する場合は、特例延長給付の対象となりません。</a:t>
            </a:r>
            <a:endParaRPr lang="en-US" altLang="ja-JP" sz="12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①</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所定の求職活動がないことで失業認定日に不認定処分を受けたことがある場合</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②　やむを得ない理由がなく、失業認定日に来所しなかったことにより不認定処分を受けたことがある場合</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③　雇用失業情勢や労働市場の状況などから、現実的ではない求職条件に固執される方　等</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④　正当な理由なく、公共職業安定所の紹介する職業に就くこと、指示された公共職業訓練を受けること、</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再就職を促進するために必要な職業指導を拒んだことがある場合</a:t>
            </a:r>
            <a:endParaRPr lang="en-US" altLang="ja-JP" sz="900" dirty="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116632" y="2432720"/>
            <a:ext cx="6715515" cy="913070"/>
          </a:xfrm>
          <a:prstGeom prst="rect">
            <a:avLst/>
          </a:prstGeom>
          <a:noFill/>
        </p:spPr>
        <p:txBody>
          <a:bodyPr wrap="square" rtlCol="0">
            <a:spAutoFit/>
          </a:bodyPr>
          <a:lstStyle/>
          <a:p>
            <a:pPr>
              <a:lnSpc>
                <a:spcPts val="1600"/>
              </a:lnSpc>
            </a:pPr>
            <a:r>
              <a:rPr lang="ja-JP" altLang="en-US" sz="1100" dirty="0" smtClean="0">
                <a:latin typeface="Meiryo UI" panose="020B0604030504040204" pitchFamily="50" charset="-128"/>
                <a:ea typeface="Meiryo UI" panose="020B0604030504040204" pitchFamily="50" charset="-128"/>
              </a:rPr>
              <a:t>　離職日に応じて以下に該当し、法施行日（令和２年６月１２日）以後に基本手当の所定給付日数を受け終わる方が対象となります。</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また、以下の方で、三度目の緊急事態宣言発令（令和３年７月３０日）以後に基本手当の所定給付日数分の支給が終了する認定日を迎える方が対象になります。</a:t>
            </a:r>
            <a:endParaRPr lang="ja-JP" altLang="en-US" sz="11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63459814"/>
              </p:ext>
            </p:extLst>
          </p:nvPr>
        </p:nvGraphicFramePr>
        <p:xfrm>
          <a:off x="116632" y="3326512"/>
          <a:ext cx="6661171" cy="1842512"/>
        </p:xfrm>
        <a:graphic>
          <a:graphicData uri="http://schemas.openxmlformats.org/drawingml/2006/table">
            <a:tbl>
              <a:tblPr firstRow="1" bandRow="1">
                <a:tableStyleId>{5C22544A-7EE6-4342-B048-85BDC9FD1C3A}</a:tableStyleId>
              </a:tblPr>
              <a:tblGrid>
                <a:gridCol w="2544717">
                  <a:extLst>
                    <a:ext uri="{9D8B030D-6E8A-4147-A177-3AD203B41FA5}">
                      <a16:colId xmlns:a16="http://schemas.microsoft.com/office/drawing/2014/main" val="2060876855"/>
                    </a:ext>
                  </a:extLst>
                </a:gridCol>
                <a:gridCol w="4116454">
                  <a:extLst>
                    <a:ext uri="{9D8B030D-6E8A-4147-A177-3AD203B41FA5}">
                      <a16:colId xmlns:a16="http://schemas.microsoft.com/office/drawing/2014/main" val="1220065125"/>
                    </a:ext>
                  </a:extLst>
                </a:gridCol>
              </a:tblGrid>
              <a:tr h="288032">
                <a:tc>
                  <a:txBody>
                    <a:bodyPr/>
                    <a:lstStyle/>
                    <a:p>
                      <a:pPr algn="ctr"/>
                      <a:r>
                        <a:rPr kumimoji="1" lang="ja-JP" altLang="en-US" sz="1050" dirty="0" smtClean="0">
                          <a:latin typeface="Meiryo UI" panose="020B0604030504040204" pitchFamily="50" charset="-128"/>
                          <a:ea typeface="Meiryo UI" panose="020B0604030504040204" pitchFamily="50" charset="-128"/>
                        </a:rPr>
                        <a:t>離職日</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dirty="0" smtClean="0">
                          <a:latin typeface="Meiryo UI" panose="020B0604030504040204" pitchFamily="50" charset="-128"/>
                          <a:ea typeface="Meiryo UI" panose="020B0604030504040204" pitchFamily="50" charset="-128"/>
                        </a:rPr>
                        <a:t>対象者</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429884"/>
                  </a:ext>
                </a:extLst>
              </a:tr>
              <a:tr h="288032">
                <a:tc>
                  <a:txBody>
                    <a:bodyPr/>
                    <a:lstStyle/>
                    <a:p>
                      <a:pPr marL="0" marR="0" lvl="0" indent="0" algn="l" defTabSz="633039"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緊急事態宣言発令以前</a:t>
                      </a:r>
                      <a:r>
                        <a:rPr kumimoji="1" lang="en-US" altLang="ja-JP" sz="1050" dirty="0" smtClean="0">
                          <a:latin typeface="Meiryo UI" panose="020B0604030504040204" pitchFamily="50" charset="-128"/>
                          <a:ea typeface="Meiryo UI" panose="020B0604030504040204" pitchFamily="50" charset="-128"/>
                        </a:rPr>
                        <a:t>》</a:t>
                      </a:r>
                    </a:p>
                    <a:p>
                      <a:r>
                        <a:rPr kumimoji="1" lang="ja-JP" altLang="en-US" sz="1050" u="sng" dirty="0" smtClean="0">
                          <a:latin typeface="Meiryo UI" panose="020B0604030504040204" pitchFamily="50" charset="-128"/>
                          <a:ea typeface="Meiryo UI" panose="020B0604030504040204" pitchFamily="50" charset="-128"/>
                        </a:rPr>
                        <a:t>～令和３年７月３０日</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１</a:t>
                      </a:r>
                      <a:endParaRPr kumimoji="1" lang="en-US" altLang="ja-JP" sz="1050" u="sng"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離職理由を問わない（全受給者）</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4061348"/>
                  </a:ext>
                </a:extLst>
              </a:tr>
              <a:tr h="288032">
                <a:tc>
                  <a:txBody>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緊急事態宣言発令期間中</a:t>
                      </a:r>
                      <a:r>
                        <a:rPr kumimoji="1" lang="en-US" altLang="ja-JP" sz="1050" dirty="0" smtClean="0">
                          <a:latin typeface="Meiryo UI" panose="020B0604030504040204" pitchFamily="50" charset="-128"/>
                          <a:ea typeface="Meiryo UI" panose="020B0604030504040204" pitchFamily="50" charset="-128"/>
                        </a:rPr>
                        <a:t>》</a:t>
                      </a:r>
                    </a:p>
                    <a:p>
                      <a:r>
                        <a:rPr kumimoji="1" lang="ja-JP" altLang="en-US" sz="1050" dirty="0" smtClean="0">
                          <a:latin typeface="Meiryo UI" panose="020B0604030504040204" pitchFamily="50" charset="-128"/>
                          <a:ea typeface="Meiryo UI" panose="020B0604030504040204" pitchFamily="50" charset="-128"/>
                        </a:rPr>
                        <a:t>令和３年７月３１日</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緊急事態宣言発令期間中</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smtClean="0">
                          <a:latin typeface="Meiryo UI" panose="020B0604030504040204" pitchFamily="50" charset="-128"/>
                          <a:ea typeface="Meiryo UI" panose="020B0604030504040204" pitchFamily="50" charset="-128"/>
                        </a:rPr>
                        <a:t>特定受給資格者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及び特定理由離職者</a:t>
                      </a:r>
                      <a:r>
                        <a:rPr kumimoji="1" lang="en-US" altLang="ja-JP" sz="1050" dirty="0" smtClean="0">
                          <a:latin typeface="Meiryo UI" panose="020B0604030504040204" pitchFamily="50" charset="-128"/>
                          <a:ea typeface="Meiryo UI" panose="020B0604030504040204" pitchFamily="50" charset="-128"/>
                        </a:rPr>
                        <a:t>※3</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離職理由コード：</a:t>
                      </a:r>
                      <a:r>
                        <a:rPr kumimoji="1" lang="en-US" altLang="ja-JP" sz="1050" dirty="0" smtClean="0">
                          <a:latin typeface="Meiryo UI" panose="020B0604030504040204" pitchFamily="50" charset="-128"/>
                          <a:ea typeface="Meiryo UI" panose="020B0604030504040204" pitchFamily="50" charset="-128"/>
                        </a:rPr>
                        <a:t>11,12,21,22,23,31,32,33)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70692095"/>
                  </a:ext>
                </a:extLst>
              </a:tr>
              <a:tr h="288032">
                <a:tc>
                  <a:txBody>
                    <a:bodyPr/>
                    <a:lstStyle/>
                    <a:p>
                      <a:r>
                        <a:rPr kumimoji="1" lang="ja-JP" altLang="en-US" sz="1050" dirty="0" smtClean="0">
                          <a:latin typeface="Meiryo UI" panose="020B0604030504040204" pitchFamily="50" charset="-128"/>
                          <a:ea typeface="Meiryo UI" panose="020B0604030504040204" pitchFamily="50" charset="-128"/>
                        </a:rPr>
                        <a:t>緊急事態宣言解除後～</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633039"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特定受給資格者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及び特定理由離職者</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（雇止めの場合に限る</a:t>
                      </a:r>
                      <a:r>
                        <a:rPr kumimoji="1" lang="en-US" altLang="ja-JP" sz="1050" dirty="0" smtClean="0">
                          <a:latin typeface="Meiryo UI" panose="020B0604030504040204" pitchFamily="50" charset="-128"/>
                          <a:ea typeface="Meiryo UI" panose="020B0604030504040204" pitchFamily="50" charset="-128"/>
                        </a:rPr>
                        <a:t>)</a:t>
                      </a:r>
                    </a:p>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離職理由コード：</a:t>
                      </a:r>
                      <a:r>
                        <a:rPr kumimoji="1" lang="en-US" altLang="ja-JP" sz="1050" dirty="0" smtClean="0">
                          <a:latin typeface="Meiryo UI" panose="020B0604030504040204" pitchFamily="50" charset="-128"/>
                          <a:ea typeface="Meiryo UI" panose="020B0604030504040204" pitchFamily="50" charset="-128"/>
                        </a:rPr>
                        <a:t>11,12,21,22,23,31,32)</a:t>
                      </a:r>
                      <a:r>
                        <a:rPr kumimoji="1" lang="ja-JP" altLang="en-US" sz="1050" dirty="0" smtClean="0">
                          <a:latin typeface="Meiryo UI" panose="020B0604030504040204" pitchFamily="50" charset="-128"/>
                          <a:ea typeface="Meiryo UI" panose="020B0604030504040204" pitchFamily="50" charset="-128"/>
                        </a:rPr>
                        <a:t>であり、かつ、新型コロナウイルス感染症の影響により離職を余儀なくされた方</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8818550"/>
                  </a:ext>
                </a:extLst>
              </a:tr>
            </a:tbl>
          </a:graphicData>
        </a:graphic>
      </p:graphicFrame>
      <p:sp>
        <p:nvSpPr>
          <p:cNvPr id="54" name="テキスト ボックス 53"/>
          <p:cNvSpPr txBox="1"/>
          <p:nvPr/>
        </p:nvSpPr>
        <p:spPr>
          <a:xfrm>
            <a:off x="259591" y="6465168"/>
            <a:ext cx="6314423" cy="502702"/>
          </a:xfrm>
          <a:prstGeom prst="rect">
            <a:avLst/>
          </a:prstGeom>
          <a:noFill/>
        </p:spPr>
        <p:txBody>
          <a:bodyPr wrap="square" rtlCol="0">
            <a:spAutoFit/>
          </a:bodyPr>
          <a:lstStyle/>
          <a:p>
            <a:pPr>
              <a:lnSpc>
                <a:spcPts val="1600"/>
              </a:lnSpc>
            </a:pPr>
            <a:r>
              <a:rPr lang="en-US" altLang="ja-JP" sz="1100" dirty="0" smtClean="0">
                <a:latin typeface="Meiryo UI" panose="020B0604030504040204" pitchFamily="50" charset="-128"/>
                <a:ea typeface="Meiryo UI" panose="020B0604030504040204" pitchFamily="50" charset="-128"/>
              </a:rPr>
              <a:t>※35</a:t>
            </a:r>
            <a:r>
              <a:rPr lang="ja-JP" altLang="en-US" sz="1100" dirty="0" smtClean="0">
                <a:latin typeface="Meiryo UI" panose="020B0604030504040204" pitchFamily="50" charset="-128"/>
                <a:ea typeface="Meiryo UI" panose="020B0604030504040204" pitchFamily="50" charset="-128"/>
              </a:rPr>
              <a:t>歳以上</a:t>
            </a:r>
            <a:r>
              <a:rPr lang="en-US" altLang="ja-JP" sz="1100" dirty="0" smtClean="0">
                <a:latin typeface="Meiryo UI" panose="020B0604030504040204" pitchFamily="50" charset="-128"/>
                <a:ea typeface="Meiryo UI" panose="020B0604030504040204" pitchFamily="50" charset="-128"/>
              </a:rPr>
              <a:t>45</a:t>
            </a:r>
            <a:r>
              <a:rPr lang="ja-JP" altLang="en-US" sz="1100" dirty="0" smtClean="0">
                <a:latin typeface="Meiryo UI" panose="020B0604030504040204" pitchFamily="50" charset="-128"/>
                <a:ea typeface="Meiryo UI" panose="020B0604030504040204" pitchFamily="50" charset="-128"/>
              </a:rPr>
              <a:t>歳未満の方で所定給付日数</a:t>
            </a:r>
            <a:r>
              <a:rPr lang="en-US" altLang="ja-JP" sz="1100" dirty="0" smtClean="0">
                <a:latin typeface="Meiryo UI" panose="020B0604030504040204" pitchFamily="50" charset="-128"/>
                <a:ea typeface="Meiryo UI" panose="020B0604030504040204" pitchFamily="50" charset="-128"/>
              </a:rPr>
              <a:t>270</a:t>
            </a:r>
            <a:r>
              <a:rPr lang="ja-JP" altLang="en-US" sz="1100" dirty="0" smtClean="0">
                <a:latin typeface="Meiryo UI" panose="020B0604030504040204" pitchFamily="50" charset="-128"/>
                <a:ea typeface="Meiryo UI" panose="020B0604030504040204" pitchFamily="50" charset="-128"/>
              </a:rPr>
              <a:t>日の方</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45</a:t>
            </a:r>
            <a:r>
              <a:rPr lang="ja-JP" altLang="en-US" sz="1100" dirty="0" smtClean="0">
                <a:latin typeface="Meiryo UI" panose="020B0604030504040204" pitchFamily="50" charset="-128"/>
                <a:ea typeface="Meiryo UI" panose="020B0604030504040204" pitchFamily="50" charset="-128"/>
              </a:rPr>
              <a:t>歳以上</a:t>
            </a:r>
            <a:r>
              <a:rPr lang="en-US" altLang="ja-JP" sz="1100" dirty="0" smtClean="0">
                <a:latin typeface="Meiryo UI" panose="020B0604030504040204" pitchFamily="50" charset="-128"/>
                <a:ea typeface="Meiryo UI" panose="020B0604030504040204" pitchFamily="50" charset="-128"/>
              </a:rPr>
              <a:t>60</a:t>
            </a:r>
            <a:r>
              <a:rPr lang="ja-JP" altLang="en-US" sz="1100" dirty="0" smtClean="0">
                <a:latin typeface="Meiryo UI" panose="020B0604030504040204" pitchFamily="50" charset="-128"/>
                <a:ea typeface="Meiryo UI" panose="020B0604030504040204" pitchFamily="50" charset="-128"/>
              </a:rPr>
              <a:t>歳未満の方で所定給付日数</a:t>
            </a:r>
            <a:r>
              <a:rPr lang="en-US" altLang="ja-JP" sz="1100" dirty="0" smtClean="0">
                <a:latin typeface="Meiryo UI" panose="020B0604030504040204" pitchFamily="50" charset="-128"/>
                <a:ea typeface="Meiryo UI" panose="020B0604030504040204" pitchFamily="50" charset="-128"/>
              </a:rPr>
              <a:t>330</a:t>
            </a:r>
            <a:r>
              <a:rPr lang="ja-JP" altLang="en-US" sz="1100" dirty="0" smtClean="0">
                <a:latin typeface="Meiryo UI" panose="020B0604030504040204" pitchFamily="50" charset="-128"/>
                <a:ea typeface="Meiryo UI" panose="020B0604030504040204" pitchFamily="50" charset="-128"/>
              </a:rPr>
              <a:t>日の方</a:t>
            </a:r>
            <a:endParaRPr lang="ja-JP" altLang="en-US" sz="1100"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116632" y="8697416"/>
            <a:ext cx="6415912" cy="599267"/>
          </a:xfrm>
          <a:prstGeom prst="rect">
            <a:avLst/>
          </a:prstGeom>
          <a:noFill/>
        </p:spPr>
        <p:txBody>
          <a:bodyPr wrap="square" rtlCol="0">
            <a:spAutoFit/>
          </a:bodyPr>
          <a:lstStyle/>
          <a:p>
            <a:pPr marL="63744" indent="-63744">
              <a:lnSpc>
                <a:spcPts val="2100"/>
              </a:lnSpc>
            </a:pPr>
            <a:r>
              <a:rPr lang="ja-JP" altLang="en-US" sz="1400" dirty="0" smtClean="0">
                <a:latin typeface="Meiryo UI" panose="020B0604030504040204" pitchFamily="50" charset="-128"/>
                <a:ea typeface="Meiryo UI" panose="020B0604030504040204" pitchFamily="50" charset="-128"/>
              </a:rPr>
              <a:t>＊特例延長給付の対象となる方は、所定給付日数分の支給が終了する認定日にハローワークで延長の処理を行いますので、別途申請等の手続きは必要ありません。</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73997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CEEBAD7BF101045ABE72577637BD610" ma:contentTypeVersion="11" ma:contentTypeDescription="" ma:contentTypeScope="" ma:versionID="d86358c41636440c084776747847e120">
  <xsd:schema xmlns:xsd="http://www.w3.org/2001/XMLSchema" xmlns:p="http://schemas.microsoft.com/office/2006/metadata/properties" xmlns:ns2="8B97BE19-CDDD-400E-817A-CFDD13F7EC12" xmlns:ns3="e0a607d0-51b8-4c07-94f0-08235ad57688" targetNamespace="http://schemas.microsoft.com/office/2006/metadata/properties" ma:root="true" ma:fieldsID="7f22489691f7ec27f55d3f6d51d6e87d" ns2:_="" ns3:_="">
    <xsd:import namespace="8B97BE19-CDDD-400E-817A-CFDD13F7EC12"/>
    <xsd:import namespace="e0a607d0-51b8-4c07-94f0-08235ad5768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0a607d0-51b8-4c07-94f0-08235ad5768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DF62FBB-6F9C-46A6-93B5-53E53CEE0DA6}">
  <ds:schemaRefs>
    <ds:schemaRef ds:uri="8B97BE19-CDDD-400E-817A-CFDD13F7EC12"/>
    <ds:schemaRef ds:uri="http://purl.org/dc/terms/"/>
    <ds:schemaRef ds:uri="http://schemas.microsoft.com/office/2006/documentManagement/types"/>
    <ds:schemaRef ds:uri="http://www.w3.org/XML/1998/namespace"/>
    <ds:schemaRef ds:uri="http://purl.org/dc/dcmitype/"/>
    <ds:schemaRef ds:uri="http://purl.org/dc/elements/1.1/"/>
    <ds:schemaRef ds:uri="http://schemas.openxmlformats.org/package/2006/metadata/core-properties"/>
    <ds:schemaRef ds:uri="e0a607d0-51b8-4c07-94f0-08235ad57688"/>
    <ds:schemaRef ds:uri="http://schemas.microsoft.com/office/2006/metadata/properties"/>
  </ds:schemaRefs>
</ds:datastoreItem>
</file>

<file path=customXml/itemProps2.xml><?xml version="1.0" encoding="utf-8"?>
<ds:datastoreItem xmlns:ds="http://schemas.openxmlformats.org/officeDocument/2006/customXml" ds:itemID="{4A66BA9C-991E-4B55-B59A-CB9BEF8A4A13}">
  <ds:schemaRefs>
    <ds:schemaRef ds:uri="http://schemas.microsoft.com/sharepoint/v3/contenttype/forms"/>
  </ds:schemaRefs>
</ds:datastoreItem>
</file>

<file path=customXml/itemProps3.xml><?xml version="1.0" encoding="utf-8"?>
<ds:datastoreItem xmlns:ds="http://schemas.openxmlformats.org/officeDocument/2006/customXml" ds:itemID="{491AEC3C-B277-49D8-94B3-4D2B9E376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0a607d0-51b8-4c07-94f0-08235ad5768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15156</TotalTime>
  <Words>667</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長屋明</cp:lastModifiedBy>
  <cp:revision>1128</cp:revision>
  <cp:lastPrinted>2021-01-05T12:12:43Z</cp:lastPrinted>
  <dcterms:created xsi:type="dcterms:W3CDTF">2013-03-12T06:11:54Z</dcterms:created>
  <dcterms:modified xsi:type="dcterms:W3CDTF">2021-09-27T05:32:54Z</dcterms:modified>
</cp:coreProperties>
</file>