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8" r:id="rId2"/>
    <p:sldId id="269" r:id="rId3"/>
  </p:sldIdLst>
  <p:sldSz cx="6858000" cy="9906000" type="A4"/>
  <p:notesSz cx="6635750" cy="9766300"/>
  <p:defaultTextStyle>
    <a:defPPr>
      <a:defRPr lang="ja-JP"/>
    </a:defPPr>
    <a:lvl1pPr marL="0" algn="l" defTabSz="938032" rtl="0" eaLnBrk="1" latinLnBrk="0" hangingPunct="1">
      <a:defRPr kumimoji="1" sz="1816" kern="1200">
        <a:solidFill>
          <a:schemeClr val="tx1"/>
        </a:solidFill>
        <a:latin typeface="+mn-lt"/>
        <a:ea typeface="+mn-ea"/>
        <a:cs typeface="+mn-cs"/>
      </a:defRPr>
    </a:lvl1pPr>
    <a:lvl2pPr marL="469016" algn="l" defTabSz="938032" rtl="0" eaLnBrk="1" latinLnBrk="0" hangingPunct="1">
      <a:defRPr kumimoji="1" sz="1816" kern="1200">
        <a:solidFill>
          <a:schemeClr val="tx1"/>
        </a:solidFill>
        <a:latin typeface="+mn-lt"/>
        <a:ea typeface="+mn-ea"/>
        <a:cs typeface="+mn-cs"/>
      </a:defRPr>
    </a:lvl2pPr>
    <a:lvl3pPr marL="938032" algn="l" defTabSz="938032" rtl="0" eaLnBrk="1" latinLnBrk="0" hangingPunct="1">
      <a:defRPr kumimoji="1" sz="1816" kern="1200">
        <a:solidFill>
          <a:schemeClr val="tx1"/>
        </a:solidFill>
        <a:latin typeface="+mn-lt"/>
        <a:ea typeface="+mn-ea"/>
        <a:cs typeface="+mn-cs"/>
      </a:defRPr>
    </a:lvl3pPr>
    <a:lvl4pPr marL="1407047" algn="l" defTabSz="938032" rtl="0" eaLnBrk="1" latinLnBrk="0" hangingPunct="1">
      <a:defRPr kumimoji="1" sz="1816" kern="1200">
        <a:solidFill>
          <a:schemeClr val="tx1"/>
        </a:solidFill>
        <a:latin typeface="+mn-lt"/>
        <a:ea typeface="+mn-ea"/>
        <a:cs typeface="+mn-cs"/>
      </a:defRPr>
    </a:lvl4pPr>
    <a:lvl5pPr marL="1876064" algn="l" defTabSz="938032" rtl="0" eaLnBrk="1" latinLnBrk="0" hangingPunct="1">
      <a:defRPr kumimoji="1" sz="1816" kern="1200">
        <a:solidFill>
          <a:schemeClr val="tx1"/>
        </a:solidFill>
        <a:latin typeface="+mn-lt"/>
        <a:ea typeface="+mn-ea"/>
        <a:cs typeface="+mn-cs"/>
      </a:defRPr>
    </a:lvl5pPr>
    <a:lvl6pPr marL="2345079" algn="l" defTabSz="938032" rtl="0" eaLnBrk="1" latinLnBrk="0" hangingPunct="1">
      <a:defRPr kumimoji="1" sz="1816" kern="1200">
        <a:solidFill>
          <a:schemeClr val="tx1"/>
        </a:solidFill>
        <a:latin typeface="+mn-lt"/>
        <a:ea typeface="+mn-ea"/>
        <a:cs typeface="+mn-cs"/>
      </a:defRPr>
    </a:lvl6pPr>
    <a:lvl7pPr marL="2814097" algn="l" defTabSz="938032" rtl="0" eaLnBrk="1" latinLnBrk="0" hangingPunct="1">
      <a:defRPr kumimoji="1" sz="1816" kern="1200">
        <a:solidFill>
          <a:schemeClr val="tx1"/>
        </a:solidFill>
        <a:latin typeface="+mn-lt"/>
        <a:ea typeface="+mn-ea"/>
        <a:cs typeface="+mn-cs"/>
      </a:defRPr>
    </a:lvl7pPr>
    <a:lvl8pPr marL="3283112" algn="l" defTabSz="938032" rtl="0" eaLnBrk="1" latinLnBrk="0" hangingPunct="1">
      <a:defRPr kumimoji="1" sz="1816" kern="1200">
        <a:solidFill>
          <a:schemeClr val="tx1"/>
        </a:solidFill>
        <a:latin typeface="+mn-lt"/>
        <a:ea typeface="+mn-ea"/>
        <a:cs typeface="+mn-cs"/>
      </a:defRPr>
    </a:lvl8pPr>
    <a:lvl9pPr marL="3752128" algn="l" defTabSz="938032" rtl="0" eaLnBrk="1" latinLnBrk="0" hangingPunct="1">
      <a:defRPr kumimoji="1" sz="18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4201" userDrawn="1">
          <p15:clr>
            <a:srgbClr val="A4A3A4"/>
          </p15:clr>
        </p15:guide>
        <p15:guide id="3" pos="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968"/>
    <a:srgbClr val="FFFF00"/>
    <a:srgbClr val="0000FF"/>
    <a:srgbClr val="FFFFCC"/>
    <a:srgbClr val="FFFF99"/>
    <a:srgbClr val="E7FFFF"/>
    <a:srgbClr val="E2E2E2"/>
    <a:srgbClr val="DDDDFF"/>
    <a:srgbClr val="D5D5FF"/>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4152" autoAdjust="0"/>
  </p:normalViewPr>
  <p:slideViewPr>
    <p:cSldViewPr>
      <p:cViewPr varScale="1">
        <p:scale>
          <a:sx n="48" d="100"/>
          <a:sy n="48" d="100"/>
        </p:scale>
        <p:origin x="2310" y="60"/>
      </p:cViewPr>
      <p:guideLst>
        <p:guide orient="horz" pos="3120"/>
        <p:guide pos="4201"/>
        <p:guide pos="96"/>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875285" cy="488237"/>
          </a:xfrm>
          <a:prstGeom prst="rect">
            <a:avLst/>
          </a:prstGeom>
        </p:spPr>
        <p:txBody>
          <a:bodyPr vert="horz" lIns="89565" tIns="44783" rIns="89565" bIns="44783" rtlCol="0"/>
          <a:lstStyle>
            <a:lvl1pPr algn="l">
              <a:defRPr sz="1200"/>
            </a:lvl1pPr>
          </a:lstStyle>
          <a:p>
            <a:endParaRPr kumimoji="1" lang="ja-JP" altLang="en-US"/>
          </a:p>
        </p:txBody>
      </p:sp>
      <p:sp>
        <p:nvSpPr>
          <p:cNvPr id="3" name="日付プレースホルダー 2"/>
          <p:cNvSpPr>
            <a:spLocks noGrp="1"/>
          </p:cNvSpPr>
          <p:nvPr>
            <p:ph type="dt" idx="1"/>
          </p:nvPr>
        </p:nvSpPr>
        <p:spPr>
          <a:xfrm>
            <a:off x="3758920" y="0"/>
            <a:ext cx="2875285" cy="488237"/>
          </a:xfrm>
          <a:prstGeom prst="rect">
            <a:avLst/>
          </a:prstGeom>
        </p:spPr>
        <p:txBody>
          <a:bodyPr vert="horz" lIns="89565" tIns="44783" rIns="89565" bIns="44783" rtlCol="0"/>
          <a:lstStyle>
            <a:lvl1pPr algn="r">
              <a:defRPr sz="1200"/>
            </a:lvl1pPr>
          </a:lstStyle>
          <a:p>
            <a:fld id="{7ACECEF2-7819-4615-B73A-30FD7F758142}" type="datetimeFigureOut">
              <a:rPr kumimoji="1" lang="ja-JP" altLang="en-US" smtClean="0"/>
              <a:t>2020/5/29</a:t>
            </a:fld>
            <a:endParaRPr kumimoji="1" lang="ja-JP" altLang="en-US"/>
          </a:p>
        </p:txBody>
      </p:sp>
      <p:sp>
        <p:nvSpPr>
          <p:cNvPr id="4" name="スライド イメージ プレースホルダー 3"/>
          <p:cNvSpPr>
            <a:spLocks noGrp="1" noRot="1" noChangeAspect="1"/>
          </p:cNvSpPr>
          <p:nvPr>
            <p:ph type="sldImg" idx="2"/>
          </p:nvPr>
        </p:nvSpPr>
        <p:spPr>
          <a:xfrm>
            <a:off x="2051050" y="733425"/>
            <a:ext cx="2533650" cy="3660775"/>
          </a:xfrm>
          <a:prstGeom prst="rect">
            <a:avLst/>
          </a:prstGeom>
          <a:noFill/>
          <a:ln w="12700">
            <a:solidFill>
              <a:prstClr val="black"/>
            </a:solidFill>
          </a:ln>
        </p:spPr>
        <p:txBody>
          <a:bodyPr vert="horz" lIns="89565" tIns="44783" rIns="89565" bIns="44783" rtlCol="0" anchor="ctr"/>
          <a:lstStyle/>
          <a:p>
            <a:endParaRPr lang="ja-JP" altLang="en-US"/>
          </a:p>
        </p:txBody>
      </p:sp>
      <p:sp>
        <p:nvSpPr>
          <p:cNvPr id="5" name="ノート プレースホルダー 4"/>
          <p:cNvSpPr>
            <a:spLocks noGrp="1"/>
          </p:cNvSpPr>
          <p:nvPr>
            <p:ph type="body" sz="quarter" idx="3"/>
          </p:nvPr>
        </p:nvSpPr>
        <p:spPr>
          <a:xfrm>
            <a:off x="663885" y="4639032"/>
            <a:ext cx="5307981" cy="4394133"/>
          </a:xfrm>
          <a:prstGeom prst="rect">
            <a:avLst/>
          </a:prstGeom>
        </p:spPr>
        <p:txBody>
          <a:bodyPr vert="horz" lIns="89565" tIns="44783" rIns="89565" bIns="4478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276506"/>
            <a:ext cx="2875285" cy="488236"/>
          </a:xfrm>
          <a:prstGeom prst="rect">
            <a:avLst/>
          </a:prstGeom>
        </p:spPr>
        <p:txBody>
          <a:bodyPr vert="horz" lIns="89565" tIns="44783" rIns="89565" bIns="4478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58920" y="9276506"/>
            <a:ext cx="2875285" cy="488236"/>
          </a:xfrm>
          <a:prstGeom prst="rect">
            <a:avLst/>
          </a:prstGeom>
        </p:spPr>
        <p:txBody>
          <a:bodyPr vert="horz" lIns="89565" tIns="44783" rIns="89565" bIns="44783" rtlCol="0" anchor="b"/>
          <a:lstStyle>
            <a:lvl1pPr algn="r">
              <a:defRPr sz="1200"/>
            </a:lvl1pPr>
          </a:lstStyle>
          <a:p>
            <a:fld id="{152ABEC6-2913-4F61-A86D-723B575ECA06}" type="slidenum">
              <a:rPr kumimoji="1" lang="ja-JP" altLang="en-US" smtClean="0"/>
              <a:t>‹#›</a:t>
            </a:fld>
            <a:endParaRPr kumimoji="1" lang="ja-JP" altLang="en-US"/>
          </a:p>
        </p:txBody>
      </p:sp>
    </p:spTree>
    <p:extLst>
      <p:ext uri="{BB962C8B-B14F-4D97-AF65-F5344CB8AC3E}">
        <p14:creationId xmlns:p14="http://schemas.microsoft.com/office/powerpoint/2010/main" val="2374143895"/>
      </p:ext>
    </p:extLst>
  </p:cSld>
  <p:clrMap bg1="lt1" tx1="dk1" bg2="lt2" tx2="dk2" accent1="accent1" accent2="accent2" accent3="accent3" accent4="accent4" accent5="accent5" accent6="accent6" hlink="hlink" folHlink="folHlink"/>
  <p:notesStyle>
    <a:lvl1pPr marL="0" algn="l" defTabSz="938529" rtl="0" eaLnBrk="1" latinLnBrk="0" hangingPunct="1">
      <a:defRPr kumimoji="1" sz="1243" kern="1200">
        <a:solidFill>
          <a:schemeClr val="tx1"/>
        </a:solidFill>
        <a:latin typeface="+mn-lt"/>
        <a:ea typeface="+mn-ea"/>
        <a:cs typeface="+mn-cs"/>
      </a:defRPr>
    </a:lvl1pPr>
    <a:lvl2pPr marL="469264" algn="l" defTabSz="938529" rtl="0" eaLnBrk="1" latinLnBrk="0" hangingPunct="1">
      <a:defRPr kumimoji="1" sz="1243" kern="1200">
        <a:solidFill>
          <a:schemeClr val="tx1"/>
        </a:solidFill>
        <a:latin typeface="+mn-lt"/>
        <a:ea typeface="+mn-ea"/>
        <a:cs typeface="+mn-cs"/>
      </a:defRPr>
    </a:lvl2pPr>
    <a:lvl3pPr marL="938529" algn="l" defTabSz="938529" rtl="0" eaLnBrk="1" latinLnBrk="0" hangingPunct="1">
      <a:defRPr kumimoji="1" sz="1243" kern="1200">
        <a:solidFill>
          <a:schemeClr val="tx1"/>
        </a:solidFill>
        <a:latin typeface="+mn-lt"/>
        <a:ea typeface="+mn-ea"/>
        <a:cs typeface="+mn-cs"/>
      </a:defRPr>
    </a:lvl3pPr>
    <a:lvl4pPr marL="1407793" algn="l" defTabSz="938529" rtl="0" eaLnBrk="1" latinLnBrk="0" hangingPunct="1">
      <a:defRPr kumimoji="1" sz="1243" kern="1200">
        <a:solidFill>
          <a:schemeClr val="tx1"/>
        </a:solidFill>
        <a:latin typeface="+mn-lt"/>
        <a:ea typeface="+mn-ea"/>
        <a:cs typeface="+mn-cs"/>
      </a:defRPr>
    </a:lvl4pPr>
    <a:lvl5pPr marL="1877058" algn="l" defTabSz="938529" rtl="0" eaLnBrk="1" latinLnBrk="0" hangingPunct="1">
      <a:defRPr kumimoji="1" sz="1243" kern="1200">
        <a:solidFill>
          <a:schemeClr val="tx1"/>
        </a:solidFill>
        <a:latin typeface="+mn-lt"/>
        <a:ea typeface="+mn-ea"/>
        <a:cs typeface="+mn-cs"/>
      </a:defRPr>
    </a:lvl5pPr>
    <a:lvl6pPr marL="2346322" algn="l" defTabSz="938529" rtl="0" eaLnBrk="1" latinLnBrk="0" hangingPunct="1">
      <a:defRPr kumimoji="1" sz="1243" kern="1200">
        <a:solidFill>
          <a:schemeClr val="tx1"/>
        </a:solidFill>
        <a:latin typeface="+mn-lt"/>
        <a:ea typeface="+mn-ea"/>
        <a:cs typeface="+mn-cs"/>
      </a:defRPr>
    </a:lvl6pPr>
    <a:lvl7pPr marL="2815587" algn="l" defTabSz="938529" rtl="0" eaLnBrk="1" latinLnBrk="0" hangingPunct="1">
      <a:defRPr kumimoji="1" sz="1243" kern="1200">
        <a:solidFill>
          <a:schemeClr val="tx1"/>
        </a:solidFill>
        <a:latin typeface="+mn-lt"/>
        <a:ea typeface="+mn-ea"/>
        <a:cs typeface="+mn-cs"/>
      </a:defRPr>
    </a:lvl7pPr>
    <a:lvl8pPr marL="3284851" algn="l" defTabSz="938529" rtl="0" eaLnBrk="1" latinLnBrk="0" hangingPunct="1">
      <a:defRPr kumimoji="1" sz="1243" kern="1200">
        <a:solidFill>
          <a:schemeClr val="tx1"/>
        </a:solidFill>
        <a:latin typeface="+mn-lt"/>
        <a:ea typeface="+mn-ea"/>
        <a:cs typeface="+mn-cs"/>
      </a:defRPr>
    </a:lvl8pPr>
    <a:lvl9pPr marL="3754115" algn="l" defTabSz="938529" rtl="0" eaLnBrk="1" latinLnBrk="0" hangingPunct="1">
      <a:defRPr kumimoji="1" sz="12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51050" y="733425"/>
            <a:ext cx="2533650" cy="36607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52ABEC6-2913-4F61-A86D-723B575ECA06}" type="slidenum">
              <a:rPr kumimoji="1" lang="ja-JP" altLang="en-US" smtClean="0"/>
              <a:t>1</a:t>
            </a:fld>
            <a:endParaRPr kumimoji="1" lang="ja-JP" altLang="en-US"/>
          </a:p>
        </p:txBody>
      </p:sp>
    </p:spTree>
    <p:extLst>
      <p:ext uri="{BB962C8B-B14F-4D97-AF65-F5344CB8AC3E}">
        <p14:creationId xmlns:p14="http://schemas.microsoft.com/office/powerpoint/2010/main" val="4251078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1"/>
            <a:ext cx="4800600" cy="2531534"/>
          </a:xfrm>
        </p:spPr>
        <p:txBody>
          <a:bodyPr/>
          <a:lstStyle>
            <a:lvl1pPr marL="0" indent="0" algn="ctr">
              <a:buNone/>
              <a:defRPr>
                <a:solidFill>
                  <a:schemeClr val="tx1">
                    <a:tint val="75000"/>
                  </a:schemeClr>
                </a:solidFill>
              </a:defRPr>
            </a:lvl1pPr>
            <a:lvl2pPr marL="467414" indent="0" algn="ctr">
              <a:buNone/>
              <a:defRPr>
                <a:solidFill>
                  <a:schemeClr val="tx1">
                    <a:tint val="75000"/>
                  </a:schemeClr>
                </a:solidFill>
              </a:defRPr>
            </a:lvl2pPr>
            <a:lvl3pPr marL="934830" indent="0" algn="ctr">
              <a:buNone/>
              <a:defRPr>
                <a:solidFill>
                  <a:schemeClr val="tx1">
                    <a:tint val="75000"/>
                  </a:schemeClr>
                </a:solidFill>
              </a:defRPr>
            </a:lvl3pPr>
            <a:lvl4pPr marL="1402244" indent="0" algn="ctr">
              <a:buNone/>
              <a:defRPr>
                <a:solidFill>
                  <a:schemeClr val="tx1">
                    <a:tint val="75000"/>
                  </a:schemeClr>
                </a:solidFill>
              </a:defRPr>
            </a:lvl4pPr>
            <a:lvl5pPr marL="1869659" indent="0" algn="ctr">
              <a:buNone/>
              <a:defRPr>
                <a:solidFill>
                  <a:schemeClr val="tx1">
                    <a:tint val="75000"/>
                  </a:schemeClr>
                </a:solidFill>
              </a:defRPr>
            </a:lvl5pPr>
            <a:lvl6pPr marL="2337073" indent="0" algn="ctr">
              <a:buNone/>
              <a:defRPr>
                <a:solidFill>
                  <a:schemeClr val="tx1">
                    <a:tint val="75000"/>
                  </a:schemeClr>
                </a:solidFill>
              </a:defRPr>
            </a:lvl6pPr>
            <a:lvl7pPr marL="2804489" indent="0" algn="ctr">
              <a:buNone/>
              <a:defRPr>
                <a:solidFill>
                  <a:schemeClr val="tx1">
                    <a:tint val="75000"/>
                  </a:schemeClr>
                </a:solidFill>
              </a:defRPr>
            </a:lvl7pPr>
            <a:lvl8pPr marL="3271904" indent="0" algn="ctr">
              <a:buNone/>
              <a:defRPr>
                <a:solidFill>
                  <a:schemeClr val="tx1">
                    <a:tint val="75000"/>
                  </a:schemeClr>
                </a:solidFill>
              </a:defRPr>
            </a:lvl8pPr>
            <a:lvl9pPr marL="373931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198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328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3"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806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235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2"/>
            <a:ext cx="5829300" cy="1967442"/>
          </a:xfrm>
        </p:spPr>
        <p:txBody>
          <a:bodyPr anchor="t"/>
          <a:lstStyle>
            <a:lvl1pPr algn="l">
              <a:defRPr sz="4095"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6" y="4198590"/>
            <a:ext cx="5829300" cy="2166936"/>
          </a:xfrm>
        </p:spPr>
        <p:txBody>
          <a:bodyPr anchor="b"/>
          <a:lstStyle>
            <a:lvl1pPr marL="0" indent="0">
              <a:buNone/>
              <a:defRPr sz="2000">
                <a:solidFill>
                  <a:schemeClr val="tx1">
                    <a:tint val="75000"/>
                  </a:schemeClr>
                </a:solidFill>
              </a:defRPr>
            </a:lvl1pPr>
            <a:lvl2pPr marL="467414" indent="0">
              <a:buNone/>
              <a:defRPr sz="1810">
                <a:solidFill>
                  <a:schemeClr val="tx1">
                    <a:tint val="75000"/>
                  </a:schemeClr>
                </a:solidFill>
              </a:defRPr>
            </a:lvl2pPr>
            <a:lvl3pPr marL="934830" indent="0">
              <a:buNone/>
              <a:defRPr sz="1714">
                <a:solidFill>
                  <a:schemeClr val="tx1">
                    <a:tint val="75000"/>
                  </a:schemeClr>
                </a:solidFill>
              </a:defRPr>
            </a:lvl3pPr>
            <a:lvl4pPr marL="1402244" indent="0">
              <a:buNone/>
              <a:defRPr sz="1429">
                <a:solidFill>
                  <a:schemeClr val="tx1">
                    <a:tint val="75000"/>
                  </a:schemeClr>
                </a:solidFill>
              </a:defRPr>
            </a:lvl4pPr>
            <a:lvl5pPr marL="1869659" indent="0">
              <a:buNone/>
              <a:defRPr sz="1429">
                <a:solidFill>
                  <a:schemeClr val="tx1">
                    <a:tint val="75000"/>
                  </a:schemeClr>
                </a:solidFill>
              </a:defRPr>
            </a:lvl5pPr>
            <a:lvl6pPr marL="2337073" indent="0">
              <a:buNone/>
              <a:defRPr sz="1429">
                <a:solidFill>
                  <a:schemeClr val="tx1">
                    <a:tint val="75000"/>
                  </a:schemeClr>
                </a:solidFill>
              </a:defRPr>
            </a:lvl6pPr>
            <a:lvl7pPr marL="2804489" indent="0">
              <a:buNone/>
              <a:defRPr sz="1429">
                <a:solidFill>
                  <a:schemeClr val="tx1">
                    <a:tint val="75000"/>
                  </a:schemeClr>
                </a:solidFill>
              </a:defRPr>
            </a:lvl7pPr>
            <a:lvl8pPr marL="3271904" indent="0">
              <a:buNone/>
              <a:defRPr sz="1429">
                <a:solidFill>
                  <a:schemeClr val="tx1">
                    <a:tint val="75000"/>
                  </a:schemeClr>
                </a:solidFill>
              </a:defRPr>
            </a:lvl8pPr>
            <a:lvl9pPr marL="3739319" indent="0">
              <a:buNone/>
              <a:defRPr sz="1429">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620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035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5" y="2217387"/>
            <a:ext cx="303014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5" y="3141486"/>
            <a:ext cx="303014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5" y="2217387"/>
            <a:ext cx="303133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5" y="3141486"/>
            <a:ext cx="303133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5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49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249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2" y="394408"/>
            <a:ext cx="3833813" cy="8454498"/>
          </a:xfrm>
        </p:spPr>
        <p:txBody>
          <a:bodyPr/>
          <a:lstStyle>
            <a:lvl1pPr>
              <a:defRPr sz="3238"/>
            </a:lvl1pPr>
            <a:lvl2pPr>
              <a:defRPr sz="2857"/>
            </a:lvl2pPr>
            <a:lvl3pPr>
              <a:defRPr sz="238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3" y="2072925"/>
            <a:ext cx="2256235" cy="6775980"/>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183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5" y="6934203"/>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5" y="885121"/>
            <a:ext cx="4114800" cy="5943600"/>
          </a:xfrm>
        </p:spPr>
        <p:txBody>
          <a:bodyPr/>
          <a:lstStyle>
            <a:lvl1pPr marL="0" indent="0">
              <a:buNone/>
              <a:defRPr sz="3238"/>
            </a:lvl1pPr>
            <a:lvl2pPr marL="467414" indent="0">
              <a:buNone/>
              <a:defRPr sz="2857"/>
            </a:lvl2pPr>
            <a:lvl3pPr marL="934830" indent="0">
              <a:buNone/>
              <a:defRPr sz="2381"/>
            </a:lvl3pPr>
            <a:lvl4pPr marL="1402244" indent="0">
              <a:buNone/>
              <a:defRPr sz="2000"/>
            </a:lvl4pPr>
            <a:lvl5pPr marL="1869659" indent="0">
              <a:buNone/>
              <a:defRPr sz="2000"/>
            </a:lvl5pPr>
            <a:lvl6pPr marL="2337073" indent="0">
              <a:buNone/>
              <a:defRPr sz="2000"/>
            </a:lvl6pPr>
            <a:lvl7pPr marL="2804489" indent="0">
              <a:buNone/>
              <a:defRPr sz="2000"/>
            </a:lvl7pPr>
            <a:lvl8pPr marL="3271904" indent="0">
              <a:buNone/>
              <a:defRPr sz="2000"/>
            </a:lvl8pPr>
            <a:lvl9pPr marL="3739319"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15" y="7752824"/>
            <a:ext cx="4114800" cy="1162578"/>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2020/5/29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44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3" y="396700"/>
            <a:ext cx="6172200" cy="1650999"/>
          </a:xfrm>
          <a:prstGeom prst="rect">
            <a:avLst/>
          </a:prstGeom>
        </p:spPr>
        <p:txBody>
          <a:bodyPr vert="horz" lIns="98155" tIns="49078" rIns="98155" bIns="4907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3" y="2311405"/>
            <a:ext cx="6172200" cy="6537502"/>
          </a:xfrm>
          <a:prstGeom prst="rect">
            <a:avLst/>
          </a:prstGeom>
        </p:spPr>
        <p:txBody>
          <a:bodyPr vert="horz" lIns="98155" tIns="49078" rIns="98155" bIns="4907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3" y="9181396"/>
            <a:ext cx="1600200" cy="527403"/>
          </a:xfrm>
          <a:prstGeom prst="rect">
            <a:avLst/>
          </a:prstGeom>
        </p:spPr>
        <p:txBody>
          <a:bodyPr vert="horz" lIns="98155" tIns="49078" rIns="98155" bIns="49078" rtlCol="0" anchor="ctr"/>
          <a:lstStyle>
            <a:lvl1pPr algn="l">
              <a:defRPr sz="1238">
                <a:solidFill>
                  <a:schemeClr val="tx1">
                    <a:tint val="75000"/>
                  </a:schemeClr>
                </a:solidFill>
              </a:defRPr>
            </a:lvl1pPr>
          </a:lstStyle>
          <a:p>
            <a:pPr defTabSz="934830"/>
            <a:fld id="{2C56B299-398B-4979-9E73-E20F41E712D2}" type="datetimeFigureOut">
              <a:rPr lang="ja-JP" altLang="en-US" smtClean="0">
                <a:solidFill>
                  <a:prstClr val="black">
                    <a:tint val="75000"/>
                  </a:prstClr>
                </a:solidFill>
              </a:rPr>
              <a:pPr defTabSz="934830"/>
              <a:t>2020/5/29</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1" y="9181396"/>
            <a:ext cx="2171700" cy="527403"/>
          </a:xfrm>
          <a:prstGeom prst="rect">
            <a:avLst/>
          </a:prstGeom>
        </p:spPr>
        <p:txBody>
          <a:bodyPr vert="horz" lIns="98155" tIns="49078" rIns="98155" bIns="49078" rtlCol="0" anchor="ctr"/>
          <a:lstStyle>
            <a:lvl1pPr algn="ctr">
              <a:defRPr sz="1238">
                <a:solidFill>
                  <a:schemeClr val="tx1">
                    <a:tint val="75000"/>
                  </a:schemeClr>
                </a:solidFill>
              </a:defRPr>
            </a:lvl1pPr>
          </a:lstStyle>
          <a:p>
            <a:pPr defTabSz="934830"/>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3" y="9181396"/>
            <a:ext cx="1600200" cy="527403"/>
          </a:xfrm>
          <a:prstGeom prst="rect">
            <a:avLst/>
          </a:prstGeom>
        </p:spPr>
        <p:txBody>
          <a:bodyPr vert="horz" lIns="98155" tIns="49078" rIns="98155" bIns="49078" rtlCol="0" anchor="ctr"/>
          <a:lstStyle>
            <a:lvl1pPr algn="r">
              <a:defRPr sz="1238">
                <a:solidFill>
                  <a:schemeClr val="tx1">
                    <a:tint val="75000"/>
                  </a:schemeClr>
                </a:solidFill>
              </a:defRPr>
            </a:lvl1pPr>
          </a:lstStyle>
          <a:p>
            <a:pPr defTabSz="934830"/>
            <a:fld id="{32927FFD-3D24-4EC2-AEC8-E83A8D96C0AC}" type="slidenum">
              <a:rPr lang="ja-JP" altLang="en-US" smtClean="0">
                <a:solidFill>
                  <a:prstClr val="black">
                    <a:tint val="75000"/>
                  </a:prstClr>
                </a:solidFill>
              </a:rPr>
              <a:pPr defTabSz="934830"/>
              <a:t>‹#›</a:t>
            </a:fld>
            <a:endParaRPr lang="ja-JP" altLang="en-US">
              <a:solidFill>
                <a:prstClr val="black">
                  <a:tint val="75000"/>
                </a:prstClr>
              </a:solidFill>
            </a:endParaRPr>
          </a:p>
        </p:txBody>
      </p:sp>
    </p:spTree>
    <p:extLst>
      <p:ext uri="{BB962C8B-B14F-4D97-AF65-F5344CB8AC3E}">
        <p14:creationId xmlns:p14="http://schemas.microsoft.com/office/powerpoint/2010/main" val="35598182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34830" rtl="0" eaLnBrk="1" latinLnBrk="0" hangingPunct="1">
        <a:spcBef>
          <a:spcPct val="0"/>
        </a:spcBef>
        <a:buNone/>
        <a:defRPr kumimoji="1" sz="4572" kern="1200">
          <a:solidFill>
            <a:schemeClr val="tx1"/>
          </a:solidFill>
          <a:latin typeface="+mj-lt"/>
          <a:ea typeface="+mj-ea"/>
          <a:cs typeface="+mj-cs"/>
        </a:defRPr>
      </a:lvl1pPr>
    </p:titleStyle>
    <p:bodyStyle>
      <a:lvl1pPr marL="350561" indent="-350561" algn="l" defTabSz="934830" rtl="0" eaLnBrk="1" latinLnBrk="0" hangingPunct="1">
        <a:spcBef>
          <a:spcPct val="20000"/>
        </a:spcBef>
        <a:buFont typeface="Arial" pitchFamily="34" charset="0"/>
        <a:buChar char="•"/>
        <a:defRPr kumimoji="1" sz="3238" kern="1200">
          <a:solidFill>
            <a:schemeClr val="tx1"/>
          </a:solidFill>
          <a:latin typeface="+mn-lt"/>
          <a:ea typeface="+mn-ea"/>
          <a:cs typeface="+mn-cs"/>
        </a:defRPr>
      </a:lvl1pPr>
      <a:lvl2pPr marL="759549" indent="-292135" algn="l" defTabSz="934830" rtl="0" eaLnBrk="1" latinLnBrk="0" hangingPunct="1">
        <a:spcBef>
          <a:spcPct val="20000"/>
        </a:spcBef>
        <a:buFont typeface="Arial" pitchFamily="34" charset="0"/>
        <a:buChar char="–"/>
        <a:defRPr kumimoji="1" sz="2857" kern="1200">
          <a:solidFill>
            <a:schemeClr val="tx1"/>
          </a:solidFill>
          <a:latin typeface="+mn-lt"/>
          <a:ea typeface="+mn-ea"/>
          <a:cs typeface="+mn-cs"/>
        </a:defRPr>
      </a:lvl2pPr>
      <a:lvl3pPr marL="1168538" indent="-233708" algn="l" defTabSz="934830" rtl="0" eaLnBrk="1" latinLnBrk="0" hangingPunct="1">
        <a:spcBef>
          <a:spcPct val="20000"/>
        </a:spcBef>
        <a:buFont typeface="Arial" pitchFamily="34" charset="0"/>
        <a:buChar char="•"/>
        <a:defRPr kumimoji="1" sz="2381" kern="1200">
          <a:solidFill>
            <a:schemeClr val="tx1"/>
          </a:solidFill>
          <a:latin typeface="+mn-lt"/>
          <a:ea typeface="+mn-ea"/>
          <a:cs typeface="+mn-cs"/>
        </a:defRPr>
      </a:lvl3pPr>
      <a:lvl4pPr marL="1635953"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03368"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7078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38197"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0561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73026"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34830" rtl="0" eaLnBrk="1" latinLnBrk="0" hangingPunct="1">
        <a:defRPr kumimoji="1" sz="1810" kern="1200">
          <a:solidFill>
            <a:schemeClr val="tx1"/>
          </a:solidFill>
          <a:latin typeface="+mn-lt"/>
          <a:ea typeface="+mn-ea"/>
          <a:cs typeface="+mn-cs"/>
        </a:defRPr>
      </a:lvl1pPr>
      <a:lvl2pPr marL="467414" algn="l" defTabSz="934830" rtl="0" eaLnBrk="1" latinLnBrk="0" hangingPunct="1">
        <a:defRPr kumimoji="1" sz="1810" kern="1200">
          <a:solidFill>
            <a:schemeClr val="tx1"/>
          </a:solidFill>
          <a:latin typeface="+mn-lt"/>
          <a:ea typeface="+mn-ea"/>
          <a:cs typeface="+mn-cs"/>
        </a:defRPr>
      </a:lvl2pPr>
      <a:lvl3pPr marL="934830" algn="l" defTabSz="934830" rtl="0" eaLnBrk="1" latinLnBrk="0" hangingPunct="1">
        <a:defRPr kumimoji="1" sz="1810" kern="1200">
          <a:solidFill>
            <a:schemeClr val="tx1"/>
          </a:solidFill>
          <a:latin typeface="+mn-lt"/>
          <a:ea typeface="+mn-ea"/>
          <a:cs typeface="+mn-cs"/>
        </a:defRPr>
      </a:lvl3pPr>
      <a:lvl4pPr marL="1402244" algn="l" defTabSz="934830" rtl="0" eaLnBrk="1" latinLnBrk="0" hangingPunct="1">
        <a:defRPr kumimoji="1" sz="1810" kern="1200">
          <a:solidFill>
            <a:schemeClr val="tx1"/>
          </a:solidFill>
          <a:latin typeface="+mn-lt"/>
          <a:ea typeface="+mn-ea"/>
          <a:cs typeface="+mn-cs"/>
        </a:defRPr>
      </a:lvl4pPr>
      <a:lvl5pPr marL="1869659" algn="l" defTabSz="934830" rtl="0" eaLnBrk="1" latinLnBrk="0" hangingPunct="1">
        <a:defRPr kumimoji="1" sz="1810" kern="1200">
          <a:solidFill>
            <a:schemeClr val="tx1"/>
          </a:solidFill>
          <a:latin typeface="+mn-lt"/>
          <a:ea typeface="+mn-ea"/>
          <a:cs typeface="+mn-cs"/>
        </a:defRPr>
      </a:lvl5pPr>
      <a:lvl6pPr marL="2337073" algn="l" defTabSz="934830" rtl="0" eaLnBrk="1" latinLnBrk="0" hangingPunct="1">
        <a:defRPr kumimoji="1" sz="1810" kern="1200">
          <a:solidFill>
            <a:schemeClr val="tx1"/>
          </a:solidFill>
          <a:latin typeface="+mn-lt"/>
          <a:ea typeface="+mn-ea"/>
          <a:cs typeface="+mn-cs"/>
        </a:defRPr>
      </a:lvl6pPr>
      <a:lvl7pPr marL="2804489" algn="l" defTabSz="934830" rtl="0" eaLnBrk="1" latinLnBrk="0" hangingPunct="1">
        <a:defRPr kumimoji="1" sz="1810" kern="1200">
          <a:solidFill>
            <a:schemeClr val="tx1"/>
          </a:solidFill>
          <a:latin typeface="+mn-lt"/>
          <a:ea typeface="+mn-ea"/>
          <a:cs typeface="+mn-cs"/>
        </a:defRPr>
      </a:lvl7pPr>
      <a:lvl8pPr marL="3271904" algn="l" defTabSz="934830" rtl="0" eaLnBrk="1" latinLnBrk="0" hangingPunct="1">
        <a:defRPr kumimoji="1" sz="1810" kern="1200">
          <a:solidFill>
            <a:schemeClr val="tx1"/>
          </a:solidFill>
          <a:latin typeface="+mn-lt"/>
          <a:ea typeface="+mn-ea"/>
          <a:cs typeface="+mn-cs"/>
        </a:defRPr>
      </a:lvl8pPr>
      <a:lvl9pPr marL="3739319" algn="l" defTabSz="934830" rtl="0" eaLnBrk="1" latinLnBrk="0" hangingPunct="1">
        <a:defRPr kumimoji="1" sz="18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502104" y="3307103"/>
            <a:ext cx="6203590" cy="2506262"/>
          </a:xfrm>
          <a:prstGeom prst="roundRect">
            <a:avLst>
              <a:gd name="adj" fmla="val 1374"/>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812" tIns="42407" rIns="84812" bIns="42407" rtlCol="0" anchor="ctr"/>
          <a:lstStyle/>
          <a:p>
            <a:pPr algn="ctr"/>
            <a:endParaRPr lang="ja-JP" altLang="en-US" sz="1730"/>
          </a:p>
        </p:txBody>
      </p:sp>
      <p:sp>
        <p:nvSpPr>
          <p:cNvPr id="56" name="角丸四角形 55"/>
          <p:cNvSpPr/>
          <p:nvPr/>
        </p:nvSpPr>
        <p:spPr>
          <a:xfrm>
            <a:off x="432387" y="2964193"/>
            <a:ext cx="6203590" cy="2506262"/>
          </a:xfrm>
          <a:prstGeom prst="roundRect">
            <a:avLst>
              <a:gd name="adj" fmla="val 1374"/>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812" tIns="42407" rIns="84812" bIns="42407" rtlCol="0" anchor="ctr"/>
          <a:lstStyle/>
          <a:p>
            <a:pPr algn="ctr"/>
            <a:endParaRPr lang="ja-JP" altLang="en-US" sz="1730"/>
          </a:p>
        </p:txBody>
      </p:sp>
      <p:sp>
        <p:nvSpPr>
          <p:cNvPr id="13" name="正方形/長方形 12"/>
          <p:cNvSpPr/>
          <p:nvPr/>
        </p:nvSpPr>
        <p:spPr>
          <a:xfrm>
            <a:off x="152399" y="2472262"/>
            <a:ext cx="6516689" cy="4290918"/>
          </a:xfrm>
          <a:prstGeom prst="rect">
            <a:avLst/>
          </a:prstGeom>
        </p:spPr>
        <p:txBody>
          <a:bodyPr wrap="square">
            <a:spAutoFit/>
          </a:bodyPr>
          <a:lstStyle/>
          <a:p>
            <a:pPr>
              <a:lnSpc>
                <a:spcPts val="2095"/>
              </a:lnSpc>
            </a:pPr>
            <a:r>
              <a:rPr lang="ja-JP" altLang="en-US" sz="1200" dirty="0">
                <a:latin typeface="メイリオ" panose="020B0604030504040204" pitchFamily="50" charset="-128"/>
                <a:ea typeface="メイリオ" panose="020B0604030504040204" pitchFamily="50" charset="-128"/>
              </a:rPr>
              <a:t>令和２年２月</a:t>
            </a:r>
            <a:r>
              <a:rPr lang="en-US" altLang="ja-JP" sz="1200" dirty="0">
                <a:latin typeface="メイリオ" panose="020B0604030504040204" pitchFamily="50" charset="-128"/>
                <a:ea typeface="メイリオ" panose="020B0604030504040204" pitchFamily="50" charset="-128"/>
              </a:rPr>
              <a:t>25</a:t>
            </a:r>
            <a:r>
              <a:rPr lang="ja-JP" altLang="en-US" sz="1200" dirty="0">
                <a:latin typeface="メイリオ" panose="020B0604030504040204" pitchFamily="50" charset="-128"/>
                <a:ea typeface="メイリオ" panose="020B0604030504040204" pitchFamily="50" charset="-128"/>
              </a:rPr>
              <a:t>日以降に、以下</a:t>
            </a:r>
            <a:r>
              <a:rPr lang="ja-JP" altLang="en-US" sz="1200" dirty="0" smtClean="0">
                <a:latin typeface="メイリオ" panose="020B0604030504040204" pitchFamily="50" charset="-128"/>
                <a:ea typeface="メイリオ" panose="020B0604030504040204" pitchFamily="50" charset="-128"/>
              </a:rPr>
              <a:t>のいずれかの理由</a:t>
            </a:r>
            <a:r>
              <a:rPr lang="ja-JP" altLang="en-US" sz="1200" dirty="0">
                <a:latin typeface="メイリオ" panose="020B0604030504040204" pitchFamily="50" charset="-128"/>
                <a:ea typeface="メイリオ" panose="020B0604030504040204" pitchFamily="50" charset="-128"/>
              </a:rPr>
              <a:t>により離職した方</a:t>
            </a:r>
            <a:r>
              <a:rPr lang="ja-JP" altLang="en-US" sz="1200" dirty="0" smtClean="0">
                <a:latin typeface="メイリオ" panose="020B0604030504040204" pitchFamily="50" charset="-128"/>
                <a:ea typeface="メイリオ" panose="020B0604030504040204" pitchFamily="50" charset="-128"/>
              </a:rPr>
              <a:t>は「特定</a:t>
            </a:r>
            <a:r>
              <a:rPr lang="ja-JP" altLang="en-US" sz="1200" dirty="0">
                <a:latin typeface="メイリオ" panose="020B0604030504040204" pitchFamily="50" charset="-128"/>
                <a:ea typeface="メイリオ" panose="020B0604030504040204" pitchFamily="50" charset="-128"/>
              </a:rPr>
              <a:t>理由</a:t>
            </a:r>
            <a:r>
              <a:rPr lang="ja-JP" altLang="en-US" sz="1200" dirty="0" smtClean="0">
                <a:latin typeface="メイリオ" panose="020B0604030504040204" pitchFamily="50" charset="-128"/>
                <a:ea typeface="メイリオ" panose="020B0604030504040204" pitchFamily="50" charset="-128"/>
              </a:rPr>
              <a:t>離職者」と</a:t>
            </a:r>
            <a:r>
              <a:rPr lang="ja-JP" altLang="en-US" sz="1200" dirty="0">
                <a:latin typeface="メイリオ" panose="020B0604030504040204" pitchFamily="50" charset="-128"/>
                <a:ea typeface="メイリオ" panose="020B0604030504040204" pitchFamily="50" charset="-128"/>
              </a:rPr>
              <a:t>して、</a:t>
            </a:r>
            <a:r>
              <a:rPr lang="ja-JP" altLang="ja-JP" sz="1200" dirty="0">
                <a:latin typeface="メイリオ" panose="020B0604030504040204" pitchFamily="50" charset="-128"/>
                <a:ea typeface="メイリオ" panose="020B0604030504040204" pitchFamily="50" charset="-128"/>
              </a:rPr>
              <a:t>雇用保険</a:t>
            </a:r>
            <a:r>
              <a:rPr lang="ja-JP" altLang="en-US" sz="1200" dirty="0">
                <a:latin typeface="メイリオ" panose="020B0604030504040204" pitchFamily="50" charset="-128"/>
                <a:ea typeface="メイリオ" panose="020B0604030504040204" pitchFamily="50" charset="-128"/>
              </a:rPr>
              <a:t>求職者給付</a:t>
            </a:r>
            <a:r>
              <a:rPr lang="ja-JP" altLang="ja-JP" sz="1200" dirty="0">
                <a:latin typeface="メイリオ" panose="020B0604030504040204" pitchFamily="50" charset="-128"/>
                <a:ea typeface="メイリオ" panose="020B0604030504040204" pitchFamily="50" charset="-128"/>
              </a:rPr>
              <a:t>の給付制限</a:t>
            </a:r>
            <a:r>
              <a:rPr lang="ja-JP" altLang="en-US" sz="1200" dirty="0">
                <a:latin typeface="メイリオ" panose="020B0604030504040204" pitchFamily="50" charset="-128"/>
                <a:ea typeface="メイリオ" panose="020B0604030504040204" pitchFamily="50" charset="-128"/>
              </a:rPr>
              <a:t>を受けません。既に給付制限期間中の方も</a:t>
            </a:r>
            <a:r>
              <a:rPr lang="ja-JP" altLang="ja-JP" sz="1200" dirty="0">
                <a:latin typeface="メイリオ" panose="020B0604030504040204" pitchFamily="50" charset="-128"/>
                <a:ea typeface="メイリオ" panose="020B0604030504040204" pitchFamily="50" charset="-128"/>
              </a:rPr>
              <a:t>、給付制限期間</a:t>
            </a:r>
            <a:r>
              <a:rPr lang="ja-JP" altLang="en-US" sz="1200" dirty="0">
                <a:latin typeface="メイリオ" panose="020B0604030504040204" pitchFamily="50" charset="-128"/>
                <a:ea typeface="メイリオ" panose="020B0604030504040204" pitchFamily="50" charset="-128"/>
              </a:rPr>
              <a:t>が適用されない</a:t>
            </a:r>
            <a:r>
              <a:rPr lang="ja-JP" altLang="ja-JP" sz="1200" dirty="0">
                <a:latin typeface="メイリオ" panose="020B0604030504040204" pitchFamily="50" charset="-128"/>
                <a:ea typeface="メイリオ" panose="020B0604030504040204" pitchFamily="50" charset="-128"/>
              </a:rPr>
              <a:t>特例措置があります</a:t>
            </a:r>
            <a:r>
              <a:rPr lang="ja-JP" altLang="en-US" sz="1200" dirty="0" smtClean="0">
                <a:latin typeface="メイリオ" panose="020B0604030504040204" pitchFamily="50" charset="-128"/>
                <a:ea typeface="メイリオ" panose="020B0604030504040204" pitchFamily="50" charset="-128"/>
              </a:rPr>
              <a:t>。また、離職以前１年間に６か月以上被保険者期間があれば、受給資格決定ができる可能性があります。</a:t>
            </a:r>
            <a:endParaRPr lang="en-US" altLang="ja-JP" sz="1200" dirty="0" smtClean="0">
              <a:latin typeface="メイリオ" panose="020B0604030504040204" pitchFamily="50" charset="-128"/>
              <a:ea typeface="メイリオ" panose="020B0604030504040204" pitchFamily="50" charset="-128"/>
            </a:endParaRPr>
          </a:p>
          <a:p>
            <a:pPr>
              <a:lnSpc>
                <a:spcPts val="800"/>
              </a:lnSpc>
            </a:pPr>
            <a:endParaRPr lang="en-US" altLang="ja-JP" sz="800" b="1" dirty="0" smtClean="0">
              <a:latin typeface="メイリオ" panose="020B0604030504040204" pitchFamily="50" charset="-128"/>
              <a:ea typeface="メイリオ" panose="020B0604030504040204" pitchFamily="50" charset="-128"/>
            </a:endParaRPr>
          </a:p>
          <a:p>
            <a:pPr>
              <a:lnSpc>
                <a:spcPts val="800"/>
              </a:lnSpc>
            </a:pPr>
            <a:endParaRPr lang="en-US" altLang="ja-JP" sz="800" b="1" dirty="0" smtClean="0">
              <a:latin typeface="メイリオ" panose="020B0604030504040204" pitchFamily="50" charset="-128"/>
              <a:ea typeface="メイリオ" panose="020B0604030504040204" pitchFamily="50" charset="-128"/>
            </a:endParaRPr>
          </a:p>
          <a:p>
            <a:pPr>
              <a:lnSpc>
                <a:spcPct val="150000"/>
              </a:lnSpc>
            </a:pPr>
            <a:r>
              <a:rPr lang="ja-JP" altLang="en-US" sz="1400" dirty="0" smtClean="0">
                <a:latin typeface="メイリオ" panose="020B0604030504040204" pitchFamily="50" charset="-128"/>
                <a:ea typeface="メイリオ" panose="020B0604030504040204" pitchFamily="50" charset="-128"/>
              </a:rPr>
              <a:t>＜「特定理由離職者」となる場合＞</a:t>
            </a:r>
            <a:endParaRPr lang="en-US" altLang="ja-JP" sz="1400" dirty="0" smtClean="0">
              <a:latin typeface="メイリオ" panose="020B0604030504040204" pitchFamily="50" charset="-128"/>
              <a:ea typeface="メイリオ" panose="020B0604030504040204" pitchFamily="50" charset="-128"/>
            </a:endParaRPr>
          </a:p>
          <a:p>
            <a:pPr marL="205718" indent="-435437">
              <a:lnSpc>
                <a:spcPct val="125000"/>
              </a:lnSpc>
            </a:pPr>
            <a:r>
              <a:rPr lang="ja-JP" altLang="en-US" sz="1400" dirty="0" smtClean="0">
                <a:latin typeface="メイリオ" panose="020B0604030504040204" pitchFamily="50" charset="-128"/>
                <a:ea typeface="メイリオ" panose="020B0604030504040204" pitchFamily="50" charset="-128"/>
              </a:rPr>
              <a:t>①同居の家族が新型コロナウイルス感染症に感染したことなどにより</a:t>
            </a:r>
            <a:endParaRPr lang="en-US" altLang="ja-JP" sz="1400" dirty="0" smtClean="0">
              <a:latin typeface="メイリオ" panose="020B0604030504040204" pitchFamily="50" charset="-128"/>
              <a:ea typeface="メイリオ" panose="020B0604030504040204" pitchFamily="50" charset="-128"/>
            </a:endParaRPr>
          </a:p>
          <a:p>
            <a:pPr marL="205718" indent="-435437">
              <a:lnSpc>
                <a:spcPct val="125000"/>
              </a:lnSpc>
            </a:pP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看護ま</a:t>
            </a:r>
            <a:r>
              <a:rPr lang="ja-JP" altLang="en-US" sz="1400" dirty="0">
                <a:latin typeface="メイリオ" panose="020B0604030504040204" pitchFamily="50" charset="-128"/>
                <a:ea typeface="メイリオ" panose="020B0604030504040204" pitchFamily="50" charset="-128"/>
              </a:rPr>
              <a:t>た</a:t>
            </a:r>
            <a:r>
              <a:rPr lang="ja-JP" altLang="en-US" sz="1400" dirty="0" smtClean="0">
                <a:latin typeface="メイリオ" panose="020B0604030504040204" pitchFamily="50" charset="-128"/>
                <a:ea typeface="メイリオ" panose="020B0604030504040204" pitchFamily="50" charset="-128"/>
              </a:rPr>
              <a:t>は介護が必要となったことから自己都合離職した場合</a:t>
            </a:r>
            <a:endParaRPr lang="en-US" altLang="ja-JP" sz="1400" dirty="0" smtClean="0">
              <a:latin typeface="メイリオ" panose="020B0604030504040204" pitchFamily="50" charset="-128"/>
              <a:ea typeface="メイリオ" panose="020B0604030504040204" pitchFamily="50" charset="-128"/>
            </a:endParaRPr>
          </a:p>
          <a:p>
            <a:pPr marL="205718" indent="-435437"/>
            <a:endParaRPr lang="en-US" altLang="ja-JP" sz="800" dirty="0" smtClean="0">
              <a:latin typeface="メイリオ" panose="020B0604030504040204" pitchFamily="50" charset="-128"/>
              <a:ea typeface="メイリオ" panose="020B0604030504040204" pitchFamily="50" charset="-128"/>
            </a:endParaRPr>
          </a:p>
          <a:p>
            <a:pPr marL="205718" indent="-435437">
              <a:lnSpc>
                <a:spcPct val="125000"/>
              </a:lnSpc>
            </a:pPr>
            <a:r>
              <a:rPr lang="ja-JP" altLang="en-US" sz="1400" dirty="0" smtClean="0">
                <a:latin typeface="メイリオ" panose="020B0604030504040204" pitchFamily="50" charset="-128"/>
                <a:ea typeface="メイリオ" panose="020B0604030504040204" pitchFamily="50" charset="-128"/>
              </a:rPr>
              <a:t>②本人</a:t>
            </a:r>
            <a:r>
              <a:rPr lang="ja-JP" altLang="en-US" sz="1400" dirty="0">
                <a:latin typeface="メイリオ" panose="020B0604030504040204" pitchFamily="50" charset="-128"/>
                <a:ea typeface="メイリオ" panose="020B0604030504040204" pitchFamily="50" charset="-128"/>
              </a:rPr>
              <a:t>の職場で感染者が発生した</a:t>
            </a:r>
            <a:r>
              <a:rPr lang="ja-JP" altLang="en-US" sz="1400" dirty="0" smtClean="0">
                <a:latin typeface="メイリオ" panose="020B0604030504040204" pitchFamily="50" charset="-128"/>
                <a:ea typeface="メイリオ" panose="020B0604030504040204" pitchFamily="50" charset="-128"/>
              </a:rPr>
              <a:t>こと、または本人もしく</a:t>
            </a:r>
            <a:r>
              <a:rPr lang="ja-JP" altLang="en-US" sz="1400" dirty="0">
                <a:latin typeface="メイリオ" panose="020B0604030504040204" pitchFamily="50" charset="-128"/>
                <a:ea typeface="メイリオ" panose="020B0604030504040204" pitchFamily="50" charset="-128"/>
              </a:rPr>
              <a:t>は同居の家族が基礎疾患を有すること、妊娠中である</a:t>
            </a:r>
            <a:r>
              <a:rPr lang="ja-JP" altLang="en-US" sz="1400" dirty="0" smtClean="0">
                <a:latin typeface="メイリオ" panose="020B0604030504040204" pitchFamily="50" charset="-128"/>
                <a:ea typeface="メイリオ" panose="020B0604030504040204" pitchFamily="50" charset="-128"/>
              </a:rPr>
              <a:t>こともしく</a:t>
            </a:r>
            <a:r>
              <a:rPr lang="ja-JP" altLang="en-US" sz="1400" dirty="0">
                <a:latin typeface="メイリオ" panose="020B0604030504040204" pitchFamily="50" charset="-128"/>
                <a:ea typeface="メイリオ" panose="020B0604030504040204" pitchFamily="50" charset="-128"/>
              </a:rPr>
              <a:t>は高齢であることを理由に、感染拡大防止や重症化防止の観点から自己都合離職した場合</a:t>
            </a:r>
            <a:endParaRPr lang="en-US" altLang="ja-JP" sz="1400" dirty="0">
              <a:latin typeface="メイリオ" panose="020B0604030504040204" pitchFamily="50" charset="-128"/>
              <a:ea typeface="メイリオ" panose="020B0604030504040204" pitchFamily="50" charset="-128"/>
            </a:endParaRPr>
          </a:p>
          <a:p>
            <a:pPr marL="205718" indent="-435437"/>
            <a:endParaRPr lang="en-US" altLang="ja-JP" sz="800" dirty="0" smtClean="0">
              <a:latin typeface="メイリオ" panose="020B0604030504040204" pitchFamily="50" charset="-128"/>
              <a:ea typeface="メイリオ" panose="020B0604030504040204" pitchFamily="50" charset="-128"/>
            </a:endParaRPr>
          </a:p>
          <a:p>
            <a:pPr marL="205718" indent="-435437">
              <a:lnSpc>
                <a:spcPct val="125000"/>
              </a:lnSpc>
            </a:pPr>
            <a:r>
              <a:rPr lang="ja-JP" altLang="en-US" sz="1400" dirty="0" smtClean="0">
                <a:latin typeface="メイリオ" panose="020B0604030504040204" pitchFamily="50" charset="-128"/>
                <a:ea typeface="メイリオ" panose="020B0604030504040204" pitchFamily="50" charset="-128"/>
              </a:rPr>
              <a:t>③新型</a:t>
            </a:r>
            <a:r>
              <a:rPr lang="ja-JP" altLang="en-US" sz="1400" dirty="0">
                <a:latin typeface="メイリオ" panose="020B0604030504040204" pitchFamily="50" charset="-128"/>
                <a:ea typeface="メイリオ" panose="020B0604030504040204" pitchFamily="50" charset="-128"/>
              </a:rPr>
              <a:t>コロナウイルス感染症の影響で子（小学校、義務教育</a:t>
            </a:r>
            <a:r>
              <a:rPr lang="ja-JP" altLang="en-US" sz="1400" dirty="0" smtClean="0">
                <a:latin typeface="メイリオ" panose="020B0604030504040204" pitchFamily="50" charset="-128"/>
                <a:ea typeface="メイリオ" panose="020B0604030504040204" pitchFamily="50" charset="-128"/>
              </a:rPr>
              <a:t>学校</a:t>
            </a:r>
            <a:r>
              <a:rPr lang="ja-JP" altLang="en-US" sz="1400" baseline="30000" dirty="0" smtClean="0">
                <a:latin typeface="メイリオ" panose="020B0604030504040204" pitchFamily="50" charset="-128"/>
                <a:ea typeface="メイリオ" panose="020B0604030504040204" pitchFamily="50" charset="-128"/>
              </a:rPr>
              <a:t>＊</a:t>
            </a:r>
            <a:r>
              <a:rPr lang="en-US" altLang="ja-JP" sz="1400" baseline="30000" dirty="0" smtClean="0">
                <a:latin typeface="メイリオ" panose="020B0604030504040204" pitchFamily="50" charset="-128"/>
                <a:ea typeface="メイリオ" panose="020B0604030504040204" pitchFamily="50" charset="-128"/>
              </a:rPr>
              <a:t>1</a:t>
            </a:r>
            <a:r>
              <a:rPr lang="ja-JP" altLang="en-US" sz="1400" dirty="0" err="1"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特別支援</a:t>
            </a:r>
            <a:r>
              <a:rPr lang="ja-JP" altLang="en-US" sz="1400" dirty="0" smtClean="0">
                <a:latin typeface="メイリオ" panose="020B0604030504040204" pitchFamily="50" charset="-128"/>
                <a:ea typeface="メイリオ" panose="020B0604030504040204" pitchFamily="50" charset="-128"/>
              </a:rPr>
              <a:t>学校</a:t>
            </a:r>
            <a:r>
              <a:rPr lang="en-US" altLang="ja-JP" sz="1400" baseline="30000" dirty="0">
                <a:latin typeface="メイリオ" panose="020B0604030504040204" pitchFamily="50" charset="-128"/>
                <a:ea typeface="メイリオ" panose="020B0604030504040204" pitchFamily="50" charset="-128"/>
              </a:rPr>
              <a:t>*</a:t>
            </a:r>
            <a:r>
              <a:rPr lang="en-US" altLang="ja-JP" sz="1400" baseline="30000" dirty="0" smtClean="0">
                <a:latin typeface="メイリオ" panose="020B0604030504040204" pitchFamily="50" charset="-128"/>
                <a:ea typeface="メイリオ" panose="020B0604030504040204" pitchFamily="50" charset="-128"/>
              </a:rPr>
              <a:t>2</a:t>
            </a:r>
            <a:r>
              <a:rPr lang="ja-JP" altLang="en-US" sz="1400" dirty="0" err="1"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放課後児童クラブ、幼稚園、保育所、認定こども</a:t>
            </a:r>
            <a:r>
              <a:rPr lang="ja-JP" altLang="en-US" sz="1400" dirty="0" smtClean="0">
                <a:latin typeface="メイリオ" panose="020B0604030504040204" pitchFamily="50" charset="-128"/>
                <a:ea typeface="メイリオ" panose="020B0604030504040204" pitchFamily="50" charset="-128"/>
              </a:rPr>
              <a:t>園などに</a:t>
            </a:r>
            <a:r>
              <a:rPr lang="ja-JP" altLang="en-US" sz="1400" dirty="0">
                <a:latin typeface="メイリオ" panose="020B0604030504040204" pitchFamily="50" charset="-128"/>
                <a:ea typeface="メイリオ" panose="020B0604030504040204" pitchFamily="50" charset="-128"/>
              </a:rPr>
              <a:t>通学、通園するものに</a:t>
            </a:r>
            <a:r>
              <a:rPr lang="ja-JP" altLang="en-US" sz="1400" dirty="0" smtClean="0">
                <a:latin typeface="メイリオ" panose="020B0604030504040204" pitchFamily="50" charset="-128"/>
                <a:ea typeface="メイリオ" panose="020B0604030504040204" pitchFamily="50" charset="-128"/>
              </a:rPr>
              <a:t>限る）</a:t>
            </a:r>
            <a:r>
              <a:rPr lang="ja-JP" altLang="en-US" sz="1400" dirty="0">
                <a:latin typeface="メイリオ" panose="020B0604030504040204" pitchFamily="50" charset="-128"/>
                <a:ea typeface="メイリオ" panose="020B0604030504040204" pitchFamily="50" charset="-128"/>
              </a:rPr>
              <a:t>の養育が必要となったことから自己都合離職した</a:t>
            </a:r>
            <a:r>
              <a:rPr lang="ja-JP" altLang="en-US" sz="1400" dirty="0" smtClean="0">
                <a:latin typeface="メイリオ" panose="020B0604030504040204" pitchFamily="50" charset="-128"/>
                <a:ea typeface="メイリオ" panose="020B0604030504040204" pitchFamily="50" charset="-128"/>
              </a:rPr>
              <a:t>場合</a:t>
            </a:r>
            <a:endParaRPr lang="en-US" altLang="ja-JP" sz="1400" dirty="0" smtClean="0">
              <a:latin typeface="メイリオ" panose="020B0604030504040204" pitchFamily="50" charset="-128"/>
              <a:ea typeface="メイリオ" panose="020B0604030504040204" pitchFamily="50" charset="-128"/>
            </a:endParaRPr>
          </a:p>
          <a:p>
            <a:pPr marL="205718" indent="-435437">
              <a:lnSpc>
                <a:spcPct val="125000"/>
              </a:lnSpc>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1 </a:t>
            </a:r>
            <a:r>
              <a:rPr lang="ja-JP" altLang="en-US" sz="1000" dirty="0" smtClean="0">
                <a:latin typeface="メイリオ" panose="020B0604030504040204" pitchFamily="50" charset="-128"/>
                <a:ea typeface="メイリオ" panose="020B0604030504040204" pitchFamily="50" charset="-128"/>
              </a:rPr>
              <a:t>小学校</a:t>
            </a:r>
            <a:r>
              <a:rPr lang="ja-JP" altLang="en-US" sz="1000" dirty="0">
                <a:latin typeface="メイリオ" panose="020B0604030504040204" pitchFamily="50" charset="-128"/>
                <a:ea typeface="メイリオ" panose="020B0604030504040204" pitchFamily="50" charset="-128"/>
              </a:rPr>
              <a:t>課程</a:t>
            </a:r>
            <a:r>
              <a:rPr lang="ja-JP" altLang="en-US" sz="1000" dirty="0" smtClean="0">
                <a:latin typeface="メイリオ" panose="020B0604030504040204" pitchFamily="50" charset="-128"/>
                <a:ea typeface="メイリオ" panose="020B0604030504040204" pitchFamily="50" charset="-128"/>
              </a:rPr>
              <a:t>のみ  ＊</a:t>
            </a:r>
            <a:r>
              <a:rPr lang="en-US" altLang="ja-JP" sz="1000" dirty="0" smtClean="0">
                <a:latin typeface="メイリオ" panose="020B0604030504040204" pitchFamily="50" charset="-128"/>
                <a:ea typeface="メイリオ" panose="020B0604030504040204" pitchFamily="50" charset="-128"/>
              </a:rPr>
              <a:t>2 </a:t>
            </a:r>
            <a:r>
              <a:rPr lang="ja-JP" altLang="en-US" sz="1000" dirty="0" smtClean="0">
                <a:latin typeface="メイリオ" panose="020B0604030504040204" pitchFamily="50" charset="-128"/>
                <a:ea typeface="メイリオ" panose="020B0604030504040204" pitchFamily="50" charset="-128"/>
              </a:rPr>
              <a:t>高校まで</a:t>
            </a:r>
            <a:endParaRPr lang="en-US" altLang="ja-JP" sz="1000"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65554" y="6875789"/>
            <a:ext cx="6490378" cy="1831271"/>
          </a:xfrm>
          <a:prstGeom prst="rect">
            <a:avLst/>
          </a:prstGeom>
          <a:noFill/>
          <a:ln w="19050">
            <a:solidFill>
              <a:srgbClr val="215968"/>
            </a:solidFill>
          </a:ln>
        </p:spPr>
        <p:txBody>
          <a:bodyPr wrap="square" rtlCol="0">
            <a:spAutoFit/>
          </a:bodyPr>
          <a:lstStyle/>
          <a:p>
            <a:pPr marL="272753" marR="107650" indent="-127607" algn="just">
              <a:lnSpc>
                <a:spcPct val="200000"/>
              </a:lnSpc>
            </a:pPr>
            <a:r>
              <a:rPr lang="ja-JP" altLang="en-US" sz="1200" kern="100" dirty="0" smtClean="0">
                <a:latin typeface="メイリオ" panose="020B0604030504040204" pitchFamily="50" charset="-128"/>
                <a:ea typeface="メイリオ" panose="020B0604030504040204" pitchFamily="50" charset="-128"/>
                <a:cs typeface="Times New Roman"/>
              </a:rPr>
              <a:t>＜雇用</a:t>
            </a:r>
            <a:r>
              <a:rPr lang="ja-JP" altLang="en-US" sz="1200" kern="100" dirty="0">
                <a:latin typeface="メイリオ" panose="020B0604030504040204" pitchFamily="50" charset="-128"/>
                <a:ea typeface="メイリオ" panose="020B0604030504040204" pitchFamily="50" charset="-128"/>
                <a:cs typeface="Times New Roman"/>
              </a:rPr>
              <a:t>保険求職者給付の手続がお済みの方</a:t>
            </a:r>
            <a:r>
              <a:rPr lang="ja-JP" altLang="en-US" sz="1200" kern="100" dirty="0" smtClean="0">
                <a:latin typeface="メイリオ" panose="020B0604030504040204" pitchFamily="50" charset="-128"/>
                <a:ea typeface="メイリオ" panose="020B0604030504040204" pitchFamily="50" charset="-128"/>
                <a:cs typeface="Times New Roman"/>
              </a:rPr>
              <a:t>へ＞</a:t>
            </a:r>
            <a:endParaRPr lang="en-US" altLang="ja-JP" sz="1200" kern="100" dirty="0">
              <a:latin typeface="メイリオ" panose="020B0604030504040204" pitchFamily="50" charset="-128"/>
              <a:ea typeface="メイリオ" panose="020B0604030504040204" pitchFamily="50" charset="-128"/>
              <a:cs typeface="Times New Roman"/>
            </a:endParaRPr>
          </a:p>
          <a:p>
            <a:pPr marL="342864" marR="107650" indent="-127607" algn="just">
              <a:lnSpc>
                <a:spcPct val="125000"/>
              </a:lnSpc>
            </a:pPr>
            <a:r>
              <a:rPr lang="ja-JP" altLang="en-US" sz="1200" kern="100" dirty="0" smtClean="0">
                <a:latin typeface="メイリオ" panose="020B0604030504040204" pitchFamily="50" charset="-128"/>
                <a:ea typeface="メイリオ" panose="020B0604030504040204" pitchFamily="50" charset="-128"/>
                <a:cs typeface="Times New Roman"/>
              </a:rPr>
              <a:t>○</a:t>
            </a:r>
            <a:r>
              <a:rPr lang="ja-JP" altLang="ja-JP" sz="1200" kern="100" dirty="0" smtClean="0">
                <a:latin typeface="メイリオ" panose="020B0604030504040204" pitchFamily="50" charset="-128"/>
                <a:ea typeface="メイリオ" panose="020B0604030504040204" pitchFamily="50" charset="-128"/>
                <a:cs typeface="Times New Roman"/>
              </a:rPr>
              <a:t>給付</a:t>
            </a:r>
            <a:r>
              <a:rPr lang="ja-JP" altLang="ja-JP" sz="1200" kern="100" dirty="0">
                <a:latin typeface="メイリオ" panose="020B0604030504040204" pitchFamily="50" charset="-128"/>
                <a:ea typeface="メイリオ" panose="020B0604030504040204" pitchFamily="50" charset="-128"/>
                <a:cs typeface="Times New Roman"/>
              </a:rPr>
              <a:t>制限期間</a:t>
            </a:r>
            <a:r>
              <a:rPr lang="ja-JP" altLang="en-US" sz="1200" kern="100" dirty="0">
                <a:latin typeface="メイリオ" panose="020B0604030504040204" pitchFamily="50" charset="-128"/>
                <a:ea typeface="メイリオ" panose="020B0604030504040204" pitchFamily="50" charset="-128"/>
                <a:cs typeface="Times New Roman"/>
              </a:rPr>
              <a:t>に入っている方（待期満了後の方）</a:t>
            </a:r>
            <a:r>
              <a:rPr lang="ja-JP" altLang="ja-JP" sz="1200" kern="100" dirty="0">
                <a:latin typeface="メイリオ" panose="020B0604030504040204" pitchFamily="50" charset="-128"/>
                <a:ea typeface="メイリオ" panose="020B0604030504040204" pitchFamily="50" charset="-128"/>
                <a:cs typeface="Times New Roman"/>
              </a:rPr>
              <a:t>は</a:t>
            </a:r>
            <a:r>
              <a:rPr lang="ja-JP" altLang="ja-JP" sz="1200" kern="100" dirty="0" smtClean="0">
                <a:latin typeface="メイリオ" panose="020B0604030504040204" pitchFamily="50" charset="-128"/>
                <a:ea typeface="メイリオ" panose="020B0604030504040204" pitchFamily="50" charset="-128"/>
                <a:cs typeface="Times New Roman"/>
              </a:rPr>
              <a:t>、</a:t>
            </a:r>
            <a:r>
              <a:rPr lang="ja-JP" altLang="en-US" sz="1200" kern="100" dirty="0" smtClean="0">
                <a:latin typeface="メイリオ" panose="020B0604030504040204" pitchFamily="50" charset="-128"/>
                <a:ea typeface="メイリオ" panose="020B0604030504040204" pitchFamily="50" charset="-128"/>
                <a:cs typeface="Times New Roman"/>
              </a:rPr>
              <a:t>失業</a:t>
            </a:r>
            <a:r>
              <a:rPr lang="ja-JP" altLang="en-US" sz="1200" kern="100" dirty="0">
                <a:latin typeface="メイリオ" panose="020B0604030504040204" pitchFamily="50" charset="-128"/>
                <a:ea typeface="メイリオ" panose="020B0604030504040204" pitchFamily="50" charset="-128"/>
                <a:cs typeface="Times New Roman"/>
              </a:rPr>
              <a:t>の認定を受けることができます</a:t>
            </a:r>
            <a:r>
              <a:rPr lang="ja-JP" altLang="en-US" sz="1200" kern="100" dirty="0" smtClean="0">
                <a:latin typeface="メイリオ" panose="020B0604030504040204" pitchFamily="50" charset="-128"/>
                <a:ea typeface="メイリオ" panose="020B0604030504040204" pitchFamily="50" charset="-128"/>
                <a:cs typeface="Times New Roman"/>
              </a:rPr>
              <a:t>。</a:t>
            </a:r>
            <a:endParaRPr lang="en-US" altLang="ja-JP" sz="1200" kern="100" dirty="0" smtClean="0">
              <a:latin typeface="メイリオ" panose="020B0604030504040204" pitchFamily="50" charset="-128"/>
              <a:ea typeface="メイリオ" panose="020B0604030504040204" pitchFamily="50" charset="-128"/>
              <a:cs typeface="Times New Roman"/>
            </a:endParaRPr>
          </a:p>
          <a:p>
            <a:pPr marL="342864" marR="107650" indent="-127607" algn="just">
              <a:lnSpc>
                <a:spcPct val="125000"/>
              </a:lnSpc>
            </a:pPr>
            <a:endParaRPr lang="en-US" altLang="ja-JP" sz="400" kern="100" dirty="0">
              <a:latin typeface="メイリオ" panose="020B0604030504040204" pitchFamily="50" charset="-128"/>
              <a:ea typeface="メイリオ" panose="020B0604030504040204" pitchFamily="50" charset="-128"/>
              <a:cs typeface="Times New Roman"/>
            </a:endParaRPr>
          </a:p>
          <a:p>
            <a:pPr marL="342864" marR="107650" indent="-127607" algn="just">
              <a:lnSpc>
                <a:spcPct val="125000"/>
              </a:lnSpc>
            </a:pPr>
            <a:r>
              <a:rPr lang="ja-JP" altLang="en-US" sz="1200" kern="100" dirty="0" smtClean="0">
                <a:latin typeface="メイリオ" panose="020B0604030504040204" pitchFamily="50" charset="-128"/>
                <a:ea typeface="メイリオ" panose="020B0604030504040204" pitchFamily="50" charset="-128"/>
                <a:cs typeface="Times New Roman"/>
              </a:rPr>
              <a:t>○ハローワーク</a:t>
            </a:r>
            <a:r>
              <a:rPr lang="ja-JP" altLang="en-US" sz="1200" kern="100" dirty="0">
                <a:latin typeface="メイリオ" panose="020B0604030504040204" pitchFamily="50" charset="-128"/>
                <a:ea typeface="メイリオ" panose="020B0604030504040204" pitchFamily="50" charset="-128"/>
                <a:cs typeface="Times New Roman"/>
              </a:rPr>
              <a:t>から指定された失業認定日（「雇用</a:t>
            </a:r>
            <a:r>
              <a:rPr lang="ja-JP" altLang="en-US" sz="1200" kern="100" dirty="0" smtClean="0">
                <a:latin typeface="メイリオ" panose="020B0604030504040204" pitchFamily="50" charset="-128"/>
                <a:ea typeface="メイリオ" panose="020B0604030504040204" pitchFamily="50" charset="-128"/>
                <a:cs typeface="Times New Roman"/>
              </a:rPr>
              <a:t>保険</a:t>
            </a:r>
            <a:r>
              <a:rPr lang="ja-JP" altLang="en-US" sz="1200" kern="100" dirty="0">
                <a:latin typeface="メイリオ" panose="020B0604030504040204" pitchFamily="50" charset="-128"/>
                <a:ea typeface="メイリオ" panose="020B0604030504040204" pitchFamily="50" charset="-128"/>
                <a:cs typeface="Times New Roman"/>
              </a:rPr>
              <a:t>受給資格者証」に記載があります）にかかわらず</a:t>
            </a:r>
            <a:r>
              <a:rPr lang="ja-JP" altLang="en-US" sz="1200" kern="100" dirty="0" smtClean="0">
                <a:latin typeface="メイリオ" panose="020B0604030504040204" pitchFamily="50" charset="-128"/>
                <a:ea typeface="メイリオ" panose="020B0604030504040204" pitchFamily="50" charset="-128"/>
                <a:cs typeface="Times New Roman"/>
              </a:rPr>
              <a:t>、早い</a:t>
            </a:r>
            <a:r>
              <a:rPr lang="ja-JP" altLang="en-US" sz="1200" kern="100" dirty="0">
                <a:latin typeface="メイリオ" panose="020B0604030504040204" pitchFamily="50" charset="-128"/>
                <a:ea typeface="メイリオ" panose="020B0604030504040204" pitchFamily="50" charset="-128"/>
                <a:cs typeface="Times New Roman"/>
              </a:rPr>
              <a:t>時期から給付が受けられる可能性があります。　</a:t>
            </a:r>
            <a:endParaRPr lang="en-US" altLang="ja-JP" sz="1200" kern="100" dirty="0">
              <a:latin typeface="メイリオ" panose="020B0604030504040204" pitchFamily="50" charset="-128"/>
              <a:ea typeface="メイリオ" panose="020B0604030504040204" pitchFamily="50" charset="-128"/>
              <a:cs typeface="Times New Roman"/>
            </a:endParaRPr>
          </a:p>
          <a:p>
            <a:pPr marL="342864" marR="107650" indent="-127607" algn="just">
              <a:lnSpc>
                <a:spcPct val="125000"/>
              </a:lnSpc>
            </a:pPr>
            <a:endParaRPr lang="en-US" altLang="ja-JP" sz="400" kern="100" dirty="0">
              <a:latin typeface="メイリオ" panose="020B0604030504040204" pitchFamily="50" charset="-128"/>
              <a:ea typeface="メイリオ" panose="020B0604030504040204" pitchFamily="50" charset="-128"/>
              <a:cs typeface="Times New Roman"/>
            </a:endParaRPr>
          </a:p>
          <a:p>
            <a:pPr marL="342864" marR="107650" indent="-127607" algn="just">
              <a:lnSpc>
                <a:spcPct val="125000"/>
              </a:lnSpc>
            </a:pPr>
            <a:endParaRPr lang="en-US" altLang="ja-JP" sz="1200" kern="100" dirty="0">
              <a:latin typeface="メイリオ" panose="020B0604030504040204" pitchFamily="50" charset="-128"/>
              <a:ea typeface="メイリオ" panose="020B0604030504040204" pitchFamily="50" charset="-128"/>
              <a:cs typeface="Times New Roman"/>
            </a:endParaRPr>
          </a:p>
          <a:p>
            <a:pPr algn="just"/>
            <a:r>
              <a:rPr lang="ja-JP" altLang="en-US" sz="400" kern="100" dirty="0">
                <a:latin typeface="メイリオ" panose="020B0604030504040204" pitchFamily="50" charset="-128"/>
                <a:ea typeface="メイリオ" panose="020B0604030504040204" pitchFamily="50" charset="-128"/>
                <a:cs typeface="Times New Roman"/>
              </a:rPr>
              <a:t>　</a:t>
            </a:r>
            <a:endParaRPr lang="en-US" altLang="ja-JP" sz="400" kern="100" dirty="0" smtClean="0">
              <a:latin typeface="メイリオ" panose="020B0604030504040204" pitchFamily="50" charset="-128"/>
              <a:ea typeface="メイリオ" panose="020B0604030504040204" pitchFamily="50" charset="-128"/>
              <a:cs typeface="Times New Roman"/>
            </a:endParaRPr>
          </a:p>
        </p:txBody>
      </p:sp>
      <p:sp>
        <p:nvSpPr>
          <p:cNvPr id="19" name="正方形/長方形 18"/>
          <p:cNvSpPr/>
          <p:nvPr/>
        </p:nvSpPr>
        <p:spPr>
          <a:xfrm>
            <a:off x="-510310" y="-4373750"/>
            <a:ext cx="6755036" cy="14288527"/>
          </a:xfrm>
          <a:prstGeom prst="rect">
            <a:avLst/>
          </a:prstGeom>
        </p:spPr>
        <p:txBody>
          <a:bodyPr wrap="square">
            <a:spAutoFit/>
          </a:bodyPr>
          <a:lstStyle/>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315087" marR="107650" indent="-169941" algn="just">
              <a:lnSpc>
                <a:spcPts val="1429"/>
              </a:lnSpc>
            </a:pPr>
            <a:endParaRPr lang="en-US" altLang="ja-JP" sz="1905" b="1" u="dbl" kern="100" dirty="0">
              <a:latin typeface="Century"/>
              <a:ea typeface="ＭＳ ゴシック"/>
              <a:cs typeface="Times New Roman"/>
            </a:endParaRPr>
          </a:p>
          <a:p>
            <a:pPr marL="315087" marR="107650" indent="-169941" algn="just">
              <a:lnSpc>
                <a:spcPts val="1429"/>
              </a:lnSpc>
            </a:pPr>
            <a:endParaRPr lang="en-US" altLang="ja-JP" sz="1905" b="1" u="dbl" kern="100" dirty="0">
              <a:latin typeface="Century"/>
              <a:ea typeface="ＭＳ ゴシック"/>
              <a:cs typeface="Times New Roman"/>
            </a:endParaRPr>
          </a:p>
          <a:p>
            <a:pPr marL="315087" marR="107650" indent="-169941" algn="just">
              <a:lnSpc>
                <a:spcPts val="1429"/>
              </a:lnSpc>
            </a:pPr>
            <a:endParaRPr lang="en-US" altLang="ja-JP" sz="762" b="1" u="dbl" kern="100" dirty="0">
              <a:latin typeface="Century"/>
              <a:ea typeface="ＭＳ ゴシック"/>
              <a:cs typeface="Times New Roman"/>
            </a:endParaRPr>
          </a:p>
          <a:p>
            <a:pPr marL="315087" marR="107650" indent="-169941" algn="just">
              <a:lnSpc>
                <a:spcPts val="1429"/>
              </a:lnSpc>
            </a:pPr>
            <a:endParaRPr lang="en-US" altLang="ja-JP" sz="762" b="1" u="dbl"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r>
              <a:rPr lang="en-US" altLang="ja-JP" sz="1905" b="1" kern="100" dirty="0">
                <a:latin typeface="Century"/>
                <a:ea typeface="ＭＳ ゴシック"/>
                <a:cs typeface="Times New Roman"/>
              </a:rPr>
              <a:t> </a:t>
            </a:r>
            <a:endParaRPr lang="ja-JP" altLang="ja-JP" sz="2667" kern="100" dirty="0">
              <a:latin typeface="Century"/>
              <a:ea typeface="ＭＳ ゴシック"/>
              <a:cs typeface="Times New Roman"/>
            </a:endParaRPr>
          </a:p>
          <a:p>
            <a:pPr marL="272753" marR="107650" indent="-127607" algn="just">
              <a:lnSpc>
                <a:spcPts val="1429"/>
              </a:lnSpc>
            </a:pPr>
            <a:r>
              <a:rPr lang="en-US" altLang="ja-JP" sz="1905" b="1" kern="100" dirty="0">
                <a:latin typeface="Century"/>
                <a:ea typeface="ＭＳ ゴシック"/>
                <a:cs typeface="Times New Roman"/>
              </a:rPr>
              <a:t> </a:t>
            </a:r>
            <a:endParaRPr lang="ja-JP" altLang="ja-JP" sz="2667" kern="100" dirty="0">
              <a:latin typeface="Century"/>
              <a:ea typeface="ＭＳ ゴシック"/>
              <a:cs typeface="Times New Roman"/>
            </a:endParaRPr>
          </a:p>
          <a:p>
            <a:pPr marL="272753" marR="107650" indent="-127607" algn="just">
              <a:lnSpc>
                <a:spcPts val="1429"/>
              </a:lnSpc>
            </a:pPr>
            <a:r>
              <a:rPr lang="en-US" altLang="ja-JP" sz="1905" b="1" kern="100" dirty="0">
                <a:latin typeface="Century"/>
                <a:ea typeface="ＭＳ ゴシック"/>
                <a:cs typeface="Times New Roman"/>
              </a:rPr>
              <a:t> </a:t>
            </a:r>
            <a:endParaRPr lang="ja-JP" altLang="ja-JP" sz="2667" kern="100" dirty="0">
              <a:latin typeface="Century"/>
              <a:ea typeface="ＭＳ ゴシック"/>
              <a:cs typeface="Times New Roman"/>
            </a:endParaRPr>
          </a:p>
          <a:p>
            <a:pPr marL="272753" marR="107650" indent="-127607" algn="just">
              <a:lnSpc>
                <a:spcPts val="1429"/>
              </a:lnSpc>
            </a:pPr>
            <a:r>
              <a:rPr lang="ja-JP" altLang="ja-JP" sz="1905" b="1" kern="100" dirty="0">
                <a:latin typeface="Century"/>
                <a:ea typeface="ＭＳ ゴシック"/>
                <a:cs typeface="Times New Roman"/>
              </a:rPr>
              <a:t>　 </a:t>
            </a:r>
            <a:endParaRPr lang="ja-JP" altLang="ja-JP" sz="2667" kern="100" dirty="0">
              <a:latin typeface="Century"/>
              <a:ea typeface="ＭＳ ゴシック"/>
              <a:cs typeface="Times New Roman"/>
            </a:endParaRPr>
          </a:p>
          <a:p>
            <a:pPr marL="315087" marR="107650" indent="-169941" algn="just">
              <a:lnSpc>
                <a:spcPts val="1429"/>
              </a:lnSpc>
            </a:pPr>
            <a:r>
              <a:rPr lang="en-US" altLang="ja-JP" sz="3048" b="1" kern="100" dirty="0">
                <a:latin typeface="Century"/>
                <a:ea typeface="ＭＳ ゴシック"/>
                <a:cs typeface="Times New Roman"/>
              </a:rPr>
              <a:t> </a:t>
            </a: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indent="120955">
              <a:lnSpc>
                <a:spcPts val="1429"/>
              </a:lnSpc>
            </a:pPr>
            <a:endParaRPr lang="en-US" altLang="ja-JP" sz="3048" b="1" u="dbl" kern="100" dirty="0">
              <a:latin typeface="Century"/>
              <a:ea typeface="ＭＳ ゴシック"/>
              <a:cs typeface="Times New Roman"/>
            </a:endParaRPr>
          </a:p>
          <a:p>
            <a:pPr marL="145146" marR="107650" indent="120955" algn="just">
              <a:lnSpc>
                <a:spcPts val="1524"/>
              </a:lnSpc>
            </a:pPr>
            <a:r>
              <a:rPr lang="en-US" altLang="ja-JP" sz="952" kern="100" dirty="0">
                <a:latin typeface="Century"/>
                <a:ea typeface="ＭＳ ゴシック"/>
                <a:cs typeface="Times New Roman"/>
              </a:rPr>
              <a:t> </a:t>
            </a:r>
            <a:endParaRPr lang="ja-JP" altLang="ja-JP" sz="952" kern="100" dirty="0">
              <a:latin typeface="Century"/>
              <a:ea typeface="ＭＳ ゴシック"/>
              <a:cs typeface="Times New Roman"/>
            </a:endParaRPr>
          </a:p>
        </p:txBody>
      </p:sp>
      <p:sp>
        <p:nvSpPr>
          <p:cNvPr id="18" name="テキスト ボックス 17"/>
          <p:cNvSpPr txBox="1"/>
          <p:nvPr/>
        </p:nvSpPr>
        <p:spPr>
          <a:xfrm>
            <a:off x="-32602" y="309262"/>
            <a:ext cx="1722580" cy="307777"/>
          </a:xfrm>
          <a:prstGeom prst="rect">
            <a:avLst/>
          </a:prstGeom>
          <a:noFill/>
        </p:spPr>
        <p:txBody>
          <a:bodyPr wrap="square" rtlCol="0">
            <a:spAutoFit/>
          </a:bodyPr>
          <a:lstStyle/>
          <a:p>
            <a:pPr defTabSz="870875">
              <a:defRPr/>
            </a:pPr>
            <a:r>
              <a:rPr lang="ja-JP" altLang="en-US" sz="1400" dirty="0">
                <a:solidFill>
                  <a:prstClr val="black"/>
                </a:solidFill>
                <a:latin typeface="メイリオ" panose="020B0604030504040204" pitchFamily="50" charset="-128"/>
                <a:ea typeface="メイリオ" panose="020B0604030504040204" pitchFamily="50" charset="-128"/>
              </a:rPr>
              <a:t>求職者の皆さまへ</a:t>
            </a:r>
          </a:p>
        </p:txBody>
      </p:sp>
      <p:sp>
        <p:nvSpPr>
          <p:cNvPr id="3" name="正方形/長方形 2"/>
          <p:cNvSpPr/>
          <p:nvPr/>
        </p:nvSpPr>
        <p:spPr bwMode="auto">
          <a:xfrm>
            <a:off x="0" y="652435"/>
            <a:ext cx="6857953" cy="1708277"/>
          </a:xfrm>
          <a:prstGeom prst="rect">
            <a:avLst/>
          </a:prstGeom>
          <a:solidFill>
            <a:schemeClr val="accent5">
              <a:lumMod val="50000"/>
            </a:schemeClr>
          </a:solidFill>
          <a:ln>
            <a:noFill/>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1200" kern="100" dirty="0">
              <a:effectLst/>
              <a:latin typeface="Century"/>
              <a:ea typeface="ＭＳ ゴシック"/>
              <a:cs typeface="Times New Roman"/>
            </a:endParaRPr>
          </a:p>
        </p:txBody>
      </p:sp>
      <p:sp>
        <p:nvSpPr>
          <p:cNvPr id="2" name="テキスト ボックス 1"/>
          <p:cNvSpPr txBox="1"/>
          <p:nvPr/>
        </p:nvSpPr>
        <p:spPr>
          <a:xfrm>
            <a:off x="8964" y="775372"/>
            <a:ext cx="6848989" cy="1615827"/>
          </a:xfrm>
          <a:prstGeom prst="rect">
            <a:avLst/>
          </a:prstGeom>
          <a:noFill/>
        </p:spPr>
        <p:txBody>
          <a:bodyPr wrap="square" rtlCol="0">
            <a:spAutoFit/>
          </a:bodyPr>
          <a:lstStyle/>
          <a:p>
            <a:pPr algn="ctr"/>
            <a:r>
              <a:rPr lang="ja-JP" altLang="en-US" sz="1600" b="1" dirty="0" smtClean="0">
                <a:solidFill>
                  <a:srgbClr val="FFFF00"/>
                </a:solidFill>
                <a:latin typeface="メイリオ" panose="020B0604030504040204" pitchFamily="50" charset="-128"/>
                <a:ea typeface="メイリオ" panose="020B0604030504040204" pitchFamily="50" charset="-128"/>
              </a:rPr>
              <a:t>新型</a:t>
            </a:r>
            <a:r>
              <a:rPr lang="ja-JP" altLang="en-US" sz="1600" b="1" dirty="0">
                <a:solidFill>
                  <a:srgbClr val="FFFF00"/>
                </a:solidFill>
                <a:latin typeface="メイリオ" panose="020B0604030504040204" pitchFamily="50" charset="-128"/>
                <a:ea typeface="メイリオ" panose="020B0604030504040204" pitchFamily="50" charset="-128"/>
              </a:rPr>
              <a:t>コロナウイルス感染症に伴う雇用保険求職者給付の</a:t>
            </a:r>
            <a:r>
              <a:rPr lang="ja-JP" altLang="en-US" sz="1600" b="1" dirty="0" smtClean="0">
                <a:solidFill>
                  <a:srgbClr val="FFFF00"/>
                </a:solidFill>
                <a:latin typeface="メイリオ" panose="020B0604030504040204" pitchFamily="50" charset="-128"/>
                <a:ea typeface="メイリオ" panose="020B0604030504040204" pitchFamily="50" charset="-128"/>
              </a:rPr>
              <a:t>特例</a:t>
            </a:r>
            <a:r>
              <a:rPr lang="ja-JP" altLang="en-US" sz="1600" b="1" dirty="0">
                <a:solidFill>
                  <a:srgbClr val="FFFF00"/>
                </a:solidFill>
                <a:latin typeface="メイリオ" panose="020B0604030504040204" pitchFamily="50" charset="-128"/>
                <a:ea typeface="メイリオ" panose="020B0604030504040204" pitchFamily="50" charset="-128"/>
              </a:rPr>
              <a:t>のお知らせ</a:t>
            </a:r>
            <a:endParaRPr lang="en-US" altLang="ja-JP" sz="1600" b="1" dirty="0">
              <a:solidFill>
                <a:srgbClr val="FFFF00"/>
              </a:solidFill>
              <a:latin typeface="メイリオ" panose="020B0604030504040204" pitchFamily="50" charset="-128"/>
              <a:ea typeface="メイリオ" panose="020B0604030504040204" pitchFamily="50" charset="-128"/>
            </a:endParaRPr>
          </a:p>
          <a:p>
            <a:endParaRPr lang="en-US" altLang="ja-JP" sz="600" b="1" dirty="0">
              <a:solidFill>
                <a:srgbClr val="FFFF00"/>
              </a:solidFill>
              <a:latin typeface="メイリオ" panose="020B0604030504040204" pitchFamily="50" charset="-128"/>
              <a:ea typeface="メイリオ" panose="020B0604030504040204" pitchFamily="50" charset="-128"/>
            </a:endParaRPr>
          </a:p>
          <a:p>
            <a:pPr>
              <a:lnSpc>
                <a:spcPct val="125000"/>
              </a:lnSpc>
            </a:pPr>
            <a:r>
              <a:rPr lang="ja-JP" altLang="en-US" sz="2000" kern="100" dirty="0">
                <a:solidFill>
                  <a:schemeClr val="bg1"/>
                </a:solidFill>
                <a:latin typeface="メイリオ" panose="020B0604030504040204" pitchFamily="50" charset="-128"/>
                <a:ea typeface="メイリオ" panose="020B0604030504040204" pitchFamily="50" charset="-128"/>
                <a:cs typeface="Times New Roman"/>
              </a:rPr>
              <a:t>新型コロナウイルスの影響により自己都合離職された方は、正当な理由のある自己都合離職として給付制限を適用しないこととしました。</a:t>
            </a:r>
            <a:endParaRPr lang="ja-JP" altLang="en-US" sz="2000" dirty="0">
              <a:solidFill>
                <a:schemeClr val="bg1"/>
              </a:solidFill>
              <a:latin typeface="メイリオ" panose="020B0604030504040204" pitchFamily="50" charset="-128"/>
              <a:ea typeface="メイリオ" panose="020B0604030504040204" pitchFamily="50" charset="-128"/>
            </a:endParaRPr>
          </a:p>
        </p:txBody>
      </p:sp>
      <p:cxnSp>
        <p:nvCxnSpPr>
          <p:cNvPr id="7" name="直線コネクタ 6"/>
          <p:cNvCxnSpPr/>
          <p:nvPr/>
        </p:nvCxnSpPr>
        <p:spPr>
          <a:xfrm>
            <a:off x="102917" y="1856656"/>
            <a:ext cx="3578111" cy="0"/>
          </a:xfrm>
          <a:prstGeom prst="line">
            <a:avLst/>
          </a:prstGeom>
          <a:ln w="38100" cap="rnd">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89005" y="8877436"/>
            <a:ext cx="6516689" cy="361637"/>
          </a:xfrm>
          <a:prstGeom prst="rect">
            <a:avLst/>
          </a:prstGeom>
          <a:noFill/>
        </p:spPr>
        <p:txBody>
          <a:bodyPr wrap="square" rtlCol="0">
            <a:spAutoFit/>
          </a:bodyPr>
          <a:lstStyle/>
          <a:p>
            <a:pPr algn="r">
              <a:lnSpc>
                <a:spcPct val="125000"/>
              </a:lnSpc>
            </a:pPr>
            <a:r>
              <a:rPr lang="ja-JP" altLang="en-US" sz="1400" kern="100" dirty="0">
                <a:latin typeface="メイリオ" panose="020B0604030504040204" pitchFamily="50" charset="-128"/>
                <a:ea typeface="メイリオ" panose="020B0604030504040204" pitchFamily="50" charset="-128"/>
                <a:cs typeface="Times New Roman"/>
              </a:rPr>
              <a:t>　</a:t>
            </a:r>
            <a:r>
              <a:rPr lang="ja-JP" altLang="en-US" sz="1400" kern="100" dirty="0" smtClean="0">
                <a:latin typeface="メイリオ" panose="020B0604030504040204" pitchFamily="50" charset="-128"/>
                <a:ea typeface="メイリオ" panose="020B0604030504040204" pitchFamily="50" charset="-128"/>
                <a:cs typeface="Times New Roman"/>
              </a:rPr>
              <a:t>　　　　次ページあり</a:t>
            </a:r>
            <a:endParaRPr lang="ja-JP" altLang="ja-JP" sz="1400" kern="100" dirty="0">
              <a:latin typeface="メイリオ" panose="020B0604030504040204" pitchFamily="50" charset="-128"/>
              <a:ea typeface="メイリオ" panose="020B0604030504040204" pitchFamily="50" charset="-128"/>
              <a:cs typeface="Times New Roman"/>
            </a:endParaRPr>
          </a:p>
        </p:txBody>
      </p:sp>
    </p:spTree>
    <p:extLst>
      <p:ext uri="{BB962C8B-B14F-4D97-AF65-F5344CB8AC3E}">
        <p14:creationId xmlns:p14="http://schemas.microsoft.com/office/powerpoint/2010/main" val="37172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96652" y="785337"/>
            <a:ext cx="624401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【確認書類について】</a:t>
            </a:r>
            <a:endParaRPr kumimoji="0" lang="ja-JP" altLang="ja-JP" sz="6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離職理由に係る申立書とそれに伴う確認書類の提出が必要となります。</a:t>
            </a:r>
            <a:endParaRPr kumimoji="0" lang="ja-JP" altLang="ja-JP" sz="6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 name="テキスト ボックス 2"/>
          <p:cNvSpPr txBox="1">
            <a:spLocks noChangeArrowheads="1"/>
          </p:cNvSpPr>
          <p:nvPr/>
        </p:nvSpPr>
        <p:spPr bwMode="auto">
          <a:xfrm>
            <a:off x="584684" y="1928664"/>
            <a:ext cx="5588282" cy="22467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確認資料）</a:t>
            </a:r>
            <a:endParaRPr kumimoji="0" lang="ja-JP" altLang="ja-JP"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感染・基礎疾患等の分かるもの（医師の診断書、診療明細書など</a:t>
            </a:r>
            <a:r>
              <a:rPr kumimoji="0" lang="ja-JP" altLang="en-US"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ja-JP" altLang="ja-JP"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家族状況の分かるもの（世帯の住民票、母子手帳の写しなど）</a:t>
            </a:r>
            <a:endParaRPr kumimoji="0" lang="ja-JP" altLang="ja-JP"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職場の感染者発生が分かるもの（事業主の証明など）</a:t>
            </a:r>
            <a:endParaRPr kumimoji="0" lang="ja-JP" altLang="ja-JP"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子の通学、通園が分かるもの（学生証など）</a:t>
            </a:r>
            <a:endParaRPr kumimoji="0" lang="en-US"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281519" y="4664968"/>
            <a:ext cx="6100001"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dirty="0" smtClean="0">
              <a:ln>
                <a:noFill/>
              </a:ln>
              <a:solidFill>
                <a:schemeClr val="tx1"/>
              </a:solidFill>
              <a:effectLst/>
            </a:endParaRPr>
          </a:p>
          <a:p>
            <a:pPr lvl="0" defTabSz="914400"/>
            <a:r>
              <a:rPr kumimoji="0" lang="ja-JP" altLang="ja-JP" sz="1200" dirty="0">
                <a:latin typeface="HG丸ｺﾞｼｯｸM-PRO" panose="020F0600000000000000" pitchFamily="50" charset="-128"/>
                <a:ea typeface="HG丸ｺﾞｼｯｸM-PRO" panose="020F0600000000000000" pitchFamily="50" charset="-128"/>
                <a:cs typeface="Times New Roman" panose="02020603050405020304" pitchFamily="18" charset="0"/>
              </a:rPr>
              <a:t>〇　受給資格決定の手続きがお済みの方は、</a:t>
            </a:r>
            <a:r>
              <a:rPr kumimoji="0" lang="ja-JP" altLang="ja-JP" sz="1200" u="sng" dirty="0">
                <a:latin typeface="HG丸ｺﾞｼｯｸM-PRO" panose="020F0600000000000000" pitchFamily="50" charset="-128"/>
                <a:ea typeface="HG丸ｺﾞｼｯｸM-PRO" panose="020F0600000000000000" pitchFamily="50" charset="-128"/>
                <a:cs typeface="Times New Roman" panose="02020603050405020304" pitchFamily="18" charset="0"/>
              </a:rPr>
              <a:t>受給資格者証に申立書とそれに伴う</a:t>
            </a:r>
            <a:r>
              <a:rPr kumimoji="0" lang="ja-JP" altLang="ja-JP" sz="1200" u="sng"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確</a:t>
            </a:r>
            <a:endParaRPr kumimoji="0" lang="en-US" altLang="ja-JP" sz="1200" u="sng"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defTabSz="914400"/>
            <a:r>
              <a:rPr kumimoji="0" lang="ja-JP" altLang="en-US" sz="12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u="sng"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認資料</a:t>
            </a:r>
            <a:r>
              <a:rPr kumimoji="0" lang="ja-JP" altLang="ja-JP" sz="1200" b="0" i="0" u="sng"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を添付して、ハローワークにご提出ください。</a:t>
            </a:r>
            <a:endParaRPr kumimoji="0" lang="en-US" altLang="ja-JP" sz="1200" b="0" i="0" u="sng"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defTabSz="914400"/>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defTabSz="914400"/>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郵送で提出する場合は、手続き後受給資格者証等をお返しするため、返信用の</a:t>
            </a:r>
            <a:endPar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defTabSz="914400"/>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封筒（切手不要）を同封して下さい。</a:t>
            </a:r>
            <a:endParaRPr kumimoji="0" lang="ja-JP" altLang="ja-JP" sz="1200" b="0" i="0" u="none" strike="noStrike" cap="none" normalizeH="0" baseline="0" dirty="0" smtClean="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〇　これから雇用保険の受給手続きをされる方は、受給資格決定に必要な離職票等</a:t>
            </a:r>
            <a:endPar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（写真・本人確認・住所確認書類など）、離職理由に係る申立書、それに伴う</a:t>
            </a:r>
            <a:endPar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確認書類をハローワークにご提出ください。</a:t>
            </a:r>
            <a:endPar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200" b="0" i="0"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0" lang="en-US" altLang="ja-JP" sz="1200" b="0" i="0"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200" b="0" i="0"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b="0" i="0" u="sng"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受給資格決定の手続きは、ハローワークへの来所が必要になります。</a:t>
            </a:r>
            <a:endParaRPr kumimoji="0" lang="en-US" altLang="ja-JP" sz="1200" b="0" i="0" u="sng"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200" b="0" i="0" u="none" strike="noStrike" cap="none" normalizeH="0" baseline="0" dirty="0" smtClean="0">
              <a:ln>
                <a:noFill/>
              </a:ln>
              <a:solidFill>
                <a:schemeClr val="tx1"/>
              </a:solidFill>
              <a:effectLst/>
            </a:endParaRPr>
          </a:p>
          <a:p>
            <a:pPr lvl="0" defTabSz="914400"/>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ご不明な点は、</a:t>
            </a: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住居所を管轄するハローワークへお問い合わせください。</a:t>
            </a:r>
            <a:endParaRPr kumimoji="0" lang="ja-JP" altLang="ja-JP" sz="1200" b="0" i="0" u="none" strike="noStrike" cap="none" normalizeH="0" baseline="0" dirty="0" smtClean="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※なお、今回の事態を受けての問い合わせ等でお電話が繋がりづらいことが</a:t>
            </a:r>
            <a:endPar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想定されますので、ご了承願います。</a:t>
            </a:r>
            <a:endParaRPr kumimoji="0" lang="ja-JP" altLang="ja-JP" sz="1200" b="0" i="0" u="none" strike="noStrike" cap="none" normalizeH="0" baseline="0" dirty="0" smtClean="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0"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kumimoji="0" lang="ja-JP" altLang="ja-JP" sz="1200" b="0" i="0" u="none" strike="noStrike" cap="none" normalizeH="0" baseline="0" dirty="0" smtClean="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0" lang="ja-JP" altLang="ja-JP" sz="1200" b="0" i="0" u="none" strike="noStrike" cap="none" normalizeH="0" baseline="0" dirty="0" smtClean="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17227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lumMod val="20000"/>
            <a:lumOff val="80000"/>
          </a:schemeClr>
        </a:solidFill>
        <a:ln>
          <a:headEnd/>
          <a:tailEnd/>
        </a:ln>
      </a:spPr>
      <a:bodyPr rot="0" vert="horz" wrap="square" lIns="91440" tIns="45720" rIns="91440" bIns="45720" anchor="ctr" anchorCtr="0" upright="1">
        <a:noAutofit/>
      </a:bodyPr>
      <a:lstStyle>
        <a:defPPr marL="286385" marR="113030" indent="-133985" algn="just">
          <a:lnSpc>
            <a:spcPts val="1500"/>
          </a:lnSpc>
          <a:spcAft>
            <a:spcPts val="0"/>
          </a:spcAft>
          <a:defRPr sz="1200" kern="100" dirty="0">
            <a:effectLst/>
            <a:latin typeface="Century"/>
            <a:ea typeface="ＭＳ ゴシック"/>
            <a:cs typeface="Times New Roman"/>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3897</TotalTime>
  <Words>715</Words>
  <Application>Microsoft Office PowerPoint</Application>
  <PresentationFormat>A4 210 x 297 mm</PresentationFormat>
  <Paragraphs>135</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ＭＳ Ｐゴシック</vt:lpstr>
      <vt:lpstr>ＭＳ ゴシック</vt:lpstr>
      <vt:lpstr>メイリオ</vt:lpstr>
      <vt:lpstr>Arial</vt:lpstr>
      <vt:lpstr>Calibri</vt:lpstr>
      <vt:lpstr>Century</vt:lpstr>
      <vt:lpstr>Times New Roman</vt:lpstr>
      <vt:lpstr>blank</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松尾香美</cp:lastModifiedBy>
  <cp:revision>470</cp:revision>
  <cp:lastPrinted>2020-05-28T10:14:39Z</cp:lastPrinted>
  <dcterms:created xsi:type="dcterms:W3CDTF">2014-01-10T01:38:26Z</dcterms:created>
  <dcterms:modified xsi:type="dcterms:W3CDTF">2020-05-29T05:30:12Z</dcterms:modified>
</cp:coreProperties>
</file>