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4"/>
  </p:notesMasterIdLst>
  <p:sldIdLst>
    <p:sldId id="256" r:id="rId2"/>
    <p:sldId id="258" r:id="rId3"/>
  </p:sldIdLst>
  <p:sldSz cx="6858000" cy="97218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3236" autoAdjust="0"/>
  </p:normalViewPr>
  <p:slideViewPr>
    <p:cSldViewPr>
      <p:cViewPr>
        <p:scale>
          <a:sx n="150" d="100"/>
          <a:sy n="150" d="100"/>
        </p:scale>
        <p:origin x="300" y="-1062"/>
      </p:cViewPr>
      <p:guideLst>
        <p:guide orient="horz" pos="3063"/>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200"/>
            </a:lvl1pPr>
          </a:lstStyle>
          <a:p>
            <a:fld id="{0DD5BC5F-EF75-435E-AFC4-574195DB9DA2}" type="datetimeFigureOut">
              <a:rPr kumimoji="1" lang="ja-JP" altLang="en-US" smtClean="0"/>
              <a:t>2020/9/29</a:t>
            </a:fld>
            <a:endParaRPr kumimoji="1" lang="ja-JP" altLang="en-US"/>
          </a:p>
        </p:txBody>
      </p:sp>
      <p:sp>
        <p:nvSpPr>
          <p:cNvPr id="4" name="スライド イメージ プレースホルダー 3"/>
          <p:cNvSpPr>
            <a:spLocks noGrp="1" noRot="1" noChangeAspect="1"/>
          </p:cNvSpPr>
          <p:nvPr>
            <p:ph type="sldImg" idx="2"/>
          </p:nvPr>
        </p:nvSpPr>
        <p:spPr>
          <a:xfrm>
            <a:off x="2063750" y="739775"/>
            <a:ext cx="260826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3750" y="739775"/>
            <a:ext cx="26082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2</a:t>
            </a:fld>
            <a:endParaRPr kumimoji="1" lang="ja-JP" altLang="en-US"/>
          </a:p>
        </p:txBody>
      </p:sp>
    </p:spTree>
    <p:extLst>
      <p:ext uri="{BB962C8B-B14F-4D97-AF65-F5344CB8AC3E}">
        <p14:creationId xmlns:p14="http://schemas.microsoft.com/office/powerpoint/2010/main" val="283359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2020/9/29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2E5996BB-EECA-4953-9641-621355146C09}" type="datetimeFigureOut">
              <a:rPr kumimoji="1" lang="ja-JP" altLang="en-US" smtClean="0"/>
              <a:t>2020/9/29</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jsite.mhlw.go.jp/kagoshima-roudoukyok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0702" y="1396178"/>
            <a:ext cx="22787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4673807" y="1394414"/>
            <a:ext cx="216930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パワーハラスメント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315188" y="1394414"/>
            <a:ext cx="2390580"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、出産、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休業</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1536" y="1292101"/>
            <a:ext cx="691077" cy="51832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4352" y="1162062"/>
            <a:ext cx="642327" cy="604590"/>
          </a:xfrm>
          <a:prstGeom prst="rect">
            <a:avLst/>
          </a:prstGeom>
        </p:spPr>
      </p:pic>
      <p:sp>
        <p:nvSpPr>
          <p:cNvPr id="19" name="正方形/長方形 18"/>
          <p:cNvSpPr/>
          <p:nvPr/>
        </p:nvSpPr>
        <p:spPr>
          <a:xfrm>
            <a:off x="159330" y="18249"/>
            <a:ext cx="6687857" cy="658591"/>
          </a:xfrm>
          <a:prstGeom prst="rect">
            <a:avLst/>
          </a:prstGeom>
          <a:noFill/>
        </p:spPr>
        <p:txBody>
          <a:bodyPr wrap="square" lIns="91440" tIns="45720" rIns="91440" bIns="45720">
            <a:spAutoFit/>
          </a:bodyPr>
          <a:lstStyle/>
          <a:p>
            <a:pPr algn="ctr"/>
            <a:r>
              <a:rPr lang="ja-JP" altLang="en-US" sz="3600" dirty="0" smtClean="0">
                <a:ln w="18415" cmpd="sng">
                  <a:solidFill>
                    <a:schemeClr val="accent1">
                      <a:lumMod val="75000"/>
                    </a:schemeClr>
                  </a:solidFill>
                  <a:prstDash val="solid"/>
                </a:ln>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endParaRPr lang="ja-JP" altLang="en-US" sz="3600" dirty="0">
              <a:ln w="18415" cmpd="sng">
                <a:solidFill>
                  <a:schemeClr val="accent1">
                    <a:lumMod val="75000"/>
                  </a:schemeClr>
                </a:solidFill>
                <a:prstDash val="solid"/>
              </a:ln>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0" y="825361"/>
            <a:ext cx="6858000" cy="584775"/>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職場におけるハラスメントは、従業員の尊厳を傷つけるとともに、従業員が能力を発揮できず、また職場環境も悪化し、会社にとって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も業務の遂行を阻害し社会的評価に影響を与える問題です。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わが社で</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は下記のハラスメントを許しません！！</a:t>
            </a:r>
            <a:endPar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30619" y="1791873"/>
            <a:ext cx="2278731" cy="172216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に反する性的な言動のことです。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性的な冗談、質問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わいせつ図面の掲示</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性的な噂の流布</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・性的な言動により就業意欲を阻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害する行為</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交際、性的な関係の強要　等</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305281" y="1791873"/>
            <a:ext cx="2390581" cy="172216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が妊娠等した場合、あるいは育児休業や介護休業等を利用（又は利用しようと）した場合に、その従業員の就業環境を害することです。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上司や同僚による以下の言動が該当します。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・制度利用を阻害する言動</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・それを理由に解雇</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不利益な</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取扱い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示唆する言動</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・それを理由に行う嫌がらせ</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95861" y="1791873"/>
            <a:ext cx="2157163" cy="172216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職</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場内で</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優越的な関係を背景とした言動であって</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業務上必要かつ相当な範囲を超えたものにより、従業員の</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就業</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害することです。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代表的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な言動の類型は</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・過大な要求　・過小な要求</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・個の侵害　等</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0" y="4346216"/>
            <a:ext cx="6843681" cy="2246769"/>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★「職場」とは、従業員が業務を遂行している場所を指し、取引先等も含みます。また、勤務時間外の宴会等であっ</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ても、実質上職務の延長と考えられ</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るものは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「職場」に該当します。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★「従業員」とは、正社員、パート社員、契約社員、派遣社員等、当社で働いているすべての従業員で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★妊娠・出産・育児休業等に関する否定的な言動は、妊娠等ハラスメントの発生の原因や背景となることがあり、ま</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た、性別役割分担意識に基づく言動は、セクシュアルハラスメントの発生の原因や背景となることがあります。こ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のような言動を行わないよう注意しましょう。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当社には、妊娠・出産、育児や介護を行う労働者が利用できる様々な制度があります。派遣社員の方については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企業においても利用できる制度が整備されています。どのような制度や措置が利用できるのかを就業規則等により確認しましょう</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★ハラスメントについては、上司、同僚だけでなく、取引先の方や顧客等も行為者になり得るものです。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取引先や顧客等からハラスメント行為を受けた場合もご相談ください。</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★取引先の方や就職</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活動中</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の学生など、自社労働者以外へのハラスメントも当然許されません。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異性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に対する行為だけでなく同性に対する行為も対象となります。また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被害者</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の性的指向又</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自認にかかわらず、性的な言動であればセクシュアルハラスメントに該当します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7445" y="6551854"/>
            <a:ext cx="6855082" cy="842346"/>
          </a:xfrm>
          <a:prstGeom prst="rect">
            <a:avLst/>
          </a:prstGeom>
          <a:solidFill>
            <a:schemeClr val="bg2"/>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がハラスメントを行った場合は、就業規則第○条「懲戒の事由」第△項に該当することとなり、</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処分されることがあります。</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①行為の具体的態様（時間・場所（職場か否か）・内容・程度）</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②当事者同士の関係（職位）</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吹き出し 2"/>
          <p:cNvSpPr/>
          <p:nvPr/>
        </p:nvSpPr>
        <p:spPr>
          <a:xfrm>
            <a:off x="-960" y="3493284"/>
            <a:ext cx="2160240" cy="826843"/>
          </a:xfrm>
          <a:prstGeom prst="wedgeRoundRectCallout">
            <a:avLst>
              <a:gd name="adj1" fmla="val -36096"/>
              <a:gd name="adj2" fmla="val -59283"/>
              <a:gd name="adj3" fmla="val 16667"/>
            </a:avLst>
          </a:prstGeom>
          <a:solidFill>
            <a:schemeClr val="accent5">
              <a:lumMod val="20000"/>
              <a:lumOff val="80000"/>
            </a:schemeClr>
          </a:solidFill>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・出張中</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の車内で上司が胸や腰に触ったが</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、抵抗された</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ため、その労働者</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に不利益な</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配置転換を</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行った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・同僚に取引先で自分の性的な内容の情報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8890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を意図的に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流された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2207947" y="3489890"/>
            <a:ext cx="2458701" cy="871964"/>
          </a:xfrm>
          <a:prstGeom prst="wedgeRoundRectCallout">
            <a:avLst>
              <a:gd name="adj1" fmla="val -32219"/>
              <a:gd name="adj2" fmla="val -58816"/>
              <a:gd name="adj3" fmla="val 16667"/>
            </a:avLst>
          </a:prstGeom>
          <a:solidFill>
            <a:schemeClr val="accent1">
              <a:lumMod val="20000"/>
              <a:lumOff val="80000"/>
            </a:schemeClr>
          </a:solidFill>
          <a:ln>
            <a:solidFill>
              <a:schemeClr val="accent1">
                <a:lumMod val="75000"/>
              </a:schemeClr>
            </a:solid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産休</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取りたい</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言ったら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上司に「休むなら</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辞めてもらうよ」と言われた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・育休を取りたいと相談したら上司に申出をしない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よう言われた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・介護短時間勤務中、同僚から毎日嫌味を言われる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吹き出し 28"/>
          <p:cNvSpPr/>
          <p:nvPr/>
        </p:nvSpPr>
        <p:spPr>
          <a:xfrm>
            <a:off x="4719161" y="3507118"/>
            <a:ext cx="2093970" cy="832175"/>
          </a:xfrm>
          <a:prstGeom prst="wedgeRoundRectCallout">
            <a:avLst>
              <a:gd name="adj1" fmla="val 888"/>
              <a:gd name="adj2" fmla="val -63868"/>
              <a:gd name="adj3" fmla="val 16667"/>
            </a:avLst>
          </a:prstGeom>
          <a:solidFill>
            <a:schemeClr val="accent3">
              <a:lumMod val="40000"/>
              <a:lumOff val="60000"/>
            </a:schemeClr>
          </a:solidFill>
          <a:effectLst/>
        </p:spPr>
        <p:style>
          <a:lnRef idx="1">
            <a:schemeClr val="accent3"/>
          </a:lnRef>
          <a:fillRef idx="2">
            <a:schemeClr val="accent3"/>
          </a:fillRef>
          <a:effectRef idx="1">
            <a:schemeClr val="accent3"/>
          </a:effectRef>
          <a:fontRef idx="minor">
            <a:schemeClr val="dk1"/>
          </a:fontRef>
        </p:style>
        <p:txBody>
          <a:bodyPr lIns="36000" tIns="36000" rIns="36000" bIns="3600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・みんなの前で大声で叱責された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・同僚が集団で無視をしてくる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終業間際</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過大</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を押し付けられる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性的指向等を了解を得ずに暴露された</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565924" y="507563"/>
            <a:ext cx="4306474" cy="338554"/>
          </a:xfrm>
          <a:prstGeom prst="rect">
            <a:avLst/>
          </a:prstGeom>
          <a:noFill/>
        </p:spPr>
        <p:txBody>
          <a:bodyPr wrap="square" rtlCol="0">
            <a:spAutoFit/>
          </a:bodyPr>
          <a:lstStyle/>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○○株式会社　　　　代表取締役　○○　○○</a:t>
            </a:r>
            <a:r>
              <a:rPr lang="ja-JP" altLang="en-US" sz="1600" u="sng" dirty="0" smtClean="0"/>
              <a:t>　　　　</a:t>
            </a:r>
            <a:endParaRPr kumimoji="1" lang="ja-JP" altLang="en-US" sz="1600" u="sng" dirty="0"/>
          </a:p>
        </p:txBody>
      </p:sp>
      <p:sp>
        <p:nvSpPr>
          <p:cNvPr id="28" name="正方形/長方形 27"/>
          <p:cNvSpPr/>
          <p:nvPr/>
        </p:nvSpPr>
        <p:spPr>
          <a:xfrm>
            <a:off x="9943" y="7380152"/>
            <a:ext cx="6847923" cy="167691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被害</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遭って</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いる方は、勇気を出して相談し</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てください</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a:t>
            </a:r>
            <a:r>
              <a:rPr kumimoji="1" lang="ja-JP" altLang="en-US" sz="11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lang="en-US" altLang="ja-JP" sz="11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人事部　</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鹿児島</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太郎　</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TEL:099-000-0000(</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人事部　</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九州</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花子   </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TEL:099-000-0000(</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当社顧問社労士　○○社労士事務所　</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薩摩</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次郎　先生　</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(TEL:099-000-0000)</a:t>
            </a: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に生じている場合だけではなく、生じる可能性がある場合や放置すれば就業環境が悪</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化するおそれ</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ある場合、</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上記ハラスメントに</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当たるか微妙な場合も含め、広く相談に対応し、事案に対処します</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★ハラスメントの窓口に相談したこと、事実関係の確認等に協力したこと、都道府県労働局のハラスメント相談等の制度を利用したこと等を理由として、解雇その他不利益な取り扱いは行いません。</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620688" y="9089537"/>
            <a:ext cx="6212625" cy="614064"/>
          </a:xfrm>
          <a:prstGeom prst="wedgeRectCallout">
            <a:avLst>
              <a:gd name="adj1" fmla="val -54092"/>
              <a:gd name="adj2" fmla="val -29618"/>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休業</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等の制度利用のためには、業務配分の見直し等が必要な場合があります</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。制度の利用をためらう必要はありませんが、早め</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に上司等に相談して下さい。また、気持ちよく制度を利用するためにも、日頃から業務に携わる社員とのコミュニケーションを図ることを大切にしましょう</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64" y="9196086"/>
            <a:ext cx="426250" cy="577687"/>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9174" y="6462843"/>
            <a:ext cx="869834" cy="898882"/>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63530" y="1292462"/>
            <a:ext cx="631798" cy="511257"/>
          </a:xfrm>
          <a:prstGeom prst="rect">
            <a:avLst/>
          </a:prstGeom>
        </p:spPr>
      </p:pic>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57701" y="1997752"/>
            <a:ext cx="803894" cy="722217"/>
          </a:xfrm>
          <a:prstGeom prst="rect">
            <a:avLst/>
          </a:prstGeom>
        </p:spPr>
      </p:pic>
    </p:spTree>
    <p:extLst>
      <p:ext uri="{BB962C8B-B14F-4D97-AF65-F5344CB8AC3E}">
        <p14:creationId xmlns:p14="http://schemas.microsoft.com/office/powerpoint/2010/main" val="178172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rotWithShape="1">
          <a:blip r:embed="rId3"/>
          <a:srcRect l="39829" t="10288" r="30592" b="15875"/>
          <a:stretch/>
        </p:blipFill>
        <p:spPr>
          <a:xfrm>
            <a:off x="394680" y="590709"/>
            <a:ext cx="4427918" cy="6214431"/>
          </a:xfrm>
          <a:prstGeom prst="rect">
            <a:avLst/>
          </a:prstGeom>
        </p:spPr>
      </p:pic>
      <p:sp>
        <p:nvSpPr>
          <p:cNvPr id="2" name="四角形吹き出し 4"/>
          <p:cNvSpPr>
            <a:spLocks noChangeArrowheads="1"/>
          </p:cNvSpPr>
          <p:nvPr/>
        </p:nvSpPr>
        <p:spPr bwMode="auto">
          <a:xfrm>
            <a:off x="4242780" y="638333"/>
            <a:ext cx="2503273" cy="432048"/>
          </a:xfrm>
          <a:prstGeom prst="wedgeRectCallout">
            <a:avLst>
              <a:gd name="adj1" fmla="val -58648"/>
              <a:gd name="adj2" fmla="val 27460"/>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社名</a:t>
            </a: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だけ記載してもかまいませんが、</a:t>
            </a: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代表者名</a:t>
            </a:r>
            <a:r>
              <a:rPr lang="ja-JP" altLang="en-US" sz="800" dirty="0">
                <a:latin typeface="メイリオ" panose="020B0604030504040204" pitchFamily="50" charset="-128"/>
                <a:ea typeface="メイリオ" panose="020B0604030504040204" pitchFamily="50" charset="-128"/>
                <a:cs typeface="メイリオ" pitchFamily="50" charset="-128"/>
              </a:rPr>
              <a:t>も</a:t>
            </a: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明記し、トップからのメッセージであることを明確にすることが</a:t>
            </a:r>
            <a:r>
              <a:rPr lang="ja-JP" altLang="en-US" sz="800" dirty="0" smtClean="0">
                <a:latin typeface="メイリオ" panose="020B0604030504040204" pitchFamily="50" charset="-128"/>
                <a:ea typeface="メイリオ" panose="020B0604030504040204" pitchFamily="50" charset="-128"/>
                <a:cs typeface="メイリオ" pitchFamily="50" charset="-128"/>
              </a:rPr>
              <a:t>望ましいです。</a:t>
            </a:r>
            <a:endParaRPr kumimoji="1" lang="ja-JP" altLang="ja-JP" sz="5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3" name="四角形吹き出し 5"/>
          <p:cNvSpPr>
            <a:spLocks noChangeArrowheads="1"/>
          </p:cNvSpPr>
          <p:nvPr/>
        </p:nvSpPr>
        <p:spPr bwMode="auto">
          <a:xfrm>
            <a:off x="4554882" y="4998341"/>
            <a:ext cx="2274810" cy="420347"/>
          </a:xfrm>
          <a:prstGeom prst="wedgeRectCallout">
            <a:avLst>
              <a:gd name="adj1" fmla="val -78064"/>
              <a:gd name="adj2" fmla="val -51141"/>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就業規則の懲戒規定の、ハラスメントが懲戒になる根拠を示した条文を明記して</a:t>
            </a:r>
            <a:r>
              <a:rPr lang="ja-JP" altLang="en-US" sz="800" dirty="0">
                <a:latin typeface="メイリオ" panose="020B0604030504040204" pitchFamily="50" charset="-128"/>
                <a:ea typeface="メイリオ" panose="020B0604030504040204" pitchFamily="50" charset="-128"/>
                <a:cs typeface="メイリオ" pitchFamily="50" charset="-128"/>
              </a:rPr>
              <a:t>くだ</a:t>
            </a: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さい</a:t>
            </a: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a:t>
            </a:r>
            <a:endParaRPr kumimoji="1" lang="ja-JP" altLang="ja-JP"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4" name="四角形吹き出し 6"/>
          <p:cNvSpPr>
            <a:spLocks noChangeArrowheads="1"/>
          </p:cNvSpPr>
          <p:nvPr/>
        </p:nvSpPr>
        <p:spPr bwMode="auto">
          <a:xfrm>
            <a:off x="4217753" y="5506856"/>
            <a:ext cx="2611938" cy="384269"/>
          </a:xfrm>
          <a:prstGeom prst="wedgeRectCallout">
            <a:avLst>
              <a:gd name="adj1" fmla="val -62397"/>
              <a:gd name="adj2" fmla="val -20851"/>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相談窓口は、社内窓口のみでもかまいません。実際に</a:t>
            </a: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確実に</a:t>
            </a:r>
            <a:r>
              <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rPr>
              <a:t>相談できる相談窓口を明記してください。</a:t>
            </a:r>
            <a:endPar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itchFamily="50" charset="-128"/>
            </a:endParaRPr>
          </a:p>
        </p:txBody>
      </p:sp>
      <p:sp>
        <p:nvSpPr>
          <p:cNvPr id="5" name="正方形/長方形 7"/>
          <p:cNvSpPr>
            <a:spLocks noChangeArrowheads="1"/>
          </p:cNvSpPr>
          <p:nvPr/>
        </p:nvSpPr>
        <p:spPr bwMode="auto">
          <a:xfrm>
            <a:off x="152400" y="6805140"/>
            <a:ext cx="6618728" cy="2096281"/>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●セクシュアルハラスメント、妊娠等ハラスメント</a:t>
            </a:r>
            <a:r>
              <a:rPr kumimoji="1" lang="ja-JP" altLang="en-US"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、パワーハラスメント</a:t>
            </a:r>
            <a:r>
              <a:rPr kumimoji="1" lang="en-US" altLang="ja-JP" sz="1100" b="1" i="0" u="none" strike="noStrike" cap="none" normalizeH="0" baseline="30000" dirty="0" smtClean="0">
                <a:ln>
                  <a:noFill/>
                </a:ln>
                <a:solidFill>
                  <a:schemeClr val="tx1"/>
                </a:solidFill>
                <a:effectLst/>
                <a:latin typeface="HG丸ｺﾞｼｯｸM-PRO" pitchFamily="50" charset="-128"/>
                <a:ea typeface="HG丸ｺﾞｼｯｸM-PRO" pitchFamily="50" charset="-128"/>
                <a:cs typeface="メイリオ" pitchFamily="50" charset="-128"/>
              </a:rPr>
              <a:t>※</a:t>
            </a:r>
            <a:r>
              <a:rPr kumimoji="1" lang="ja-JP"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については、</a:t>
            </a:r>
            <a:endParaRPr kumimoji="1" lang="en-US"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下記内容について定め、</a:t>
            </a:r>
            <a:r>
              <a:rPr lang="ja-JP" altLang="en-US" sz="1100" b="1" u="sng" dirty="0" smtClean="0">
                <a:latin typeface="HG丸ｺﾞｼｯｸM-PRO" pitchFamily="50" charset="-128"/>
                <a:ea typeface="HG丸ｺﾞｼｯｸM-PRO" pitchFamily="50" charset="-128"/>
                <a:cs typeface="メイリオ" pitchFamily="50" charset="-128"/>
              </a:rPr>
              <a:t>派遣社員を含む社員全員に</a:t>
            </a:r>
            <a:r>
              <a:rPr kumimoji="1" lang="ja-JP" altLang="ja-JP" sz="1100" b="1" i="0" u="sng" strike="noStrike" cap="none" normalizeH="0" baseline="0" dirty="0" smtClean="0">
                <a:ln>
                  <a:noFill/>
                </a:ln>
                <a:effectLst/>
                <a:latin typeface="HG丸ｺﾞｼｯｸM-PRO" pitchFamily="50" charset="-128"/>
                <a:ea typeface="HG丸ｺﾞｼｯｸM-PRO" pitchFamily="50" charset="-128"/>
                <a:cs typeface="メイリオ" pitchFamily="50" charset="-128"/>
              </a:rPr>
              <a:t>周知をすることが必要</a:t>
            </a:r>
            <a:r>
              <a:rPr kumimoji="1" lang="ja-JP"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です。</a:t>
            </a:r>
            <a:endParaRPr kumimoji="1" lang="en-US"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lang="ja-JP" altLang="en-US" sz="1100" dirty="0">
                <a:latin typeface="HG丸ｺﾞｼｯｸM-PRO" pitchFamily="50" charset="-128"/>
                <a:ea typeface="HG丸ｺﾞｼｯｸM-PRO" pitchFamily="50" charset="-128"/>
                <a:cs typeface="メイリオ" pitchFamily="50" charset="-128"/>
              </a:rPr>
              <a:t>　</a:t>
            </a:r>
            <a:r>
              <a:rPr kumimoji="1" lang="ja-JP" altLang="en-US" sz="105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（上記チラシ例の番号に対応しています）</a:t>
            </a:r>
            <a:endParaRPr kumimoji="1" lang="ja-JP" altLang="ja-JP" sz="70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メイリオ" pitchFamily="50" charset="-128"/>
              </a:rPr>
              <a:t>①</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ハラスメントの内容、ハラスメントを防止するという事業主の方針</a:t>
            </a: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a:t>
            </a:r>
            <a:endParaRPr kumimoji="1" lang="en-US"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000" b="1" dirty="0">
                <a:latin typeface="HG丸ｺﾞｼｯｸM-PRO" pitchFamily="50" charset="-128"/>
                <a:ea typeface="HG丸ｺﾞｼｯｸM-PRO" pitchFamily="50" charset="-128"/>
                <a:cs typeface="メイリオ" pitchFamily="50" charset="-128"/>
              </a:rPr>
              <a:t>　</a:t>
            </a:r>
            <a:r>
              <a:rPr lang="ja-JP" altLang="en-US" sz="1000" b="1" dirty="0" smtClean="0">
                <a:latin typeface="HG丸ｺﾞｼｯｸM-PRO" pitchFamily="50" charset="-128"/>
                <a:ea typeface="HG丸ｺﾞｼｯｸM-PRO" pitchFamily="50" charset="-128"/>
                <a:cs typeface="メイリオ" pitchFamily="50" charset="-128"/>
              </a:rPr>
              <a:t>　（</a:t>
            </a: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妊娠・出産</a:t>
            </a:r>
            <a:r>
              <a:rPr lang="ja-JP" altLang="en-US" sz="1000" b="1" dirty="0">
                <a:latin typeface="HG丸ｺﾞｼｯｸM-PRO" pitchFamily="50" charset="-128"/>
                <a:ea typeface="HG丸ｺﾞｼｯｸM-PRO" pitchFamily="50" charset="-128"/>
                <a:cs typeface="メイリオ" pitchFamily="50" charset="-128"/>
              </a:rPr>
              <a:t>・</a:t>
            </a: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育児休業等については、ハラスメントの発生原因や背景、制度の利用ができること。）</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メイリオ" pitchFamily="50" charset="-128"/>
              </a:rPr>
              <a:t>②</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行為者に対しては厳正に対処する旨の方針・対処内容</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メイリオ" pitchFamily="50" charset="-128"/>
              </a:rPr>
              <a:t>③</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相談窓口</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メイリオ" pitchFamily="50" charset="-128"/>
              </a:rPr>
              <a:t>④</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相談者・行為者のプライバシーを保護する方針</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メイリオ" pitchFamily="50" charset="-128"/>
              </a:rPr>
              <a:t>⑤</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相談者や事実関係の確認に協力した者に不利益な取り扱いをしない方針</a:t>
            </a:r>
            <a:endParaRPr kumimoji="1" lang="en-US"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lang="en-US" altLang="ja-JP" sz="1000" b="1" dirty="0">
              <a:latin typeface="HG丸ｺﾞｼｯｸM-PRO" pitchFamily="50" charset="-128"/>
              <a:ea typeface="HG丸ｺﾞｼｯｸM-PRO" pitchFamily="50" charset="-128"/>
              <a:cs typeface="メイリオ" pitchFamily="50" charset="-128"/>
            </a:endParaRPr>
          </a:p>
          <a:p>
            <a:pPr eaLnBrk="0" hangingPunct="0"/>
            <a:r>
              <a:rPr lang="ja-JP" altLang="en-US" sz="1000" dirty="0">
                <a:latin typeface="HG丸ｺﾞｼｯｸM-PRO" pitchFamily="50" charset="-128"/>
                <a:ea typeface="HG丸ｺﾞｼｯｸM-PRO" pitchFamily="50" charset="-128"/>
                <a:cs typeface="メイリオ" pitchFamily="50" charset="-128"/>
              </a:rPr>
              <a:t>　</a:t>
            </a:r>
            <a:endParaRPr lang="en-US" altLang="ja-JP" sz="1000" dirty="0" smtClean="0">
              <a:latin typeface="HG丸ｺﾞｼｯｸM-PRO" pitchFamily="50" charset="-128"/>
              <a:ea typeface="HG丸ｺﾞｼｯｸM-PRO" pitchFamily="50" charset="-128"/>
            </a:endParaRPr>
          </a:p>
        </p:txBody>
      </p:sp>
      <p:sp>
        <p:nvSpPr>
          <p:cNvPr id="6" name="テキスト ボックス 8"/>
          <p:cNvSpPr txBox="1">
            <a:spLocks noChangeArrowheads="1"/>
          </p:cNvSpPr>
          <p:nvPr/>
        </p:nvSpPr>
        <p:spPr bwMode="auto">
          <a:xfrm>
            <a:off x="174512" y="1196918"/>
            <a:ext cx="258207" cy="28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rgbClr val="FFC000"/>
                </a:solidFill>
                <a:effectLst/>
                <a:latin typeface="HG丸ｺﾞｼｯｸM-PRO" pitchFamily="50" charset="-128"/>
                <a:ea typeface="HG丸ｺﾞｼｯｸM-PRO" pitchFamily="50" charset="-128"/>
                <a:cs typeface="Times New Roman" pitchFamily="18" charset="0"/>
              </a:rPr>
              <a:t>①</a:t>
            </a:r>
            <a:endParaRPr kumimoji="1" lang="ja-JP" altLang="ja-JP" sz="1400" b="0" i="0" u="none" strike="noStrike" cap="none" normalizeH="0" baseline="0" dirty="0" smtClean="0">
              <a:ln>
                <a:noFill/>
              </a:ln>
              <a:solidFill>
                <a:srgbClr val="FFC000"/>
              </a:solidFill>
              <a:effectLst/>
              <a:latin typeface="Arial" pitchFamily="34" charset="0"/>
              <a:ea typeface="ＭＳ Ｐゴシック" pitchFamily="50" charset="-128"/>
              <a:cs typeface="ＭＳ Ｐゴシック" pitchFamily="50" charset="-128"/>
            </a:endParaRPr>
          </a:p>
        </p:txBody>
      </p:sp>
      <p:sp>
        <p:nvSpPr>
          <p:cNvPr id="7" name="テキスト ボックス 9"/>
          <p:cNvSpPr txBox="1">
            <a:spLocks noChangeArrowheads="1"/>
          </p:cNvSpPr>
          <p:nvPr/>
        </p:nvSpPr>
        <p:spPr bwMode="auto">
          <a:xfrm>
            <a:off x="104782" y="4718598"/>
            <a:ext cx="397669" cy="315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②</a:t>
            </a:r>
          </a:p>
        </p:txBody>
      </p:sp>
      <p:sp>
        <p:nvSpPr>
          <p:cNvPr id="8" name="テキスト ボックス 10"/>
          <p:cNvSpPr txBox="1">
            <a:spLocks noChangeArrowheads="1"/>
          </p:cNvSpPr>
          <p:nvPr/>
        </p:nvSpPr>
        <p:spPr bwMode="auto">
          <a:xfrm>
            <a:off x="104782" y="5319998"/>
            <a:ext cx="428625" cy="3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③</a:t>
            </a:r>
          </a:p>
        </p:txBody>
      </p:sp>
      <p:sp>
        <p:nvSpPr>
          <p:cNvPr id="9" name="テキスト ボックス 11"/>
          <p:cNvSpPr txBox="1">
            <a:spLocks noChangeArrowheads="1"/>
          </p:cNvSpPr>
          <p:nvPr/>
        </p:nvSpPr>
        <p:spPr bwMode="auto">
          <a:xfrm>
            <a:off x="136330" y="5917030"/>
            <a:ext cx="334573" cy="510359"/>
          </a:xfrm>
          <a:prstGeom prst="rect">
            <a:avLst/>
          </a:prstGeom>
          <a:noFill/>
          <a:ln>
            <a:noFill/>
          </a:ln>
          <a:extLst/>
        </p:spPr>
        <p:txBody>
          <a:bodyPr vert="horz" wrap="square" lIns="91440" tIns="45720" rIns="91440" bIns="45720" numCol="1" anchor="t" anchorCtr="0" compatLnSpc="1">
            <a:prstTxWarp prst="textNoShape">
              <a:avLst/>
            </a:prstTxWarp>
          </a:bodyPr>
          <a:lstStyle/>
          <a:p>
            <a:pPr marR="0" lvl="0" indent="0" algn="ctr" eaLnBrk="0" fontAlgn="base" hangingPunct="0">
              <a:lnSpc>
                <a:spcPct val="100000"/>
              </a:lnSpc>
              <a:spcBef>
                <a:spcPct val="0"/>
              </a:spcBef>
              <a:spcAft>
                <a:spcPct val="0"/>
              </a:spcAft>
              <a:buClrTx/>
              <a:buSzTx/>
              <a:buFontTx/>
              <a:buNone/>
              <a:tabLs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④</a:t>
            </a:r>
            <a:endParaRPr lang="en-US" altLang="ja-JP" sz="1400" b="1" dirty="0">
              <a:solidFill>
                <a:srgbClr val="FFC000"/>
              </a:solidFill>
              <a:latin typeface="HG丸ｺﾞｼｯｸM-PRO" pitchFamily="50" charset="-128"/>
              <a:ea typeface="HG丸ｺﾞｼｯｸM-PRO" pitchFamily="50" charset="-128"/>
              <a:cs typeface="Times New Roman" pitchFamily="18" charset="0"/>
            </a:endParaRPr>
          </a:p>
          <a:p>
            <a:pPr marR="0" lvl="0" indent="0" algn="ctr" eaLnBrk="0" fontAlgn="base" hangingPunct="0">
              <a:lnSpc>
                <a:spcPct val="100000"/>
              </a:lnSpc>
              <a:spcBef>
                <a:spcPct val="0"/>
              </a:spcBef>
              <a:spcAft>
                <a:spcPct val="0"/>
              </a:spcAft>
              <a:buClrTx/>
              <a:buSzTx/>
              <a:buFontTx/>
              <a:buNone/>
              <a:tabLst/>
            </a:pPr>
            <a:r>
              <a:rPr lang="ja-JP" altLang="ja-JP" sz="1400" b="1" dirty="0">
                <a:solidFill>
                  <a:srgbClr val="FFC000"/>
                </a:solidFill>
                <a:latin typeface="HG丸ｺﾞｼｯｸM-PRO" pitchFamily="50" charset="-128"/>
                <a:ea typeface="HG丸ｺﾞｼｯｸM-PRO" pitchFamily="50" charset="-128"/>
                <a:cs typeface="Times New Roman" pitchFamily="18" charset="0"/>
              </a:rPr>
              <a:t>⑤</a:t>
            </a:r>
          </a:p>
        </p:txBody>
      </p:sp>
      <p:sp>
        <p:nvSpPr>
          <p:cNvPr id="12" name="Rectangle 16"/>
          <p:cNvSpPr>
            <a:spLocks noChangeArrowheads="1"/>
          </p:cNvSpPr>
          <p:nvPr/>
        </p:nvSpPr>
        <p:spPr bwMode="auto">
          <a:xfrm>
            <a:off x="162780" y="1230533"/>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7"/>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9"/>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四角形吹き出し 4"/>
          <p:cNvSpPr>
            <a:spLocks noChangeArrowheads="1"/>
          </p:cNvSpPr>
          <p:nvPr/>
        </p:nvSpPr>
        <p:spPr bwMode="auto">
          <a:xfrm>
            <a:off x="4489051" y="1593409"/>
            <a:ext cx="2282075" cy="773613"/>
          </a:xfrm>
          <a:prstGeom prst="wedgeRectCallout">
            <a:avLst>
              <a:gd name="adj1" fmla="val -66578"/>
              <a:gd name="adj2" fmla="val -28003"/>
            </a:avLst>
          </a:prstGeom>
          <a:solidFill>
            <a:srgbClr val="FFFFFF"/>
          </a:solidFill>
          <a:ln w="127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800" dirty="0">
                <a:latin typeface="メイリオ" panose="020B0604030504040204" pitchFamily="50" charset="-128"/>
                <a:ea typeface="メイリオ" panose="020B0604030504040204" pitchFamily="50" charset="-128"/>
                <a:cs typeface="ＭＳ Ｐゴシック" pitchFamily="50" charset="-128"/>
              </a:rPr>
              <a:t>ハラスメント</a:t>
            </a:r>
            <a:r>
              <a:rPr lang="ja-JP" altLang="en-US" sz="800" dirty="0" smtClean="0">
                <a:latin typeface="メイリオ" panose="020B0604030504040204" pitchFamily="50" charset="-128"/>
                <a:ea typeface="メイリオ" panose="020B0604030504040204" pitchFamily="50" charset="-128"/>
                <a:cs typeface="ＭＳ Ｐゴシック" pitchFamily="50" charset="-128"/>
              </a:rPr>
              <a:t>の内容、どのような行為が禁止されているかを明確に記載する必要があります。</a:t>
            </a: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rPr>
              <a:t>なるべく具体的にイメージできるように記載しましょう。</a:t>
            </a:r>
            <a:r>
              <a:rPr lang="ja-JP" altLang="en-US" sz="800" dirty="0" smtClean="0">
                <a:latin typeface="メイリオ" panose="020B0604030504040204" pitchFamily="50" charset="-128"/>
                <a:ea typeface="メイリオ" panose="020B0604030504040204" pitchFamily="50" charset="-128"/>
                <a:cs typeface="ＭＳ Ｐゴシック" pitchFamily="50" charset="-128"/>
              </a:rPr>
              <a:t>吹き出し内の例は、会社内でありそうな事例にさしかえてもらっても</a:t>
            </a:r>
            <a:r>
              <a:rPr lang="ja-JP" altLang="en-US" sz="800" dirty="0">
                <a:latin typeface="メイリオ" panose="020B0604030504040204" pitchFamily="50" charset="-128"/>
                <a:ea typeface="メイリオ" panose="020B0604030504040204" pitchFamily="50" charset="-128"/>
                <a:cs typeface="ＭＳ Ｐゴシック" pitchFamily="50" charset="-128"/>
              </a:rPr>
              <a:t>けっこう</a:t>
            </a:r>
            <a:r>
              <a:rPr lang="ja-JP" altLang="en-US" sz="800" dirty="0" smtClean="0">
                <a:latin typeface="メイリオ" panose="020B0604030504040204" pitchFamily="50" charset="-128"/>
                <a:ea typeface="メイリオ" panose="020B0604030504040204" pitchFamily="50" charset="-128"/>
                <a:cs typeface="ＭＳ Ｐゴシック" pitchFamily="50" charset="-128"/>
              </a:rPr>
              <a:t>です。</a:t>
            </a:r>
            <a:endParaRPr kumimoji="1" lang="ja-JP"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ＭＳ Ｐゴシック" pitchFamily="50" charset="-128"/>
            </a:endParaRPr>
          </a:p>
        </p:txBody>
      </p:sp>
      <p:sp>
        <p:nvSpPr>
          <p:cNvPr id="15" name="正方形/長方形 14"/>
          <p:cNvSpPr/>
          <p:nvPr/>
        </p:nvSpPr>
        <p:spPr>
          <a:xfrm>
            <a:off x="152400" y="8944758"/>
            <a:ext cx="6625625" cy="74070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本チラシ例に関するお問い合わせは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鹿児島</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労働局雇用環境・均等室</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鹿児島市山下町</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番</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号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鹿児島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合同庁舎２階　</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099-223-8239</a:t>
            </a:r>
          </a:p>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hlinkClick r:id="rId4"/>
              </a:rPr>
              <a:t>https</a:t>
            </a:r>
            <a:r>
              <a:rPr lang="en-US" altLang="ja-JP" sz="1200" b="1" dirty="0">
                <a:hlinkClick r:id="rId4"/>
              </a:rPr>
              <a:t>://</a:t>
            </a:r>
            <a:r>
              <a:rPr lang="en-US" altLang="ja-JP" sz="1200" b="1" dirty="0" smtClean="0">
                <a:hlinkClick r:id="rId4"/>
              </a:rPr>
              <a:t>jsite.mhlw.go.jp/kagoshima-roudoukyoku/</a:t>
            </a:r>
            <a:r>
              <a:rPr lang="ja-JP" altLang="en-US" sz="1200" b="1" dirty="0" smtClean="0"/>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90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月作成）</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Rectangle 12"/>
          <p:cNvSpPr>
            <a:spLocks noChangeArrowheads="1"/>
          </p:cNvSpPr>
          <p:nvPr/>
        </p:nvSpPr>
        <p:spPr bwMode="auto">
          <a:xfrm>
            <a:off x="1218443" y="103401"/>
            <a:ext cx="44935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altLang="ja-JP"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ハラスメントは許しません！チラシ記載例＞</a:t>
            </a:r>
            <a:endParaRPr kumimoji="1" lang="ja-JP" altLang="ja-JP"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四角形吹き出し 6"/>
          <p:cNvSpPr>
            <a:spLocks noChangeArrowheads="1"/>
          </p:cNvSpPr>
          <p:nvPr/>
        </p:nvSpPr>
        <p:spPr bwMode="auto">
          <a:xfrm>
            <a:off x="3940214" y="3243566"/>
            <a:ext cx="2889477" cy="663606"/>
          </a:xfrm>
          <a:prstGeom prst="wedgeRectCallout">
            <a:avLst>
              <a:gd name="adj1" fmla="val -59006"/>
              <a:gd name="adj2" fmla="val -6389"/>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自社</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の労働者が取引先の労働者や顧客</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等からセクシュアルハラスメントの被害を受けた場合、事業主は相談に適切に対応することが必要です。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fontAlgn="base">
              <a:spcBef>
                <a:spcPct val="0"/>
              </a:spcBef>
              <a:spcAft>
                <a:spcPct val="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自社の労働者が顧客等からの迷惑行為（いわゆるカスタマーハラスメント）を受けた場合も、対応が望ましいです。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
        <p:nvSpPr>
          <p:cNvPr id="18" name="正方形/長方形 17"/>
          <p:cNvSpPr/>
          <p:nvPr/>
        </p:nvSpPr>
        <p:spPr>
          <a:xfrm>
            <a:off x="152400" y="8427776"/>
            <a:ext cx="6618728" cy="4834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hangingPunct="0"/>
            <a:r>
              <a:rPr lang="en-US" altLang="ja-JP" sz="1000" dirty="0">
                <a:latin typeface="HG丸ｺﾞｼｯｸM-PRO" pitchFamily="50" charset="-128"/>
                <a:ea typeface="HG丸ｺﾞｼｯｸM-PRO" pitchFamily="50" charset="-128"/>
                <a:cs typeface="メイリオ" pitchFamily="50" charset="-128"/>
              </a:rPr>
              <a:t>※</a:t>
            </a:r>
            <a:r>
              <a:rPr lang="ja-JP" altLang="en-US" sz="1000" dirty="0">
                <a:latin typeface="HG丸ｺﾞｼｯｸM-PRO" pitchFamily="50" charset="-128"/>
                <a:ea typeface="HG丸ｺﾞｼｯｸM-PRO" pitchFamily="50" charset="-128"/>
                <a:cs typeface="メイリオ" pitchFamily="50" charset="-128"/>
              </a:rPr>
              <a:t>労働施策総合推進法の改正により、パワーハラスメント防止対策が事業主の義務となりました。</a:t>
            </a:r>
            <a:endParaRPr lang="en-US" altLang="ja-JP" sz="1000" dirty="0">
              <a:latin typeface="HG丸ｺﾞｼｯｸM-PRO" pitchFamily="50" charset="-128"/>
              <a:ea typeface="HG丸ｺﾞｼｯｸM-PRO" pitchFamily="50" charset="-128"/>
              <a:cs typeface="メイリオ" pitchFamily="50" charset="-128"/>
            </a:endParaRPr>
          </a:p>
          <a:p>
            <a:pPr eaLnBrk="0" hangingPunct="0"/>
            <a:r>
              <a:rPr lang="ja-JP" altLang="en-US" sz="1000" dirty="0">
                <a:latin typeface="HG丸ｺﾞｼｯｸM-PRO" pitchFamily="50" charset="-128"/>
                <a:ea typeface="HG丸ｺﾞｼｯｸM-PRO" pitchFamily="50" charset="-128"/>
              </a:rPr>
              <a:t>　</a:t>
            </a:r>
            <a:r>
              <a:rPr lang="ja-JP" altLang="en-US" sz="1000" dirty="0" smtClean="0">
                <a:latin typeface="HG丸ｺﾞｼｯｸM-PRO" pitchFamily="50" charset="-128"/>
                <a:ea typeface="HG丸ｺﾞｼｯｸM-PRO" pitchFamily="50" charset="-128"/>
              </a:rPr>
              <a:t>大企業</a:t>
            </a:r>
            <a:r>
              <a:rPr lang="ja-JP" altLang="en-US" sz="1000" dirty="0">
                <a:latin typeface="HG丸ｺﾞｼｯｸM-PRO" pitchFamily="50" charset="-128"/>
                <a:ea typeface="HG丸ｺﾞｼｯｸM-PRO" pitchFamily="50" charset="-128"/>
              </a:rPr>
              <a:t>は</a:t>
            </a:r>
            <a:r>
              <a:rPr lang="ja-JP" altLang="en-US" sz="1000" dirty="0">
                <a:latin typeface="HG丸ｺﾞｼｯｸM-PRO" pitchFamily="50" charset="-128"/>
                <a:ea typeface="HG丸ｺﾞｼｯｸM-PRO" pitchFamily="50" charset="-128"/>
                <a:cs typeface="メイリオ" pitchFamily="50" charset="-128"/>
              </a:rPr>
              <a:t>令和２年</a:t>
            </a:r>
            <a:r>
              <a:rPr lang="en-US" altLang="ja-JP" sz="1000" dirty="0">
                <a:latin typeface="HG丸ｺﾞｼｯｸM-PRO" pitchFamily="50" charset="-128"/>
                <a:ea typeface="HG丸ｺﾞｼｯｸM-PRO" pitchFamily="50" charset="-128"/>
                <a:cs typeface="メイリオ" pitchFamily="50" charset="-128"/>
              </a:rPr>
              <a:t>6</a:t>
            </a:r>
            <a:r>
              <a:rPr lang="ja-JP" altLang="en-US" sz="1000" dirty="0">
                <a:latin typeface="HG丸ｺﾞｼｯｸM-PRO" pitchFamily="50" charset="-128"/>
                <a:ea typeface="HG丸ｺﾞｼｯｸM-PRO" pitchFamily="50" charset="-128"/>
                <a:cs typeface="メイリオ" pitchFamily="50" charset="-128"/>
              </a:rPr>
              <a:t>月</a:t>
            </a:r>
            <a:r>
              <a:rPr lang="en-US" altLang="ja-JP" sz="1000" dirty="0">
                <a:latin typeface="HG丸ｺﾞｼｯｸM-PRO" pitchFamily="50" charset="-128"/>
                <a:ea typeface="HG丸ｺﾞｼｯｸM-PRO" pitchFamily="50" charset="-128"/>
                <a:cs typeface="メイリオ" pitchFamily="50" charset="-128"/>
              </a:rPr>
              <a:t>1</a:t>
            </a:r>
            <a:r>
              <a:rPr lang="ja-JP" altLang="en-US" sz="1000" dirty="0">
                <a:latin typeface="HG丸ｺﾞｼｯｸM-PRO" pitchFamily="50" charset="-128"/>
                <a:ea typeface="HG丸ｺﾞｼｯｸM-PRO" pitchFamily="50" charset="-128"/>
                <a:cs typeface="メイリオ" pitchFamily="50" charset="-128"/>
              </a:rPr>
              <a:t>日施行、中</a:t>
            </a:r>
            <a:r>
              <a:rPr lang="ja-JP" altLang="en-US" sz="1000" dirty="0" smtClean="0">
                <a:latin typeface="HG丸ｺﾞｼｯｸM-PRO" pitchFamily="50" charset="-128"/>
                <a:ea typeface="HG丸ｺﾞｼｯｸM-PRO" pitchFamily="50" charset="-128"/>
                <a:cs typeface="メイリオ" pitchFamily="50" charset="-128"/>
              </a:rPr>
              <a:t>小企業に</a:t>
            </a:r>
            <a:r>
              <a:rPr lang="ja-JP" altLang="en-US" sz="1000" dirty="0">
                <a:latin typeface="HG丸ｺﾞｼｯｸM-PRO" pitchFamily="50" charset="-128"/>
                <a:ea typeface="HG丸ｺﾞｼｯｸM-PRO" pitchFamily="50" charset="-128"/>
                <a:cs typeface="メイリオ" pitchFamily="50" charset="-128"/>
              </a:rPr>
              <a:t>ついては令和４年４月</a:t>
            </a:r>
            <a:r>
              <a:rPr lang="en-US" altLang="ja-JP" sz="1000" dirty="0">
                <a:latin typeface="HG丸ｺﾞｼｯｸM-PRO" pitchFamily="50" charset="-128"/>
                <a:ea typeface="HG丸ｺﾞｼｯｸM-PRO" pitchFamily="50" charset="-128"/>
                <a:cs typeface="メイリオ" pitchFamily="50" charset="-128"/>
              </a:rPr>
              <a:t>1</a:t>
            </a:r>
            <a:r>
              <a:rPr lang="ja-JP" altLang="en-US" sz="1000" dirty="0">
                <a:latin typeface="HG丸ｺﾞｼｯｸM-PRO" pitchFamily="50" charset="-128"/>
                <a:ea typeface="HG丸ｺﾞｼｯｸM-PRO" pitchFamily="50" charset="-128"/>
                <a:cs typeface="メイリオ" pitchFamily="50" charset="-128"/>
              </a:rPr>
              <a:t>日施行となりますが、</a:t>
            </a:r>
            <a:endParaRPr lang="en-US" altLang="ja-JP" sz="1000" dirty="0">
              <a:latin typeface="HG丸ｺﾞｼｯｸM-PRO" pitchFamily="50" charset="-128"/>
              <a:ea typeface="HG丸ｺﾞｼｯｸM-PRO" pitchFamily="50" charset="-128"/>
              <a:cs typeface="メイリオ" pitchFamily="50" charset="-128"/>
            </a:endParaRPr>
          </a:p>
          <a:p>
            <a:pPr eaLnBrk="0" hangingPunct="0"/>
            <a:r>
              <a:rPr lang="ja-JP" altLang="en-US" sz="1000" dirty="0">
                <a:latin typeface="HG丸ｺﾞｼｯｸM-PRO" pitchFamily="50" charset="-128"/>
                <a:ea typeface="HG丸ｺﾞｼｯｸM-PRO" pitchFamily="50" charset="-128"/>
              </a:rPr>
              <a:t>　</a:t>
            </a:r>
            <a:r>
              <a:rPr lang="ja-JP" altLang="en-US" sz="1000" dirty="0" smtClean="0">
                <a:latin typeface="HG丸ｺﾞｼｯｸM-PRO" pitchFamily="50" charset="-128"/>
                <a:ea typeface="HG丸ｺﾞｼｯｸM-PRO" pitchFamily="50" charset="-128"/>
              </a:rPr>
              <a:t>企業</a:t>
            </a:r>
            <a:r>
              <a:rPr lang="ja-JP" altLang="en-US" sz="1000" dirty="0">
                <a:latin typeface="HG丸ｺﾞｼｯｸM-PRO" pitchFamily="50" charset="-128"/>
                <a:ea typeface="HG丸ｺﾞｼｯｸM-PRO" pitchFamily="50" charset="-128"/>
              </a:rPr>
              <a:t>規模に関わりなく、パワーハラスメントも含めた総合的なハラスメント防止対策を講じてください！</a:t>
            </a:r>
            <a:endParaRPr lang="en-US" altLang="ja-JP" sz="1000" dirty="0">
              <a:latin typeface="HG丸ｺﾞｼｯｸM-PRO" pitchFamily="50" charset="-128"/>
              <a:ea typeface="HG丸ｺﾞｼｯｸM-PRO" pitchFamily="50" charset="-128"/>
            </a:endParaRPr>
          </a:p>
        </p:txBody>
      </p:sp>
      <p:sp>
        <p:nvSpPr>
          <p:cNvPr id="20" name="四角形吹き出し 6"/>
          <p:cNvSpPr>
            <a:spLocks noChangeArrowheads="1"/>
          </p:cNvSpPr>
          <p:nvPr/>
        </p:nvSpPr>
        <p:spPr bwMode="auto">
          <a:xfrm>
            <a:off x="4173246" y="4157581"/>
            <a:ext cx="2656446" cy="749799"/>
          </a:xfrm>
          <a:prstGeom prst="wedgeRectCallout">
            <a:avLst>
              <a:gd name="adj1" fmla="val -66353"/>
              <a:gd name="adj2" fmla="val -20337"/>
            </a:avLst>
          </a:prstGeom>
          <a:ln w="12700">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自社</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の労働者が取引先の労働者や顧客等へのハラスメントの行為者とならないよう、</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併せて周知することが望ましいです。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itchFamily="50" charset="-128"/>
            </a:endParaRPr>
          </a:p>
          <a:p>
            <a:pPr fontAlgn="base">
              <a:spcBef>
                <a:spcPct val="0"/>
              </a:spcBef>
              <a:spcAft>
                <a:spcPct val="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特</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に就職活動中の学生に</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対するハラスメント</a:t>
            </a:r>
            <a:r>
              <a:rPr lang="ja-JP" altLang="en-US" sz="800" dirty="0">
                <a:solidFill>
                  <a:schemeClr val="tx1"/>
                </a:solidFill>
                <a:latin typeface="メイリオ" panose="020B0604030504040204" pitchFamily="50" charset="-128"/>
                <a:ea typeface="メイリオ" panose="020B0604030504040204" pitchFamily="50" charset="-128"/>
                <a:cs typeface="メイリオ" pitchFamily="50" charset="-128"/>
              </a:rPr>
              <a:t>が問題になって</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itchFamily="50" charset="-128"/>
              </a:rPr>
              <a:t>いますので、併せて注意喚起が望ましいです。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itchFamily="50" charset="-128"/>
            </a:endParaRPr>
          </a:p>
        </p:txBody>
      </p:sp>
    </p:spTree>
    <p:extLst>
      <p:ext uri="{BB962C8B-B14F-4D97-AF65-F5344CB8AC3E}">
        <p14:creationId xmlns:p14="http://schemas.microsoft.com/office/powerpoint/2010/main" val="2142681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TotalTime>
  <Words>1605</Words>
  <Application>Microsoft Office PowerPoint</Application>
  <PresentationFormat>ユーザー設定</PresentationFormat>
  <Paragraphs>105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メイリオ</vt:lpstr>
      <vt:lpstr>游ゴシック</vt:lpstr>
      <vt:lpstr>游ゴシック Light</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中村 美香(nakamura-mika.b52)</cp:lastModifiedBy>
  <cp:revision>99</cp:revision>
  <cp:lastPrinted>2020-09-29T01:24:07Z</cp:lastPrinted>
  <dcterms:created xsi:type="dcterms:W3CDTF">2017-10-23T03:15:51Z</dcterms:created>
  <dcterms:modified xsi:type="dcterms:W3CDTF">2020-09-29T01:26:06Z</dcterms:modified>
</cp:coreProperties>
</file>