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7" r:id="rId3"/>
    <p:sldId id="262" r:id="rId4"/>
    <p:sldId id="263" r:id="rId5"/>
    <p:sldId id="266" r:id="rId6"/>
    <p:sldId id="268" r:id="rId7"/>
    <p:sldId id="271" r:id="rId8"/>
    <p:sldId id="269" r:id="rId9"/>
  </p:sldIdLst>
  <p:sldSz cx="6858000" cy="9144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6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398" y="96"/>
      </p:cViewPr>
      <p:guideLst>
        <p:guide orient="horz" pos="2880"/>
        <p:guide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>
                <a:latin typeface="+mj-ea"/>
                <a:ea typeface="+mj-ea"/>
              </a:defRPr>
            </a:pPr>
            <a:r>
              <a:rPr lang="en-US" altLang="zh-CN" sz="1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2018</a:t>
            </a:r>
            <a:r>
              <a:rPr lang="zh-CN" altLang="en-US" sz="1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年发生劳动灾害的死亡情况</a:t>
            </a:r>
            <a:endParaRPr lang="en-US" altLang="zh-CN" sz="14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 sz="1400" b="0">
                <a:latin typeface="+mj-ea"/>
                <a:ea typeface="+mj-ea"/>
              </a:defRPr>
            </a:pPr>
            <a:r>
              <a:rPr lang="ja-JP" altLang="en-US" sz="1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zh-CN" altLang="en-US" sz="1400" b="1" i="0" u="none" strike="noStrike" baseline="0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事故类型</a:t>
            </a:r>
            <a:r>
              <a:rPr lang="ja-JP" altLang="en-US" sz="1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ja-JP" altLang="en-US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c:rich>
      </c:tx>
      <c:layout>
        <c:manualLayout>
          <c:xMode val="edge"/>
          <c:yMode val="edge"/>
          <c:x val="0.21714500541087073"/>
          <c:y val="1.6490740520542082E-2"/>
        </c:manualLayout>
      </c:layout>
      <c:overlay val="0"/>
    </c:title>
    <c:autoTitleDeleted val="0"/>
    <c:view3D>
      <c:rotX val="2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958014407924356E-2"/>
          <c:y val="7.0559577641355273E-2"/>
          <c:w val="0.81549622028958035"/>
          <c:h val="0.9201685814744519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92D-431E-B1E3-EF7A7CA5D46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92D-431E-B1E3-EF7A7CA5D46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92D-431E-B1E3-EF7A7CA5D466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92D-431E-B1E3-EF7A7CA5D466}"/>
              </c:ext>
            </c:extLst>
          </c:dPt>
          <c:dLbls>
            <c:dLbl>
              <c:idx val="0"/>
              <c:layout>
                <c:manualLayout>
                  <c:x val="-0.20451338696809573"/>
                  <c:y val="7.698634604735223E-2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defRPr>
                    </a:pPr>
                    <a:r>
                      <a:rPr lang="zh-CN" altLang="en-US" sz="800" b="1" dirty="0" smtClean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高处坠落</a:t>
                    </a:r>
                    <a:r>
                      <a:rPr lang="zh-CN" altLang="en-US" sz="8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
</a:t>
                    </a:r>
                    <a:r>
                      <a:rPr lang="en-US" altLang="zh-CN" sz="800" b="1" dirty="0" smtClean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26.7</a:t>
                    </a:r>
                    <a:r>
                      <a:rPr lang="en-US" altLang="zh-CN" sz="8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%</a:t>
                    </a:r>
                  </a:p>
                </c:rich>
              </c:tx>
              <c:numFmt formatCode="#,##0.0_);[Red]\(#,##0.0\)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08156646592414"/>
                      <c:h val="0.220289716248323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92D-431E-B1E3-EF7A7CA5D466}"/>
                </c:ext>
              </c:extLst>
            </c:dLbl>
            <c:dLbl>
              <c:idx val="1"/>
              <c:layout>
                <c:manualLayout>
                  <c:x val="-0.40048470187199753"/>
                  <c:y val="-0.13263667658786979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defRPr>
                    </a:pPr>
                    <a:r>
                      <a:rPr lang="zh-CN" altLang="en-US" sz="800" b="1" dirty="0" smtClean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被夹、被卷入机械中 </a:t>
                    </a:r>
                    <a:r>
                      <a:rPr lang="zh-CN" altLang="en-US" sz="8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
</a:t>
                    </a:r>
                    <a:r>
                      <a:rPr lang="en-US" altLang="zh-CN" sz="800" b="1" dirty="0" smtClean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18.3</a:t>
                    </a:r>
                    <a:r>
                      <a:rPr lang="en-US" altLang="zh-CN" sz="8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%</a:t>
                    </a: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809165127849135"/>
                      <c:h val="0.270531360416177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92D-431E-B1E3-EF7A7CA5D466}"/>
                </c:ext>
              </c:extLst>
            </c:dLbl>
            <c:dLbl>
              <c:idx val="2"/>
              <c:layout>
                <c:manualLayout>
                  <c:x val="0.3861995396810351"/>
                  <c:y val="-0.3037433709193571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defRPr>
                    </a:pPr>
                    <a:r>
                      <a:rPr lang="ja-JP" altLang="en-US" sz="8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交通事故（道路）
</a:t>
                    </a:r>
                    <a:r>
                      <a:rPr lang="en-US" altLang="ja-JP" sz="800" b="1" dirty="0" smtClean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20.0</a:t>
                    </a:r>
                    <a:r>
                      <a:rPr lang="en-US" altLang="ja-JP" sz="8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%</a:t>
                    </a: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762801256695283"/>
                      <c:h val="0.270531360416177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92D-431E-B1E3-EF7A7CA5D466}"/>
                </c:ext>
              </c:extLst>
            </c:dLbl>
            <c:dLbl>
              <c:idx val="3"/>
              <c:layout>
                <c:manualLayout>
                  <c:x val="0.28136404298680057"/>
                  <c:y val="-0.33792428664127711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defRPr>
                    </a:pPr>
                    <a:r>
                      <a:rPr lang="zh-CN" altLang="en-US" sz="800" b="1" dirty="0" smtClean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其他</a:t>
                    </a:r>
                    <a:endParaRPr lang="zh-CN" altLang="en-US" sz="800" b="1" dirty="0">
                      <a:solidFill>
                        <a:schemeClr val="bg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endParaRPr>
                  </a:p>
                  <a:p>
                    <a:pPr>
                      <a:defRPr sz="800" b="1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defRPr>
                    </a:pPr>
                    <a:r>
                      <a:rPr lang="en-US" altLang="zh-CN" sz="800" b="1" dirty="0" smtClean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15.0</a:t>
                    </a:r>
                    <a:r>
                      <a:rPr lang="en-US" altLang="zh-CN" sz="8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%</a:t>
                    </a: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92D-431E-B1E3-EF7A7CA5D466}"/>
                </c:ext>
              </c:extLst>
            </c:dLbl>
            <c:dLbl>
              <c:idx val="4"/>
              <c:layout>
                <c:manualLayout>
                  <c:x val="0.11799869862634974"/>
                  <c:y val="-4.9254791113889388E-3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800" dirty="0" smtClean="0">
                        <a:solidFill>
                          <a:sysClr val="windowText" lastClr="000000"/>
                        </a:solidFill>
                      </a:rPr>
                      <a:t>被撞击</a:t>
                    </a:r>
                    <a:r>
                      <a:rPr lang="zh-CN" altLang="en-US" sz="800" dirty="0">
                        <a:solidFill>
                          <a:sysClr val="windowText" lastClr="000000"/>
                        </a:solidFill>
                      </a:rPr>
                      <a:t>
</a:t>
                    </a:r>
                    <a:r>
                      <a:rPr lang="en-US" altLang="zh-CN" sz="800" dirty="0" smtClean="0">
                        <a:solidFill>
                          <a:sysClr val="windowText" lastClr="000000"/>
                        </a:solidFill>
                      </a:rPr>
                      <a:t>10.0</a:t>
                    </a:r>
                    <a:r>
                      <a:rPr lang="en-US" altLang="zh-CN" sz="800" dirty="0">
                        <a:solidFill>
                          <a:sysClr val="windowText" lastClr="00000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92D-431E-B1E3-EF7A7CA5D466}"/>
                </c:ext>
              </c:extLst>
            </c:dLbl>
            <c:dLbl>
              <c:idx val="5"/>
              <c:layout>
                <c:manualLayout>
                  <c:x val="8.6566155793581206E-2"/>
                  <c:y val="0.29809629450954139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800" b="1" dirty="0" smtClean="0">
                        <a:solidFill>
                          <a:schemeClr val="tx1"/>
                        </a:solidFill>
                      </a:rPr>
                      <a:t>坍塌、倒塌</a:t>
                    </a:r>
                    <a:r>
                      <a:rPr lang="zh-CN" altLang="en-US" sz="800" b="1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altLang="zh-CN" sz="800" b="1" dirty="0" smtClean="0">
                        <a:solidFill>
                          <a:schemeClr val="tx1"/>
                        </a:solidFill>
                      </a:rPr>
                      <a:t>10.0</a:t>
                    </a:r>
                    <a:r>
                      <a:rPr lang="en-US" altLang="zh-CN" sz="800" b="1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178738139329943"/>
                      <c:h val="0.214457964579922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92D-431E-B1E3-EF7A7CA5D46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6"/>
                <c:pt idx="0">
                  <c:v>墜落、転落</c:v>
                </c:pt>
                <c:pt idx="1">
                  <c:v>交通事故（道路）</c:v>
                </c:pt>
                <c:pt idx="2">
                  <c:v>はさまれ、巻き込まれ</c:v>
                </c:pt>
                <c:pt idx="3">
                  <c:v>崩壊、倒壊</c:v>
                </c:pt>
                <c:pt idx="4">
                  <c:v>激突され</c:v>
                </c:pt>
                <c:pt idx="5">
                  <c:v>その他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</c:v>
                </c:pt>
                <c:pt idx="1">
                  <c:v>12</c:v>
                </c:pt>
                <c:pt idx="2">
                  <c:v>11</c:v>
                </c:pt>
                <c:pt idx="3">
                  <c:v>6</c:v>
                </c:pt>
                <c:pt idx="4">
                  <c:v>6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92D-431E-B1E3-EF7A7CA5D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FD73-F1A1-4F9F-85A9-6604607E3535}" type="datetimeFigureOut">
              <a:rPr kumimoji="1" lang="ja-JP" altLang="en-US" smtClean="0"/>
              <a:t>2020/1/7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494E-FACA-458F-BDA5-C7C33C658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595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FD73-F1A1-4F9F-85A9-6604607E3535}" type="datetimeFigureOut">
              <a:rPr kumimoji="1" lang="ja-JP" altLang="en-US" smtClean="0"/>
              <a:t>2020/1/7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494E-FACA-458F-BDA5-C7C33C658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99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FD73-F1A1-4F9F-85A9-6604607E3535}" type="datetimeFigureOut">
              <a:rPr kumimoji="1" lang="ja-JP" altLang="en-US" smtClean="0"/>
              <a:t>2020/1/7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494E-FACA-458F-BDA5-C7C33C658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16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FD73-F1A1-4F9F-85A9-6604607E3535}" type="datetimeFigureOut">
              <a:rPr kumimoji="1" lang="ja-JP" altLang="en-US" smtClean="0"/>
              <a:t>2020/1/7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494E-FACA-458F-BDA5-C7C33C658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695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FD73-F1A1-4F9F-85A9-6604607E3535}" type="datetimeFigureOut">
              <a:rPr kumimoji="1" lang="ja-JP" altLang="en-US" smtClean="0"/>
              <a:t>2020/1/7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494E-FACA-458F-BDA5-C7C33C658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134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FD73-F1A1-4F9F-85A9-6604607E3535}" type="datetimeFigureOut">
              <a:rPr kumimoji="1" lang="ja-JP" altLang="en-US" smtClean="0"/>
              <a:t>2020/1/7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494E-FACA-458F-BDA5-C7C33C658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8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FD73-F1A1-4F9F-85A9-6604607E3535}" type="datetimeFigureOut">
              <a:rPr kumimoji="1" lang="ja-JP" altLang="en-US" smtClean="0"/>
              <a:t>2020/1/7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494E-FACA-458F-BDA5-C7C33C658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42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FD73-F1A1-4F9F-85A9-6604607E3535}" type="datetimeFigureOut">
              <a:rPr kumimoji="1" lang="ja-JP" altLang="en-US" smtClean="0"/>
              <a:t>2020/1/7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494E-FACA-458F-BDA5-C7C33C658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28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FD73-F1A1-4F9F-85A9-6604607E3535}" type="datetimeFigureOut">
              <a:rPr kumimoji="1" lang="ja-JP" altLang="en-US" smtClean="0"/>
              <a:t>2020/1/7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494E-FACA-458F-BDA5-C7C33C658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94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FD73-F1A1-4F9F-85A9-6604607E3535}" type="datetimeFigureOut">
              <a:rPr kumimoji="1" lang="ja-JP" altLang="en-US" smtClean="0"/>
              <a:t>2020/1/7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494E-FACA-458F-BDA5-C7C33C658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39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FD73-F1A1-4F9F-85A9-6604607E3535}" type="datetimeFigureOut">
              <a:rPr kumimoji="1" lang="ja-JP" altLang="en-US" smtClean="0"/>
              <a:t>2020/1/7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494E-FACA-458F-BDA5-C7C33C658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203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8000">
              <a:schemeClr val="accent1">
                <a:lumMod val="45000"/>
                <a:lumOff val="5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100000">
              <a:schemeClr val="accent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4FD73-F1A1-4F9F-85A9-6604607E3535}" type="datetimeFigureOut">
              <a:rPr kumimoji="1" lang="ja-JP" altLang="en-US" smtClean="0"/>
              <a:t>2020/1/7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B494E-FACA-458F-BDA5-C7C33C658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65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8770908"/>
            <a:ext cx="6858000" cy="373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    </a:t>
            </a:r>
            <a:r>
              <a:rPr lang="zh-CN" altLang="en-US" sz="2000" b="1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厚生劳动省北海道劳动局</a:t>
            </a:r>
            <a:r>
              <a:rPr lang="zh-TW" altLang="en-US" sz="2000" b="1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  </a:t>
            </a:r>
            <a:r>
              <a:rPr lang="zh-CN" altLang="en-US" sz="2000" b="1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各劳动基准监督署</a:t>
            </a:r>
            <a:r>
              <a:rPr lang="zh-TW" altLang="en-US" sz="2000" b="1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（</a:t>
            </a:r>
            <a:r>
              <a:rPr lang="zh-CN" altLang="en-US" sz="2000" b="1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支署</a:t>
            </a:r>
            <a:r>
              <a:rPr lang="zh-TW" altLang="en-US" sz="2000" b="1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）</a:t>
            </a:r>
            <a:endParaRPr lang="ja-JP" altLang="en-US" sz="2000" b="1" dirty="0" smtClean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3582" y="345369"/>
            <a:ext cx="6342739" cy="1180928"/>
          </a:xfrm>
          <a:solidFill>
            <a:schemeClr val="lt1">
              <a:alpha val="92000"/>
            </a:schemeClr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kumimoji="1" lang="zh-CN" altLang="en-US" sz="3600" b="1" dirty="0" smtClean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致在北海道工作的外国人</a:t>
            </a:r>
            <a:r>
              <a:rPr kumimoji="1" lang="en-US" altLang="zh-CN" sz="3600" b="1" dirty="0" smtClean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zh-CN" sz="3600" b="1" dirty="0" smtClean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zh-CN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安全</a:t>
            </a:r>
            <a:r>
              <a:rPr lang="zh-CN" altLang="en-US" sz="2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第一</a:t>
            </a:r>
            <a:r>
              <a:rPr lang="ja-JP" altLang="en-US" sz="2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98305"/>
            <a:ext cx="6636321" cy="5906494"/>
          </a:xfrm>
          <a:prstGeom prst="rect">
            <a:avLst/>
          </a:prstGeom>
          <a:noFill/>
        </p:spPr>
      </p:pic>
      <p:pic>
        <p:nvPicPr>
          <p:cNvPr id="7" name="図 6" descr="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66" y="8786810"/>
            <a:ext cx="357190" cy="355862"/>
          </a:xfrm>
          <a:prstGeom prst="rect">
            <a:avLst/>
          </a:prstGeom>
          <a:effectLst/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61" y="7269570"/>
            <a:ext cx="1809762" cy="135732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82" y="2150525"/>
            <a:ext cx="1587985" cy="135732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590" y="6934861"/>
            <a:ext cx="1809762" cy="1357322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357166" y="4118902"/>
            <a:ext cx="6235260" cy="1416266"/>
          </a:xfrm>
          <a:prstGeom prst="roundRect">
            <a:avLst>
              <a:gd name="adj" fmla="val 10572"/>
            </a:avLst>
          </a:prstGeom>
          <a:solidFill>
            <a:schemeClr val="accent6">
              <a:lumMod val="40000"/>
              <a:lumOff val="60000"/>
              <a:alpha val="59000"/>
            </a:schemeClr>
          </a:solidFill>
          <a:ln w="114300" cmpd="thickThin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在日本工作，会受到法律规定的各种约束。</a:t>
            </a:r>
            <a:endParaRPr kumimoji="1" lang="en-US" altLang="zh-CN" sz="24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zh-CN" altLang="en-US" sz="2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不遵守法律会受到惩罚。</a:t>
            </a: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zh-CN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遵守规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定，安心、安全地去工作生活</a:t>
            </a:r>
            <a:endParaRPr kumimoji="1" lang="ja-JP" altLang="en-US" sz="2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" name="図 13" descr="141270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18590" y="1809786"/>
            <a:ext cx="2179602" cy="146289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928351" y="17768"/>
            <a:ext cx="929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中文版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46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89697" y="76326"/>
            <a:ext cx="5829300" cy="583254"/>
          </a:xfrm>
          <a:noFill/>
        </p:spPr>
        <p:txBody>
          <a:bodyPr>
            <a:noAutofit/>
          </a:bodyPr>
          <a:lstStyle/>
          <a:p>
            <a:r>
              <a:rPr kumimoji="1" lang="ja-JP" altLang="en-US" sz="1400" b="1" dirty="0" smtClean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労働災害を防止する</a:t>
            </a:r>
            <a:r>
              <a:rPr lang="ja-JP" altLang="en-US" sz="1400" b="1" dirty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ポイント</a:t>
            </a:r>
            <a:r>
              <a:rPr lang="ja-JP" altLang="en-US" sz="2400" b="1" dirty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ja-JP" altLang="en-US" sz="2400" b="1" dirty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zh-CN" altLang="en-US" sz="2400" b="1" dirty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劳动灾害的防范重点</a:t>
            </a:r>
            <a:endParaRPr kumimoji="1" lang="ja-JP" altLang="en-US" sz="2400" b="1" dirty="0">
              <a:solidFill>
                <a:schemeClr val="accent4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72908" y="649848"/>
            <a:ext cx="6555552" cy="4115995"/>
          </a:xfrm>
          <a:prstGeom prst="roundRect">
            <a:avLst>
              <a:gd name="adj" fmla="val 49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58775" indent="90488"/>
            <a:r>
              <a:rPr kumimoji="1" lang="ja-JP" altLang="en-US" sz="1200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職場</a:t>
            </a:r>
            <a:r>
              <a:rPr kumimoji="1" lang="ja-JP" altLang="en-US" sz="1200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にはさまざまな危険が</a:t>
            </a:r>
            <a:r>
              <a:rPr kumimoji="1" lang="ja-JP" altLang="en-US" sz="1200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ある！</a:t>
            </a:r>
          </a:p>
          <a:p>
            <a:pPr marL="358775" indent="90488"/>
            <a:r>
              <a:rPr kumimoji="1" lang="zh-CN" altLang="en-US" b="1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工作岗位上有各种各样的危险</a:t>
            </a:r>
            <a:r>
              <a:rPr kumimoji="1" lang="ja-JP" altLang="en-US" b="1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b="1" dirty="0">
              <a:solidFill>
                <a:srgbClr val="0033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7392" y="1185708"/>
            <a:ext cx="6336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zh-CN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了解</a:t>
            </a:r>
            <a:r>
              <a:rPr kumimoji="1" lang="zh-CN" altLang="en-US" sz="1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在北海道会发生什么样的灾害及灾害的程度，提高危险意识。</a:t>
            </a:r>
            <a:endParaRPr kumimoji="1" lang="ja-JP" altLang="en-US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0860" y="8070775"/>
            <a:ext cx="5829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職場には沢山の危険が潜んでいます。</a:t>
            </a:r>
            <a:endParaRPr kumimoji="1" lang="ja-JP" altLang="en-US" sz="1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562" y="775224"/>
            <a:ext cx="89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kumimoji="1" lang="en-US" altLang="ja-JP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ja-JP" altLang="en-US" dirty="0">
              <a:solidFill>
                <a:srgbClr val="0033CC"/>
              </a:solidFill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172908" y="4891219"/>
            <a:ext cx="6555552" cy="4085941"/>
          </a:xfrm>
          <a:prstGeom prst="roundRect">
            <a:avLst>
              <a:gd name="adj" fmla="val 39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58775" indent="90488"/>
            <a:r>
              <a:rPr kumimoji="1" lang="ja-JP" altLang="en-US" sz="1200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ja-JP" altLang="en-US" sz="1200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かもしれない」</a:t>
            </a:r>
            <a:r>
              <a:rPr kumimoji="1" lang="ja-JP" altLang="en-US" sz="1200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で危険を意識する</a:t>
            </a:r>
            <a:r>
              <a:rPr kumimoji="1" lang="en-US" altLang="ja-JP" sz="1200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</a:t>
            </a:r>
          </a:p>
          <a:p>
            <a:pPr marL="358775" indent="90488"/>
            <a:r>
              <a:rPr kumimoji="1" lang="zh-CN" altLang="en-US" b="1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要有“</a:t>
            </a:r>
            <a:r>
              <a:rPr kumimoji="1" lang="zh-CN" altLang="en-US" b="1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说不定</a:t>
            </a:r>
            <a:r>
              <a:rPr kumimoji="1" lang="zh-CN" altLang="en-US" b="1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会有危险”的危险意识</a:t>
            </a:r>
            <a:r>
              <a:rPr kumimoji="1" lang="en-US" altLang="ja-JP" b="1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</a:t>
            </a:r>
            <a:endParaRPr kumimoji="1" lang="en-US" altLang="ja-JP" b="1" dirty="0">
              <a:solidFill>
                <a:srgbClr val="0033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0562" y="5048237"/>
            <a:ext cx="898959" cy="462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kumimoji="1" lang="en-US" altLang="ja-JP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ja-JP" altLang="en-US" dirty="0">
              <a:solidFill>
                <a:srgbClr val="0033CC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354243" y="6339658"/>
            <a:ext cx="1469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说</a:t>
            </a:r>
            <a:r>
              <a:rPr kumimoji="1" lang="zh-CN" altLang="en-US" sz="1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不定会有危险</a:t>
            </a:r>
            <a:endParaRPr kumimoji="1" lang="ja-JP" altLang="en-US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29754" y="5574778"/>
            <a:ext cx="66210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对人来说</a:t>
            </a:r>
            <a:r>
              <a:rPr kumimoji="1" lang="ja-JP" altLang="en-US" sz="1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・・・・</a:t>
            </a:r>
          </a:p>
          <a:p>
            <a:r>
              <a:rPr kumimoji="1" lang="zh-CN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被夹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zh-CN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被撞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zh-CN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跌倒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zh-CN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缺氧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烧伤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触电   </a:t>
            </a:r>
            <a:r>
              <a:rPr kumimoji="1" lang="zh-CN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被导致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腰痛   被卷入机械中</a:t>
            </a:r>
            <a:endParaRPr kumimoji="1" lang="en-US" altLang="zh-CN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kumimoji="1" lang="zh-CN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煤气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中毒   高处坠落   溺水</a:t>
            </a:r>
            <a:endParaRPr kumimoji="1" lang="ja-JP" altLang="en-US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6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6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6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6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zh-CN" altLang="en-US" sz="1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对物来说</a:t>
            </a:r>
            <a:r>
              <a:rPr kumimoji="1" lang="ja-JP" altLang="en-US" sz="1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・・・</a:t>
            </a:r>
            <a:endParaRPr kumimoji="1" lang="en-US" altLang="ja-JP" sz="1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zh-CN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活动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 旋转   飞落   坠落   脱落   燃烧   倒塌   坍塌   爆炸   泄露</a:t>
            </a:r>
            <a:endParaRPr kumimoji="1" lang="ja-JP" altLang="en-US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116287" y="8610627"/>
            <a:ext cx="1487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说不定</a:t>
            </a:r>
            <a:r>
              <a:rPr kumimoji="1" lang="zh-CN" altLang="en-US" sz="1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会有危险</a:t>
            </a:r>
            <a:endParaRPr kumimoji="1" lang="ja-JP" altLang="en-US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2" name="グラフ 31"/>
          <p:cNvGraphicFramePr/>
          <p:nvPr>
            <p:extLst>
              <p:ext uri="{D42A27DB-BD31-4B8C-83A1-F6EECF244321}">
                <p14:modId xmlns:p14="http://schemas.microsoft.com/office/powerpoint/2010/main" val="3011412059"/>
              </p:ext>
            </p:extLst>
          </p:nvPr>
        </p:nvGraphicFramePr>
        <p:xfrm>
          <a:off x="1303139" y="1708929"/>
          <a:ext cx="4051104" cy="29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横巻き 5"/>
          <p:cNvSpPr/>
          <p:nvPr/>
        </p:nvSpPr>
        <p:spPr>
          <a:xfrm>
            <a:off x="1686898" y="6552237"/>
            <a:ext cx="3382662" cy="493805"/>
          </a:xfrm>
          <a:prstGeom prst="horizontalScroll">
            <a:avLst/>
          </a:prstGeom>
          <a:solidFill>
            <a:srgbClr val="FFFFCC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工作岗位上潜在着很多危险</a:t>
            </a:r>
            <a:r>
              <a:rPr kumimoji="1" lang="ja-JP" altLang="en-US" sz="1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2067" y="6777593"/>
            <a:ext cx="1312664" cy="1451979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35203" flipH="1">
            <a:off x="1360744" y="1886102"/>
            <a:ext cx="1170133" cy="940513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3519" y="3414458"/>
            <a:ext cx="1684188" cy="10957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5640" y="7117545"/>
            <a:ext cx="1020116" cy="997674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3158" y="6174168"/>
            <a:ext cx="1510027" cy="1626390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3399" y="1708928"/>
            <a:ext cx="1492322" cy="1552648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0272" y="3866213"/>
            <a:ext cx="1528149" cy="952500"/>
          </a:xfrm>
          <a:prstGeom prst="rect">
            <a:avLst/>
          </a:prstGeom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588" y="2415864"/>
            <a:ext cx="1039534" cy="1226812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7913" y="3440597"/>
            <a:ext cx="936057" cy="1226812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17" y="7064915"/>
            <a:ext cx="552298" cy="110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89697" y="142883"/>
            <a:ext cx="5829300" cy="556993"/>
          </a:xfrm>
          <a:noFill/>
        </p:spPr>
        <p:txBody>
          <a:bodyPr>
            <a:noAutofit/>
          </a:bodyPr>
          <a:lstStyle/>
          <a:p>
            <a:r>
              <a:rPr lang="ja-JP" altLang="en-US" sz="1400" b="1" dirty="0" smtClean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労働災害を防止するポイント</a:t>
            </a:r>
            <a:r>
              <a:rPr lang="ja-JP" altLang="en-US" sz="2400" b="1" dirty="0" smtClean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ja-JP" altLang="en-US" sz="2400" b="1" dirty="0" smtClean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zh-CN" altLang="en-US" sz="2400" b="1" dirty="0" smtClean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劳动灾害的防范重点</a:t>
            </a:r>
            <a:endParaRPr kumimoji="1" lang="ja-JP" altLang="en-US" sz="2400" b="1" dirty="0">
              <a:solidFill>
                <a:schemeClr val="accent4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72908" y="755690"/>
            <a:ext cx="6555552" cy="3609430"/>
          </a:xfrm>
          <a:prstGeom prst="roundRect">
            <a:avLst>
              <a:gd name="adj" fmla="val 260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58775" indent="90488"/>
            <a:r>
              <a:rPr kumimoji="1" lang="ja-JP" altLang="en-US" sz="1200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安全な作業は正しい服装から</a:t>
            </a:r>
            <a:r>
              <a:rPr kumimoji="1" lang="en-US" altLang="ja-JP" sz="1200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</a:t>
            </a:r>
            <a:endParaRPr kumimoji="1" lang="ja-JP" altLang="en-US" sz="1200" dirty="0" smtClean="0">
              <a:solidFill>
                <a:srgbClr val="0033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58775" indent="90488"/>
            <a:r>
              <a:rPr kumimoji="1" lang="zh-CN" altLang="en-US" b="1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安全工作是从正确的服装开始</a:t>
            </a:r>
            <a:r>
              <a:rPr kumimoji="1" lang="en-US" altLang="ja-JP" b="1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</a:t>
            </a:r>
            <a:endParaRPr kumimoji="1" lang="en-US" altLang="ja-JP" b="1" dirty="0">
              <a:solidFill>
                <a:srgbClr val="0033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7392" y="1318132"/>
            <a:ext cx="63367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工作时穿规定的</a:t>
            </a:r>
            <a:r>
              <a:rPr kumimoji="1" lang="zh-CN" altLang="en-US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安全服装</a:t>
            </a:r>
            <a:endParaRPr kumimoji="1" lang="ja-JP" altLang="en-US" sz="16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工作服要</a:t>
            </a:r>
            <a:r>
              <a:rPr kumimoji="1" lang="zh-CN" altLang="en-US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合身</a:t>
            </a:r>
            <a:r>
              <a:rPr kumimoji="1" lang="zh-CN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轻便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82563" indent="-182563"/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zh-CN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长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袖的要</a:t>
            </a:r>
            <a:r>
              <a:rPr kumimoji="1" lang="zh-CN" altLang="en-US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收紧袖口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，上衣的</a:t>
            </a:r>
            <a:r>
              <a:rPr kumimoji="1" lang="zh-CN" altLang="en-US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下摆要放裤子里</a:t>
            </a:r>
            <a:endParaRPr kumimoji="1" lang="ja-JP" altLang="en-US" sz="16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90600" indent="-95250"/>
            <a:endParaRPr kumimoji="1" lang="ja-JP" altLang="en-US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90600" indent="-95250"/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工作时不把刀具、螺丝刀</a:t>
            </a:r>
            <a:r>
              <a:rPr kumimoji="1" lang="zh-CN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刚钻等放在</a:t>
            </a:r>
            <a:r>
              <a:rPr kumimoji="1" lang="zh-CN" altLang="en-US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口</a:t>
            </a:r>
            <a:r>
              <a:rPr kumimoji="1" lang="zh-CN" altLang="en-US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袋里</a:t>
            </a:r>
            <a:endParaRPr kumimoji="1" lang="ja-JP" altLang="en-US" sz="16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90600" indent="-95250"/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90600" indent="-95250"/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工作时不把毛巾或布手巾缠在脖子上，不扎围巾、领带等容易卷入机械中的东西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562" y="907648"/>
            <a:ext cx="89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【3】</a:t>
            </a:r>
            <a:endParaRPr kumimoji="1" lang="ja-JP" altLang="en-US" dirty="0">
              <a:solidFill>
                <a:srgbClr val="0033CC"/>
              </a:solidFill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172908" y="4775767"/>
            <a:ext cx="6555552" cy="3634372"/>
          </a:xfrm>
          <a:prstGeom prst="roundRect">
            <a:avLst>
              <a:gd name="adj" fmla="val 27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58775" indent="90488"/>
            <a:r>
              <a:rPr kumimoji="1" lang="ja-JP" altLang="en-US" sz="1200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決められた</a:t>
            </a:r>
            <a:r>
              <a:rPr kumimoji="1" lang="ja-JP" altLang="en-US" sz="1200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作業手順を守る</a:t>
            </a:r>
            <a:r>
              <a:rPr kumimoji="1" lang="en-US" altLang="ja-JP" sz="1200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</a:t>
            </a:r>
          </a:p>
          <a:p>
            <a:pPr marL="358775" indent="90488"/>
            <a:r>
              <a:rPr kumimoji="1" lang="zh-CN" altLang="en-US" b="1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遵守制定的操作规程</a:t>
            </a:r>
            <a:r>
              <a:rPr kumimoji="1" lang="en-US" altLang="ja-JP" b="1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</a:t>
            </a:r>
            <a:endParaRPr kumimoji="1" lang="en-US" altLang="ja-JP" b="1" dirty="0">
              <a:solidFill>
                <a:srgbClr val="0033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0562" y="4930584"/>
            <a:ext cx="89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  <a:r>
              <a:rPr kumimoji="1" lang="en-US" altLang="ja-JP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ja-JP" altLang="en-US" dirty="0">
              <a:solidFill>
                <a:srgbClr val="0033CC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2909" y="5331685"/>
            <a:ext cx="6555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严格遵守已制定的操作规程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标准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操作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  <a:p>
            <a:endParaRPr kumimoji="1" lang="ja-JP" altLang="en-US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zh-CN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充分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了解安全装置的必要性，避免无端拆卸等无效操作</a:t>
            </a:r>
            <a:endParaRPr kumimoji="1" lang="ja-JP" altLang="en-US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9275" y="577831"/>
            <a:ext cx="932540" cy="1948279"/>
          </a:xfrm>
          <a:prstGeom prst="rect">
            <a:avLst/>
          </a:prstGeom>
        </p:spPr>
      </p:pic>
      <p:pic>
        <p:nvPicPr>
          <p:cNvPr id="26" name="図 25" descr="11014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908" y="2804518"/>
            <a:ext cx="1099675" cy="1870299"/>
          </a:xfrm>
          <a:prstGeom prst="rect">
            <a:avLst/>
          </a:prstGeom>
        </p:spPr>
      </p:pic>
      <p:pic>
        <p:nvPicPr>
          <p:cNvPr id="34" name="図 33" descr="142640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697" y="7624226"/>
            <a:ext cx="1182455" cy="1351377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050" y="7424929"/>
            <a:ext cx="1809551" cy="1719072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72909" y="6294704"/>
            <a:ext cx="6555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zh-CN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重复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练习操作规程所示的操作程序，从而掌握要领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充分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了解在安全上“什么该做”、“什么不能做”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2075" indent="-92075"/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要注意习惯了工作后的不小心而导致受伤，避免轻率行动、生拉硬拽的行动</a:t>
            </a:r>
            <a:endParaRPr kumimoji="1" lang="en-US" altLang="ja-JP" sz="1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86" y="4712057"/>
            <a:ext cx="1688374" cy="103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0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335997" y="1677512"/>
            <a:ext cx="6186732" cy="1512000"/>
          </a:xfrm>
          <a:prstGeom prst="roundRect">
            <a:avLst>
              <a:gd name="adj" fmla="val 8026"/>
            </a:avLst>
          </a:prstGeom>
          <a:solidFill>
            <a:schemeClr val="bg1"/>
          </a:solidFill>
          <a:ln w="7620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335997" y="3600322"/>
            <a:ext cx="6186732" cy="1512000"/>
          </a:xfrm>
          <a:prstGeom prst="roundRect">
            <a:avLst>
              <a:gd name="adj" fmla="val 8026"/>
            </a:avLst>
          </a:prstGeom>
          <a:solidFill>
            <a:schemeClr val="bg1"/>
          </a:solidFill>
          <a:ln w="7620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35997" y="5471540"/>
            <a:ext cx="6186732" cy="1512000"/>
          </a:xfrm>
          <a:prstGeom prst="roundRect">
            <a:avLst>
              <a:gd name="adj" fmla="val 8026"/>
            </a:avLst>
          </a:prstGeom>
          <a:solidFill>
            <a:schemeClr val="bg1"/>
          </a:solidFill>
          <a:ln w="7620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335997" y="7348247"/>
            <a:ext cx="6186732" cy="1512000"/>
          </a:xfrm>
          <a:prstGeom prst="roundRect">
            <a:avLst>
              <a:gd name="adj" fmla="val 8026"/>
            </a:avLst>
          </a:prstGeom>
          <a:solidFill>
            <a:schemeClr val="bg1"/>
          </a:solidFill>
          <a:ln w="7620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89697" y="86921"/>
            <a:ext cx="5829300" cy="617739"/>
          </a:xfrm>
          <a:noFill/>
        </p:spPr>
        <p:txBody>
          <a:bodyPr>
            <a:noAutofit/>
          </a:bodyPr>
          <a:lstStyle/>
          <a:p>
            <a:r>
              <a:rPr lang="ja-JP" altLang="en-US" sz="1400" b="1" dirty="0" smtClean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労働災害を防止するポイント</a:t>
            </a:r>
            <a:r>
              <a:rPr lang="ja-JP" altLang="en-US" sz="2400" b="1" dirty="0" smtClean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ja-JP" altLang="en-US" sz="2400" b="1" dirty="0" smtClean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zh-CN" altLang="en-US" sz="2400" b="1" dirty="0" smtClean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劳动灾害的防范重点</a:t>
            </a:r>
            <a:endParaRPr kumimoji="1" lang="ja-JP" altLang="en-US" sz="2400" b="1" dirty="0">
              <a:solidFill>
                <a:schemeClr val="accent4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17146" y="792266"/>
            <a:ext cx="6555552" cy="561490"/>
          </a:xfrm>
          <a:prstGeom prst="roundRect">
            <a:avLst>
              <a:gd name="adj" fmla="val 188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58775" indent="90488"/>
            <a:r>
              <a:rPr kumimoji="1" lang="ja-JP" altLang="en-US" sz="1200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  <a:r>
              <a:rPr kumimoji="1" lang="ja-JP" altLang="en-US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Ｓ</a:t>
            </a:r>
            <a:r>
              <a:rPr kumimoji="1" lang="ja-JP" altLang="en-US" sz="1200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1200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励行で安全を高める</a:t>
            </a:r>
            <a:r>
              <a:rPr kumimoji="1" lang="en-US" altLang="ja-JP" sz="1200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</a:t>
            </a:r>
          </a:p>
          <a:p>
            <a:pPr marL="358775" indent="90488"/>
            <a:r>
              <a:rPr kumimoji="1" lang="zh-CN" altLang="en-US" b="1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严格执行</a:t>
            </a:r>
            <a:r>
              <a:rPr kumimoji="1" lang="en-US" altLang="zh-CN" b="1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4S</a:t>
            </a:r>
            <a:r>
              <a:rPr kumimoji="1" lang="zh-CN" altLang="en-US" b="1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强化安全</a:t>
            </a:r>
            <a:r>
              <a:rPr kumimoji="1" lang="en-US" altLang="ja-JP" b="1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</a:t>
            </a:r>
            <a:endParaRPr kumimoji="1" lang="en-US" altLang="ja-JP" b="1" dirty="0">
              <a:solidFill>
                <a:srgbClr val="0033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562" y="907648"/>
            <a:ext cx="89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</a:t>
            </a:r>
            <a:r>
              <a:rPr kumimoji="1" lang="en-US" altLang="ja-JP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ja-JP" altLang="en-US" dirty="0">
              <a:solidFill>
                <a:srgbClr val="0033C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580086" y="3409920"/>
            <a:ext cx="1081109" cy="124028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82333" y="7509626"/>
            <a:ext cx="63367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zh-CN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习惯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2400" dirty="0" err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16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yuukan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5725" indent="182563">
              <a:lnSpc>
                <a:spcPts val="2800"/>
              </a:lnSpc>
            </a:pPr>
            <a:r>
              <a:rPr kumimoji="1" lang="zh-CN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严格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遵守规定，重复操作，即使不动脑子也可以自然做到安全、卫生的行动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2332" y="3771660"/>
            <a:ext cx="46033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zh-CN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整顿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24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eiton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  <a:p>
            <a:pPr marL="182563" indent="-96838">
              <a:lnSpc>
                <a:spcPts val="2800"/>
              </a:lnSpc>
            </a:pP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把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“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要的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”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物品收纳在容易取放、容易找到的地方，减少浪费时间，提高产品质量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5997" y="5533383"/>
            <a:ext cx="47846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zh-CN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清洁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24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eiketsu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  <a:p>
            <a:pPr marL="85725" indent="-85725">
              <a:lnSpc>
                <a:spcPts val="2800"/>
              </a:lnSpc>
            </a:pP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要及时清理身边的污垢保持干净整洁，谋求产品品质的提高并预防食物中毒及异物的混入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0"/>
          <a:stretch/>
        </p:blipFill>
        <p:spPr bwMode="auto">
          <a:xfrm>
            <a:off x="5679719" y="3914158"/>
            <a:ext cx="811412" cy="1240280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5665" y="5557181"/>
            <a:ext cx="1637065" cy="122779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82332" y="1695940"/>
            <a:ext cx="48383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整理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24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eiri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5725" indent="-85725" defTabSz="468313">
              <a:lnSpc>
                <a:spcPts val="2800"/>
              </a:lnSpc>
            </a:pP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zh-CN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把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“要的”和“不要的”物品分开</a:t>
            </a:r>
            <a:r>
              <a:rPr kumimoji="1" lang="zh-CN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，“不要的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”处理掉，  从而提高工作效率、降低灾害风险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2"/>
          <a:stretch/>
        </p:blipFill>
        <p:spPr bwMode="auto">
          <a:xfrm>
            <a:off x="5049856" y="1798298"/>
            <a:ext cx="1259727" cy="117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335997" y="3844174"/>
            <a:ext cx="6186732" cy="1500900"/>
          </a:xfrm>
          <a:prstGeom prst="roundRect">
            <a:avLst>
              <a:gd name="adj" fmla="val 8026"/>
            </a:avLst>
          </a:prstGeom>
          <a:solidFill>
            <a:schemeClr val="bg1"/>
          </a:solidFill>
          <a:ln w="7620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35997" y="5546816"/>
            <a:ext cx="6186732" cy="1305055"/>
          </a:xfrm>
          <a:prstGeom prst="roundRect">
            <a:avLst>
              <a:gd name="adj" fmla="val 8026"/>
            </a:avLst>
          </a:prstGeom>
          <a:solidFill>
            <a:schemeClr val="bg1"/>
          </a:solidFill>
          <a:ln w="7620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89697" y="96449"/>
            <a:ext cx="5829300" cy="606744"/>
          </a:xfrm>
          <a:noFill/>
        </p:spPr>
        <p:txBody>
          <a:bodyPr>
            <a:noAutofit/>
          </a:bodyPr>
          <a:lstStyle/>
          <a:p>
            <a:r>
              <a:rPr lang="ja-JP" altLang="en-US" sz="1400" b="1" dirty="0" smtClean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労働災害を防止するポイント</a:t>
            </a:r>
            <a:r>
              <a:rPr lang="ja-JP" altLang="en-US" sz="2400" b="1" dirty="0" smtClean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ja-JP" altLang="en-US" sz="2400" b="1" dirty="0" smtClean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zh-CN" altLang="en-US" sz="2400" b="1" dirty="0" smtClean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劳动灾害的防范重点</a:t>
            </a:r>
            <a:endParaRPr kumimoji="1" lang="ja-JP" altLang="en-US" sz="2400" b="1" dirty="0">
              <a:solidFill>
                <a:schemeClr val="accent4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72908" y="755690"/>
            <a:ext cx="6555552" cy="672566"/>
          </a:xfrm>
          <a:prstGeom prst="roundRect">
            <a:avLst>
              <a:gd name="adj" fmla="val 146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58775" indent="90488"/>
            <a:r>
              <a:rPr kumimoji="1" lang="ja-JP" altLang="en-US" sz="1200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安全な作業をみんなで実施し職場を安全に</a:t>
            </a:r>
            <a:r>
              <a:rPr kumimoji="1" lang="en-US" altLang="ja-JP" sz="1200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</a:t>
            </a:r>
          </a:p>
          <a:p>
            <a:pPr marL="358775" indent="90488"/>
            <a:r>
              <a:rPr kumimoji="1" lang="zh-CN" altLang="en-US" b="1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安全</a:t>
            </a:r>
            <a:r>
              <a:rPr kumimoji="1" lang="zh-CN" altLang="en-US" b="1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操作大家共同执行，建立安全工作岗位</a:t>
            </a:r>
            <a:r>
              <a:rPr kumimoji="1" lang="en-US" altLang="ja-JP" b="1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</a:t>
            </a:r>
            <a:endParaRPr kumimoji="1" lang="en-US" altLang="ja-JP" b="1" dirty="0">
              <a:solidFill>
                <a:srgbClr val="0033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7391" y="3813180"/>
            <a:ext cx="6255337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en-US" altLang="ja-JP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zh-CN" altLang="en-US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被夹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zh-CN" altLang="en-US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被卷入机械中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zh-CN" altLang="en-US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灾害防范的重点</a:t>
            </a:r>
            <a:endParaRPr kumimoji="1" lang="ja-JP" altLang="en-US" sz="16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机械的清扫、调整、修理要在机械停止后进行</a:t>
            </a:r>
            <a:endParaRPr kumimoji="1" lang="ja-JP" altLang="en-US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◆ 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机械停止后的清扫、调整、修理，也要防范机械的突然启动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 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要维护护栏、安全防护装置的功能等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562" y="907648"/>
            <a:ext cx="89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</a:t>
            </a:r>
            <a:r>
              <a:rPr kumimoji="1" lang="en-US" altLang="ja-JP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ja-JP" altLang="en-US" dirty="0">
              <a:solidFill>
                <a:srgbClr val="0033CC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7392" y="5648708"/>
            <a:ext cx="61516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en-US" altLang="ja-JP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zh-CN" altLang="en-US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被切割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zh-CN" altLang="en-US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被蹭伤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zh-CN" altLang="en-US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灾害的防范重点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清扫加工机械的刀刃时要小心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使用刀具时，要保证</a:t>
            </a:r>
            <a:r>
              <a:rPr kumimoji="1" lang="zh-CN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刀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具的安全摆放法及安全放置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！ 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30" name="角丸四角形 29"/>
          <p:cNvSpPr/>
          <p:nvPr/>
        </p:nvSpPr>
        <p:spPr>
          <a:xfrm>
            <a:off x="335997" y="1672772"/>
            <a:ext cx="6186732" cy="1955693"/>
          </a:xfrm>
          <a:prstGeom prst="roundRect">
            <a:avLst>
              <a:gd name="adj" fmla="val 4884"/>
            </a:avLst>
          </a:prstGeom>
          <a:solidFill>
            <a:schemeClr val="bg1"/>
          </a:solidFill>
          <a:ln w="7620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67392" y="1740769"/>
            <a:ext cx="6365056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en-US" altLang="ja-JP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zh-CN" altLang="en-US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跌倒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zh-CN" altLang="en-US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灾害的防范重点</a:t>
            </a:r>
            <a:endParaRPr kumimoji="1" lang="ja-JP" altLang="en-US" sz="16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地板上常保持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整理」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zh-CN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整顿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」「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清扫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」「</a:t>
            </a:r>
            <a:r>
              <a:rPr kumimoji="1" lang="zh-CN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清洁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建立安全岗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</a:p>
          <a:p>
            <a:pPr>
              <a:lnSpc>
                <a:spcPts val="2800"/>
              </a:lnSpc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◆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大的、</a:t>
            </a:r>
            <a:r>
              <a:rPr kumimoji="1" lang="zh-CN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重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的物品要用</a:t>
            </a:r>
            <a:r>
              <a:rPr kumimoji="1" lang="zh-CN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“台车”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搬运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！ </a:t>
            </a:r>
          </a:p>
          <a:p>
            <a:pPr>
              <a:lnSpc>
                <a:spcPts val="2800"/>
              </a:lnSpc>
            </a:pP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移动时手上不要拿东西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！ </a:t>
            </a:r>
          </a:p>
          <a:p>
            <a:pPr>
              <a:lnSpc>
                <a:spcPts val="2800"/>
              </a:lnSpc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◆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要确保通道充足的照明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335997" y="7094549"/>
            <a:ext cx="6186732" cy="1935063"/>
          </a:xfrm>
          <a:prstGeom prst="roundRect">
            <a:avLst>
              <a:gd name="adj" fmla="val 8026"/>
            </a:avLst>
          </a:prstGeom>
          <a:solidFill>
            <a:schemeClr val="bg1"/>
          </a:solidFill>
          <a:ln w="7620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67392" y="7141916"/>
            <a:ext cx="6151605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en-US" altLang="ja-JP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zh-CN" altLang="en-US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中暑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zh-CN" altLang="en-US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灾害的防范重点</a:t>
            </a:r>
            <a:endParaRPr kumimoji="1" lang="ja-JP" altLang="en-US" sz="16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◆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由睡眠不足等导致的身体变化要注意</a:t>
            </a:r>
            <a:endParaRPr kumimoji="1" lang="ja-JP" altLang="en-US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◆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对自己周围的情况也要注意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ts val="2800"/>
              </a:lnSpc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◆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要穿通气性好、吸湿易干的衣服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ts val="2800"/>
              </a:lnSpc>
            </a:pP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要勤休息、勤补充水分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19" b="53324"/>
          <a:stretch/>
        </p:blipFill>
        <p:spPr bwMode="auto">
          <a:xfrm>
            <a:off x="4087699" y="7097819"/>
            <a:ext cx="986457" cy="1161064"/>
          </a:xfrm>
          <a:prstGeom prst="rect">
            <a:avLst/>
          </a:prstGeom>
        </p:spPr>
      </p:pic>
      <p:sp>
        <p:nvSpPr>
          <p:cNvPr id="27" name="右矢印 26"/>
          <p:cNvSpPr/>
          <p:nvPr/>
        </p:nvSpPr>
        <p:spPr>
          <a:xfrm>
            <a:off x="5074156" y="7678351"/>
            <a:ext cx="415869" cy="32819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30" r="70636"/>
          <a:stretch/>
        </p:blipFill>
        <p:spPr bwMode="auto">
          <a:xfrm>
            <a:off x="5410331" y="7025973"/>
            <a:ext cx="978897" cy="1236521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16710" y="3641121"/>
            <a:ext cx="1295014" cy="120103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823" y="2462078"/>
            <a:ext cx="1502949" cy="1315808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156" y="5286812"/>
            <a:ext cx="1687582" cy="194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7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89697" y="101213"/>
            <a:ext cx="5829300" cy="624661"/>
          </a:xfrm>
          <a:noFill/>
        </p:spPr>
        <p:txBody>
          <a:bodyPr>
            <a:noAutofit/>
          </a:bodyPr>
          <a:lstStyle/>
          <a:p>
            <a:r>
              <a:rPr lang="ja-JP" altLang="en-US" sz="1400" b="1" dirty="0" smtClean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労働災害を防止するポイント</a:t>
            </a:r>
            <a:br>
              <a:rPr lang="ja-JP" altLang="en-US" sz="1400" b="1" dirty="0" smtClean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zh-CN" altLang="en-US" sz="2400" b="1" dirty="0" smtClean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劳动灾害防范重点</a:t>
            </a:r>
            <a:endParaRPr kumimoji="1" lang="ja-JP" altLang="en-US" sz="2400" b="1" dirty="0">
              <a:solidFill>
                <a:schemeClr val="accent4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72908" y="787816"/>
            <a:ext cx="6555552" cy="3339321"/>
          </a:xfrm>
          <a:prstGeom prst="roundRect">
            <a:avLst>
              <a:gd name="adj" fmla="val 30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58775" indent="90488"/>
            <a:r>
              <a:rPr kumimoji="1" lang="ja-JP" altLang="en-US" sz="1200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もし</a:t>
            </a:r>
            <a:r>
              <a:rPr kumimoji="1" lang="ja-JP" altLang="en-US" sz="1200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異常事態が発生したら</a:t>
            </a:r>
            <a:r>
              <a:rPr kumimoji="1" lang="ja-JP" altLang="en-US" sz="1200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en-US" altLang="ja-JP" sz="1200" dirty="0">
              <a:solidFill>
                <a:srgbClr val="0033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58775" indent="90488"/>
            <a:r>
              <a:rPr kumimoji="1" lang="zh-CN" altLang="en-US" b="1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如果异常情况发生了</a:t>
            </a:r>
            <a:r>
              <a:rPr kumimoji="1" lang="ja-JP" altLang="en-US" b="1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en-US" altLang="ja-JP" b="1" dirty="0">
              <a:solidFill>
                <a:srgbClr val="0033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562" y="907648"/>
            <a:ext cx="89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７</a:t>
            </a:r>
            <a:r>
              <a:rPr kumimoji="1" lang="en-US" altLang="ja-JP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ja-JP" altLang="en-US" dirty="0">
              <a:solidFill>
                <a:srgbClr val="0033CC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72908" y="5013342"/>
            <a:ext cx="6555552" cy="3789282"/>
          </a:xfrm>
          <a:prstGeom prst="roundRect">
            <a:avLst>
              <a:gd name="adj" fmla="val 41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58775" indent="90488"/>
            <a:r>
              <a:rPr kumimoji="1" lang="ja-JP" altLang="en-US" sz="1200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労働災害が発生</a:t>
            </a:r>
            <a:r>
              <a:rPr kumimoji="1" lang="ja-JP" altLang="en-US" sz="1200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したら！</a:t>
            </a:r>
            <a:endParaRPr kumimoji="1" lang="en-US" altLang="ja-JP" sz="1200" dirty="0">
              <a:solidFill>
                <a:srgbClr val="0033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58775" indent="90488"/>
            <a:r>
              <a:rPr kumimoji="1" lang="zh-CN" altLang="en-US" b="1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劳动灾害发生了</a:t>
            </a:r>
            <a:r>
              <a:rPr kumimoji="1" lang="ja-JP" altLang="en-US" b="1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en-US" altLang="ja-JP" b="1" dirty="0">
              <a:solidFill>
                <a:srgbClr val="0033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0562" y="5174507"/>
            <a:ext cx="89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８</a:t>
            </a:r>
            <a:r>
              <a:rPr kumimoji="1" lang="en-US" altLang="ja-JP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ja-JP" altLang="en-US" dirty="0">
              <a:solidFill>
                <a:srgbClr val="0033CC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67392" y="1338047"/>
            <a:ext cx="6365056" cy="1928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zh-CN" altLang="en-US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如果发现了异常情况、首先要确认发生了什么事</a:t>
            </a:r>
            <a:endParaRPr kumimoji="1" lang="ja-JP" altLang="en-US" sz="16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5725">
              <a:lnSpc>
                <a:spcPct val="150000"/>
              </a:lnSpc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要大声告知身边的负责人或同事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5725">
              <a:lnSpc>
                <a:spcPct val="150000"/>
              </a:lnSpc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根据情况需要按下“非常停止按钮”让机械停止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5725">
              <a:lnSpc>
                <a:spcPct val="150000"/>
              </a:lnSpc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zh-CN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听从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负责人的指示与同事的配合，进行妥善处理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5725">
              <a:lnSpc>
                <a:spcPct val="150000"/>
              </a:lnSpc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不可以一个人轻率地行动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67392" y="5746084"/>
            <a:ext cx="6365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>
              <a:lnSpc>
                <a:spcPct val="150000"/>
              </a:lnSpc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首先要冷静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・・・・</a:t>
            </a:r>
          </a:p>
          <a:p>
            <a:pPr marL="85725">
              <a:lnSpc>
                <a:spcPct val="150000"/>
              </a:lnSpc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 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要避免慌忙靠近而引发二次灾害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</a:p>
          <a:p>
            <a:pPr marL="85725">
              <a:lnSpc>
                <a:spcPct val="150000"/>
              </a:lnSpc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 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要大声地告知身边的人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5725">
              <a:lnSpc>
                <a:spcPct val="150000"/>
              </a:lnSpc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对受伤者进行施救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</a:p>
          <a:p>
            <a:pPr marL="85725">
              <a:lnSpc>
                <a:spcPct val="150000"/>
              </a:lnSpc>
            </a:pP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向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上司（</a:t>
            </a:r>
            <a:r>
              <a:rPr kumimoji="1" lang="zh-CN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负责人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通报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</a:p>
          <a:p>
            <a:pPr marL="85725">
              <a:lnSpc>
                <a:spcPct val="150000"/>
              </a:lnSpc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zh-CN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往</a:t>
            </a: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医院运送受伤者等进行的施救，要听从负责人的</a:t>
            </a:r>
            <a:endParaRPr kumimoji="1" lang="en-US" altLang="zh-CN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5725">
              <a:lnSpc>
                <a:spcPct val="150000"/>
              </a:lnSpc>
            </a:pPr>
            <a:r>
              <a:rPr kumimoji="1"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指示</a:t>
            </a:r>
            <a:endParaRPr kumimoji="1" lang="ja-JP" altLang="en-US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68288">
              <a:lnSpc>
                <a:spcPct val="150000"/>
              </a:lnSpc>
            </a:pP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2933" y="5499167"/>
            <a:ext cx="1495689" cy="149351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3221" y="7435783"/>
            <a:ext cx="1495689" cy="1366841"/>
          </a:xfrm>
          <a:prstGeom prst="rect">
            <a:avLst/>
          </a:prstGeom>
        </p:spPr>
      </p:pic>
      <p:pic>
        <p:nvPicPr>
          <p:cNvPr id="11" name="図 10" descr="149464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9681" y="3263620"/>
            <a:ext cx="1145088" cy="1374106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5130" y="2014408"/>
            <a:ext cx="1387959" cy="195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5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1300" y="416653"/>
            <a:ext cx="6286544" cy="1571636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dirty="0" smtClean="0">
                <a:solidFill>
                  <a:srgbClr val="0033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面向技能实习生</a:t>
            </a:r>
            <a:r>
              <a:rPr lang="ja-JP" altLang="en-US" sz="3200" b="1" dirty="0" smtClean="0">
                <a:solidFill>
                  <a:srgbClr val="0033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ja-JP" altLang="en-US" sz="3200" b="1" dirty="0" smtClean="0">
                <a:solidFill>
                  <a:srgbClr val="0033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zh-CN" altLang="en-US" sz="3200" b="1" dirty="0">
                <a:solidFill>
                  <a:srgbClr val="0033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各种</a:t>
            </a:r>
            <a:r>
              <a:rPr lang="zh-CN" altLang="en-US" sz="3200" b="1" dirty="0" smtClean="0">
                <a:solidFill>
                  <a:srgbClr val="0033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操作安全卫生的链接</a:t>
            </a:r>
            <a:r>
              <a:rPr kumimoji="1" lang="ja-JP" altLang="en-US" sz="3200" b="1" dirty="0" smtClean="0">
                <a:solidFill>
                  <a:srgbClr val="0033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集</a:t>
            </a:r>
            <a:r>
              <a:rPr kumimoji="1" lang="ja-JP" altLang="en-US" sz="3200" b="1" dirty="0" smtClean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ja-JP" altLang="en-US" sz="3200" b="1" dirty="0" smtClean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zh-CN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由</a:t>
            </a:r>
            <a:r>
              <a:rPr lang="zh-CN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国际研修协力机构</a:t>
            </a:r>
            <a:r>
              <a:rPr lang="zh-TW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zh-TW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JITCO</a:t>
            </a:r>
            <a:r>
              <a:rPr lang="zh-TW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zh-CN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制作</a:t>
            </a:r>
            <a:r>
              <a:rPr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endParaRPr kumimoji="1" lang="ja-JP" altLang="en-US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サブタイトル 2"/>
          <p:cNvSpPr>
            <a:spLocks noGrp="1"/>
          </p:cNvSpPr>
          <p:nvPr>
            <p:ph type="subTitle" idx="1"/>
          </p:nvPr>
        </p:nvSpPr>
        <p:spPr>
          <a:xfrm>
            <a:off x="241300" y="3648184"/>
            <a:ext cx="6527078" cy="3672408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 smtClean="0"/>
              <a:t>确保从事焊接业的技能实习生的安全</a:t>
            </a:r>
            <a:r>
              <a:rPr lang="en-US" altLang="zh-CN" sz="1400" dirty="0" smtClean="0"/>
              <a:t>·</a:t>
            </a:r>
            <a:r>
              <a:rPr lang="zh-CN" altLang="en-US" sz="1400" dirty="0" smtClean="0"/>
              <a:t>健康</a:t>
            </a:r>
            <a:endParaRPr lang="ja-JP" altLang="en-US" sz="1400" dirty="0" smtClean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 smtClean="0"/>
              <a:t>确保从事食品制造业的技能实习生的安全</a:t>
            </a:r>
            <a:r>
              <a:rPr lang="en-US" altLang="zh-CN" sz="1400" dirty="0" smtClean="0"/>
              <a:t>·</a:t>
            </a:r>
            <a:r>
              <a:rPr lang="zh-CN" altLang="en-US" sz="1400" dirty="0" smtClean="0"/>
              <a:t>健康</a:t>
            </a:r>
            <a:endParaRPr lang="ja-JP" altLang="en-US" sz="1400" dirty="0" smtClean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schemeClr val="tx1"/>
                </a:solidFill>
              </a:rPr>
              <a:t>技能实习生为了安全地从事建筑业的</a:t>
            </a:r>
            <a:r>
              <a:rPr lang="zh-CN" altLang="en-US" sz="1400" dirty="0"/>
              <a:t>第一步</a:t>
            </a:r>
            <a:endParaRPr lang="ja-JP" altLang="en-US" sz="1400" dirty="0" smtClean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 smtClean="0"/>
              <a:t>确保从事金属制品制造业的技能实习生的安全与健康</a:t>
            </a:r>
            <a:endParaRPr lang="ja-JP" altLang="en-US" sz="1400" dirty="0" smtClean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schemeClr val="tx1"/>
                </a:solidFill>
              </a:rPr>
              <a:t>确保从事耕种农业的技能实习生的安全与健康</a:t>
            </a:r>
            <a:endParaRPr lang="ja-JP" altLang="en-US" sz="1400" dirty="0" smtClean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 smtClean="0"/>
              <a:t>确保从事畜牧业的技能实习生的安全与健康</a:t>
            </a:r>
            <a:endParaRPr lang="ja-JP" altLang="en-US" sz="1400" dirty="0" smtClean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 smtClean="0"/>
              <a:t>有关磨</a:t>
            </a:r>
            <a:r>
              <a:rPr lang="zh-CN" altLang="en-US" sz="1400" dirty="0"/>
              <a:t>床</a:t>
            </a:r>
            <a:r>
              <a:rPr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zh-CN" altLang="en-US" sz="1400" dirty="0"/>
              <a:t>砂轮机</a:t>
            </a:r>
            <a:r>
              <a:rPr lang="ja-JP" altLang="en-US" sz="1400" dirty="0" smtClean="0">
                <a:solidFill>
                  <a:schemeClr val="tx1"/>
                </a:solidFill>
              </a:rPr>
              <a:t>・</a:t>
            </a:r>
            <a:r>
              <a:rPr lang="zh-CN" altLang="en-US" sz="1400" dirty="0" smtClean="0">
                <a:solidFill>
                  <a:schemeClr val="tx1"/>
                </a:solidFill>
              </a:rPr>
              <a:t>打磨机</a:t>
            </a:r>
            <a:r>
              <a:rPr lang="ja-JP" altLang="en-US" sz="1400" dirty="0" smtClean="0">
                <a:solidFill>
                  <a:schemeClr val="tx1"/>
                </a:solidFill>
              </a:rPr>
              <a:t>等）</a:t>
            </a:r>
            <a:r>
              <a:rPr lang="zh-CN" altLang="en-US" sz="1400" dirty="0" smtClean="0"/>
              <a:t>操作方面劳动灾害的防范对策</a:t>
            </a:r>
            <a:endParaRPr lang="ja-JP" altLang="en-US" sz="1400" dirty="0" smtClean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 smtClean="0"/>
              <a:t>有关焊接实习方面劳动灾害的防范对策的指南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7" name="図 6" descr="JITC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998" y="7452320"/>
            <a:ext cx="1203111" cy="120311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454" y="2226988"/>
            <a:ext cx="1730210" cy="115347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240">
            <a:off x="3885607" y="7429710"/>
            <a:ext cx="1087002" cy="1087002"/>
          </a:xfrm>
          <a:prstGeom prst="rect">
            <a:avLst/>
          </a:prstGeom>
        </p:spPr>
      </p:pic>
      <p:sp>
        <p:nvSpPr>
          <p:cNvPr id="4" name="円形吹き出し 3"/>
          <p:cNvSpPr/>
          <p:nvPr/>
        </p:nvSpPr>
        <p:spPr>
          <a:xfrm>
            <a:off x="390144" y="7465987"/>
            <a:ext cx="3373011" cy="1406653"/>
          </a:xfrm>
          <a:prstGeom prst="wedgeEllipseCallout">
            <a:avLst>
              <a:gd name="adj1" fmla="val 58538"/>
              <a:gd name="adj2" fmla="val -32305"/>
            </a:avLst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>
                <a:solidFill>
                  <a:schemeClr val="tx1"/>
                </a:solidFill>
              </a:rPr>
              <a:t>用手机扫右边的二维码，链接会自动弹出。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/>
          <p:cNvSpPr txBox="1">
            <a:spLocks/>
          </p:cNvSpPr>
          <p:nvPr/>
        </p:nvSpPr>
        <p:spPr>
          <a:xfrm>
            <a:off x="86802" y="6346865"/>
            <a:ext cx="6708092" cy="25186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北海道</a:t>
            </a:r>
            <a:r>
              <a:rPr lang="zh-CN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劳动局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zh-TW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外国人</a:t>
            </a:r>
            <a:r>
              <a:rPr lang="zh-CN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劳动者咨询窗口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ja-JP" altLang="en-US" sz="1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对外国人劳动者的工作支援</a:t>
            </a:r>
            <a:endParaRPr lang="ja-JP" altLang="en-US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54013" algn="l">
              <a:lnSpc>
                <a:spcPct val="120000"/>
              </a:lnSpc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zh-CN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札幌职业介绍所设有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zh-CN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雇佣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外国人</a:t>
            </a:r>
            <a:r>
              <a:rPr lang="zh-CN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服务窗口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」。</a:t>
            </a:r>
          </a:p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外国人劳动者的电话咨询</a:t>
            </a:r>
            <a:r>
              <a:rPr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zh-CN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厚生劳动省</a:t>
            </a:r>
            <a:r>
              <a:rPr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HP</a:t>
            </a:r>
            <a:r>
              <a:rPr lang="zh-CN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的链接</a:t>
            </a:r>
            <a:r>
              <a:rPr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marL="450850" algn="l">
              <a:lnSpc>
                <a:spcPct val="120000"/>
              </a:lnSpc>
            </a:pPr>
            <a:r>
              <a:rPr lang="zh-CN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您有没有因劳动条件方面的纠纷而烦恼呢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？</a:t>
            </a:r>
            <a:endParaRPr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1300" y="387710"/>
            <a:ext cx="6286544" cy="578261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0033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劳动咨询窗口 链接</a:t>
            </a:r>
            <a:r>
              <a:rPr kumimoji="1" lang="ja-JP" altLang="en-US" sz="3200" b="1" dirty="0" smtClean="0">
                <a:solidFill>
                  <a:srgbClr val="0033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集</a:t>
            </a:r>
            <a:endParaRPr kumimoji="1" lang="ja-JP" altLang="en-US" sz="2000" b="1" dirty="0">
              <a:solidFill>
                <a:srgbClr val="0033CC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楕円 3"/>
          <p:cNvSpPr/>
          <p:nvPr/>
        </p:nvSpPr>
        <p:spPr>
          <a:xfrm>
            <a:off x="1824905" y="4694591"/>
            <a:ext cx="3076020" cy="140665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>
                <a:solidFill>
                  <a:schemeClr val="tx1"/>
                </a:solidFill>
              </a:rPr>
              <a:t>用手机扫二维码，链接会自动弹出</a:t>
            </a:r>
            <a:r>
              <a:rPr kumimoji="1" lang="ja-JP" altLang="en-US" dirty="0" err="1" smtClean="0">
                <a:solidFill>
                  <a:schemeClr val="tx1"/>
                </a:solidFill>
              </a:rPr>
              <a:t>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86802" y="1043649"/>
            <a:ext cx="6708092" cy="34308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外国人技能实习机构</a:t>
            </a:r>
            <a:r>
              <a:rPr lang="zh-TW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zh-TW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OTIT</a:t>
            </a:r>
            <a:r>
              <a:rPr lang="zh-TW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zh-CN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母语咨询</a:t>
            </a:r>
            <a:endParaRPr lang="ja-JP" altLang="en-US" sz="2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在日本从事技能实习的有关事情，可以用您的母语咨询</a:t>
            </a:r>
            <a:r>
              <a:rPr lang="ja-JP" altLang="en-US" sz="1400" b="1" dirty="0" err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ja-JP" altLang="en-US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ja-JP" altLang="en-US" sz="1600" b="1" dirty="0" smtClean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技能实习中的烦恼</a:t>
            </a:r>
            <a:endParaRPr lang="ja-JP" altLang="en-US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82563" algn="l">
              <a:lnSpc>
                <a:spcPct val="120000"/>
              </a:lnSpc>
            </a:pPr>
            <a:r>
              <a:rPr lang="zh-CN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例如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・・・</a:t>
            </a:r>
          </a:p>
          <a:p>
            <a:pPr marL="182563" algn="l">
              <a:lnSpc>
                <a:spcPct val="120000"/>
              </a:lnSpc>
              <a:spcAft>
                <a:spcPts val="600"/>
              </a:spcAft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zh-CN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不付加班费，遭受暴力，工作内容与合同不符，护照被要求代为保管，不能自由外出，违背个人意愿让回国等的时候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对技能实习的实施者或监督团体违反法令的行为，</a:t>
            </a:r>
            <a:r>
              <a:rPr lang="zh-CN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您</a:t>
            </a:r>
            <a:r>
              <a:rPr lang="zh-CN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可以提交</a:t>
            </a:r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zh-CN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报告</a:t>
            </a:r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」。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45" y="4175356"/>
            <a:ext cx="1203111" cy="120311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0" y="5378467"/>
            <a:ext cx="1203111" cy="120311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240" flipH="1" flipV="1">
            <a:off x="1461623" y="5221211"/>
            <a:ext cx="1087002" cy="108700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240">
            <a:off x="4357424" y="4776341"/>
            <a:ext cx="1087002" cy="108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4102</TotalTime>
  <Words>567</Words>
  <Application>Microsoft Office PowerPoint</Application>
  <PresentationFormat>画面に合わせる (4:3)</PresentationFormat>
  <Paragraphs>140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8" baseType="lpstr">
      <vt:lpstr>等线</vt:lpstr>
      <vt:lpstr>ＭＳ Ｐゴシック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致在北海道工作的外国人 安全第一！</vt:lpstr>
      <vt:lpstr>労働災害を防止するポイント 劳动灾害的防范重点</vt:lpstr>
      <vt:lpstr>労働災害を防止するポイント 劳动灾害的防范重点</vt:lpstr>
      <vt:lpstr>労働災害を防止するポイント 劳动灾害的防范重点</vt:lpstr>
      <vt:lpstr>労働災害を防止するポイント 劳动灾害的防范重点</vt:lpstr>
      <vt:lpstr>労働災害を防止するポイント 劳动灾害防范重点</vt:lpstr>
      <vt:lpstr>面向技能实习生 各种操作安全卫生的链接集 ～由国际研修协力机构（JITCO）制作～</vt:lpstr>
      <vt:lpstr>劳动咨询窗口 链接集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労働災害を防止するポイント</dc:title>
  <dc:creator>菅清</dc:creator>
  <cp:lastModifiedBy>鈴木力</cp:lastModifiedBy>
  <cp:revision>224</cp:revision>
  <cp:lastPrinted>2020-01-07T06:22:07Z</cp:lastPrinted>
  <dcterms:created xsi:type="dcterms:W3CDTF">2019-06-19T02:06:14Z</dcterms:created>
  <dcterms:modified xsi:type="dcterms:W3CDTF">2020-01-07T06:58:51Z</dcterms:modified>
</cp:coreProperties>
</file>