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89" r:id="rId2"/>
    <p:sldId id="288" r:id="rId3"/>
  </p:sldIdLst>
  <p:sldSz cx="7200900" cy="10333038"/>
  <p:notesSz cx="6807200" cy="9939338"/>
  <p:defaultTextStyle>
    <a:defPPr>
      <a:defRPr lang="ja-JP"/>
    </a:defPPr>
    <a:lvl1pPr algn="l" defTabSz="876757" rtl="0" fontAlgn="base">
      <a:spcBef>
        <a:spcPct val="0"/>
      </a:spcBef>
      <a:spcAft>
        <a:spcPct val="0"/>
      </a:spcAft>
      <a:defRPr kumimoji="1" sz="1800" kern="1200">
        <a:solidFill>
          <a:schemeClr val="tx1"/>
        </a:solidFill>
        <a:latin typeface="Arial" pitchFamily="34" charset="0"/>
        <a:ea typeface="ＭＳ Ｐゴシック" pitchFamily="50" charset="-128"/>
        <a:cs typeface="+mn-cs"/>
      </a:defRPr>
    </a:lvl1pPr>
    <a:lvl2pPr marL="437616" indent="1525" algn="l" defTabSz="876757" rtl="0" fontAlgn="base">
      <a:spcBef>
        <a:spcPct val="0"/>
      </a:spcBef>
      <a:spcAft>
        <a:spcPct val="0"/>
      </a:spcAft>
      <a:defRPr kumimoji="1" sz="1800" kern="1200">
        <a:solidFill>
          <a:schemeClr val="tx1"/>
        </a:solidFill>
        <a:latin typeface="Arial" pitchFamily="34" charset="0"/>
        <a:ea typeface="ＭＳ Ｐゴシック" pitchFamily="50" charset="-128"/>
        <a:cs typeface="+mn-cs"/>
      </a:defRPr>
    </a:lvl2pPr>
    <a:lvl3pPr marL="876757" indent="1525" algn="l" defTabSz="876757" rtl="0" fontAlgn="base">
      <a:spcBef>
        <a:spcPct val="0"/>
      </a:spcBef>
      <a:spcAft>
        <a:spcPct val="0"/>
      </a:spcAft>
      <a:defRPr kumimoji="1" sz="1800" kern="1200">
        <a:solidFill>
          <a:schemeClr val="tx1"/>
        </a:solidFill>
        <a:latin typeface="Arial" pitchFamily="34" charset="0"/>
        <a:ea typeface="ＭＳ Ｐゴシック" pitchFamily="50" charset="-128"/>
        <a:cs typeface="+mn-cs"/>
      </a:defRPr>
    </a:lvl3pPr>
    <a:lvl4pPr marL="1315897" indent="1525" algn="l" defTabSz="876757" rtl="0" fontAlgn="base">
      <a:spcBef>
        <a:spcPct val="0"/>
      </a:spcBef>
      <a:spcAft>
        <a:spcPct val="0"/>
      </a:spcAft>
      <a:defRPr kumimoji="1" sz="1800" kern="1200">
        <a:solidFill>
          <a:schemeClr val="tx1"/>
        </a:solidFill>
        <a:latin typeface="Arial" pitchFamily="34" charset="0"/>
        <a:ea typeface="ＭＳ Ｐゴシック" pitchFamily="50" charset="-128"/>
        <a:cs typeface="+mn-cs"/>
      </a:defRPr>
    </a:lvl4pPr>
    <a:lvl5pPr marL="1755038" indent="1525" algn="l" defTabSz="876757" rtl="0" fontAlgn="base">
      <a:spcBef>
        <a:spcPct val="0"/>
      </a:spcBef>
      <a:spcAft>
        <a:spcPct val="0"/>
      </a:spcAft>
      <a:defRPr kumimoji="1" sz="1800" kern="1200">
        <a:solidFill>
          <a:schemeClr val="tx1"/>
        </a:solidFill>
        <a:latin typeface="Arial" pitchFamily="34" charset="0"/>
        <a:ea typeface="ＭＳ Ｐゴシック" pitchFamily="50" charset="-128"/>
        <a:cs typeface="+mn-cs"/>
      </a:defRPr>
    </a:lvl5pPr>
    <a:lvl6pPr marL="2195703" algn="l" defTabSz="878281" rtl="0" eaLnBrk="1" latinLnBrk="0" hangingPunct="1">
      <a:defRPr kumimoji="1" sz="1800" kern="1200">
        <a:solidFill>
          <a:schemeClr val="tx1"/>
        </a:solidFill>
        <a:latin typeface="Arial" pitchFamily="34" charset="0"/>
        <a:ea typeface="ＭＳ Ｐゴシック" pitchFamily="50" charset="-128"/>
        <a:cs typeface="+mn-cs"/>
      </a:defRPr>
    </a:lvl6pPr>
    <a:lvl7pPr marL="2634844" algn="l" defTabSz="878281" rtl="0" eaLnBrk="1" latinLnBrk="0" hangingPunct="1">
      <a:defRPr kumimoji="1" sz="1800" kern="1200">
        <a:solidFill>
          <a:schemeClr val="tx1"/>
        </a:solidFill>
        <a:latin typeface="Arial" pitchFamily="34" charset="0"/>
        <a:ea typeface="ＭＳ Ｐゴシック" pitchFamily="50" charset="-128"/>
        <a:cs typeface="+mn-cs"/>
      </a:defRPr>
    </a:lvl7pPr>
    <a:lvl8pPr marL="3073984" algn="l" defTabSz="878281" rtl="0" eaLnBrk="1" latinLnBrk="0" hangingPunct="1">
      <a:defRPr kumimoji="1" sz="1800" kern="1200">
        <a:solidFill>
          <a:schemeClr val="tx1"/>
        </a:solidFill>
        <a:latin typeface="Arial" pitchFamily="34" charset="0"/>
        <a:ea typeface="ＭＳ Ｐゴシック" pitchFamily="50" charset="-128"/>
        <a:cs typeface="+mn-cs"/>
      </a:defRPr>
    </a:lvl8pPr>
    <a:lvl9pPr marL="3513125" algn="l" defTabSz="878281" rtl="0" eaLnBrk="1" latinLnBrk="0" hangingPunct="1">
      <a:defRPr kumimoji="1" sz="18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F6882E"/>
    <a:srgbClr val="D38583"/>
    <a:srgbClr val="F6E7E6"/>
    <a:srgbClr val="F2DBDA"/>
    <a:srgbClr val="FF0000"/>
    <a:srgbClr val="CC6600"/>
    <a:srgbClr val="FFCC00"/>
    <a:srgbClr val="FF99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 autoAdjust="0"/>
    <p:restoredTop sz="98824" autoAdjust="0"/>
  </p:normalViewPr>
  <p:slideViewPr>
    <p:cSldViewPr>
      <p:cViewPr varScale="1">
        <p:scale>
          <a:sx n="82" d="100"/>
          <a:sy n="82" d="100"/>
        </p:scale>
        <p:origin x="1248" y="-18"/>
      </p:cViewPr>
      <p:guideLst>
        <p:guide orient="horz" pos="3255"/>
        <p:guide pos="2268"/>
      </p:guideLst>
    </p:cSldViewPr>
  </p:slideViewPr>
  <p:notesTextViewPr>
    <p:cViewPr>
      <p:scale>
        <a:sx n="100" d="100"/>
        <a:sy n="100" d="100"/>
      </p:scale>
      <p:origin x="0" y="0"/>
    </p:cViewPr>
  </p:notesTextViewPr>
  <p:sorterViewPr>
    <p:cViewPr>
      <p:scale>
        <a:sx n="200" d="100"/>
        <a:sy n="2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263" cy="496888"/>
          </a:xfrm>
          <a:prstGeom prst="rect">
            <a:avLst/>
          </a:prstGeom>
        </p:spPr>
        <p:txBody>
          <a:bodyPr vert="horz" lIns="91432" tIns="45716" rIns="91432" bIns="45716" rtlCol="0"/>
          <a:lstStyle>
            <a:lvl1pPr algn="l" defTabSz="914031"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lIns="91432" tIns="45716" rIns="91432" bIns="45716" rtlCol="0"/>
          <a:lstStyle>
            <a:lvl1pPr algn="r" defTabSz="914031" fontAlgn="auto">
              <a:spcBef>
                <a:spcPts val="0"/>
              </a:spcBef>
              <a:spcAft>
                <a:spcPts val="0"/>
              </a:spcAft>
              <a:defRPr sz="1200" smtClean="0">
                <a:latin typeface="+mn-lt"/>
                <a:ea typeface="+mn-ea"/>
              </a:defRPr>
            </a:lvl1pPr>
          </a:lstStyle>
          <a:p>
            <a:pPr>
              <a:defRPr/>
            </a:pPr>
            <a:fld id="{736F45B3-07DE-4302-B3BC-C5B6D2ABD3B5}" type="datetimeFigureOut">
              <a:rPr lang="ja-JP" altLang="en-US"/>
              <a:pPr>
                <a:defRPr/>
              </a:pPr>
              <a:t>2020/10/2</a:t>
            </a:fld>
            <a:endParaRPr lang="ja-JP" altLang="en-US"/>
          </a:p>
        </p:txBody>
      </p:sp>
      <p:sp>
        <p:nvSpPr>
          <p:cNvPr id="4" name="スライド イメージ プレースホルダ 3"/>
          <p:cNvSpPr>
            <a:spLocks noGrp="1" noRot="1" noChangeAspect="1"/>
          </p:cNvSpPr>
          <p:nvPr>
            <p:ph type="sldImg" idx="2"/>
          </p:nvPr>
        </p:nvSpPr>
        <p:spPr>
          <a:xfrm>
            <a:off x="2106613" y="746125"/>
            <a:ext cx="2595562" cy="3725863"/>
          </a:xfrm>
          <a:prstGeom prst="rect">
            <a:avLst/>
          </a:prstGeom>
          <a:noFill/>
          <a:ln w="12700">
            <a:solidFill>
              <a:prstClr val="black"/>
            </a:solidFill>
          </a:ln>
        </p:spPr>
        <p:txBody>
          <a:bodyPr vert="horz" lIns="91432" tIns="45716" rIns="91432" bIns="45716" rtlCol="0" anchor="ctr"/>
          <a:lstStyle/>
          <a:p>
            <a:pPr lvl="0"/>
            <a:endParaRPr lang="ja-JP" altLang="en-US" noProof="0"/>
          </a:p>
        </p:txBody>
      </p:sp>
      <p:sp>
        <p:nvSpPr>
          <p:cNvPr id="5" name="ノート プレースホルダ 4"/>
          <p:cNvSpPr>
            <a:spLocks noGrp="1"/>
          </p:cNvSpPr>
          <p:nvPr>
            <p:ph type="body" sz="quarter" idx="3"/>
          </p:nvPr>
        </p:nvSpPr>
        <p:spPr>
          <a:xfrm>
            <a:off x="681199" y="4721226"/>
            <a:ext cx="5444806" cy="4471988"/>
          </a:xfrm>
          <a:prstGeom prst="rect">
            <a:avLst/>
          </a:prstGeom>
        </p:spPr>
        <p:txBody>
          <a:bodyPr vert="horz" lIns="91432" tIns="45716" rIns="91432" bIns="45716"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 y="9440864"/>
            <a:ext cx="2950263" cy="496887"/>
          </a:xfrm>
          <a:prstGeom prst="rect">
            <a:avLst/>
          </a:prstGeom>
        </p:spPr>
        <p:txBody>
          <a:bodyPr vert="horz" lIns="91432" tIns="45716" rIns="91432" bIns="45716" rtlCol="0" anchor="b"/>
          <a:lstStyle>
            <a:lvl1pPr algn="l" defTabSz="914031"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lIns="91432" tIns="45716" rIns="91432" bIns="45716" rtlCol="0" anchor="b"/>
          <a:lstStyle>
            <a:lvl1pPr algn="r" defTabSz="914031" fontAlgn="auto">
              <a:spcBef>
                <a:spcPts val="0"/>
              </a:spcBef>
              <a:spcAft>
                <a:spcPts val="0"/>
              </a:spcAft>
              <a:defRPr sz="1200" smtClean="0">
                <a:latin typeface="+mn-lt"/>
                <a:ea typeface="+mn-ea"/>
              </a:defRPr>
            </a:lvl1pPr>
          </a:lstStyle>
          <a:p>
            <a:pPr>
              <a:defRPr/>
            </a:pPr>
            <a:fld id="{6F9A951A-96AD-458A-A39C-A26C8DCA1898}" type="slidenum">
              <a:rPr lang="ja-JP" altLang="en-US"/>
              <a:pPr>
                <a:defRPr/>
              </a:pPr>
              <a:t>‹#›</a:t>
            </a:fld>
            <a:endParaRPr lang="ja-JP" altLang="en-US"/>
          </a:p>
        </p:txBody>
      </p:sp>
    </p:spTree>
    <p:extLst>
      <p:ext uri="{BB962C8B-B14F-4D97-AF65-F5344CB8AC3E}">
        <p14:creationId xmlns:p14="http://schemas.microsoft.com/office/powerpoint/2010/main" val="1420562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39141" algn="l" rtl="0" fontAlgn="base">
      <a:spcBef>
        <a:spcPct val="30000"/>
      </a:spcBef>
      <a:spcAft>
        <a:spcPct val="0"/>
      </a:spcAft>
      <a:defRPr kumimoji="1" sz="1200" kern="1200">
        <a:solidFill>
          <a:schemeClr val="tx1"/>
        </a:solidFill>
        <a:latin typeface="+mn-lt"/>
        <a:ea typeface="+mn-ea"/>
        <a:cs typeface="+mn-cs"/>
      </a:defRPr>
    </a:lvl2pPr>
    <a:lvl3pPr marL="878281" algn="l" rtl="0" fontAlgn="base">
      <a:spcBef>
        <a:spcPct val="30000"/>
      </a:spcBef>
      <a:spcAft>
        <a:spcPct val="0"/>
      </a:spcAft>
      <a:defRPr kumimoji="1" sz="1200" kern="1200">
        <a:solidFill>
          <a:schemeClr val="tx1"/>
        </a:solidFill>
        <a:latin typeface="+mn-lt"/>
        <a:ea typeface="+mn-ea"/>
        <a:cs typeface="+mn-cs"/>
      </a:defRPr>
    </a:lvl3pPr>
    <a:lvl4pPr marL="1317422" algn="l" rtl="0" fontAlgn="base">
      <a:spcBef>
        <a:spcPct val="30000"/>
      </a:spcBef>
      <a:spcAft>
        <a:spcPct val="0"/>
      </a:spcAft>
      <a:defRPr kumimoji="1" sz="1200" kern="1200">
        <a:solidFill>
          <a:schemeClr val="tx1"/>
        </a:solidFill>
        <a:latin typeface="+mn-lt"/>
        <a:ea typeface="+mn-ea"/>
        <a:cs typeface="+mn-cs"/>
      </a:defRPr>
    </a:lvl4pPr>
    <a:lvl5pPr marL="1756562" algn="l" rtl="0" fontAlgn="base">
      <a:spcBef>
        <a:spcPct val="30000"/>
      </a:spcBef>
      <a:spcAft>
        <a:spcPct val="0"/>
      </a:spcAft>
      <a:defRPr kumimoji="1" sz="1200" kern="1200">
        <a:solidFill>
          <a:schemeClr val="tx1"/>
        </a:solidFill>
        <a:latin typeface="+mn-lt"/>
        <a:ea typeface="+mn-ea"/>
        <a:cs typeface="+mn-cs"/>
      </a:defRPr>
    </a:lvl5pPr>
    <a:lvl6pPr marL="2195703" algn="l" defTabSz="878281" rtl="0" eaLnBrk="1" latinLnBrk="0" hangingPunct="1">
      <a:defRPr kumimoji="1" sz="1200" kern="1200">
        <a:solidFill>
          <a:schemeClr val="tx1"/>
        </a:solidFill>
        <a:latin typeface="+mn-lt"/>
        <a:ea typeface="+mn-ea"/>
        <a:cs typeface="+mn-cs"/>
      </a:defRPr>
    </a:lvl6pPr>
    <a:lvl7pPr marL="2634844" algn="l" defTabSz="878281" rtl="0" eaLnBrk="1" latinLnBrk="0" hangingPunct="1">
      <a:defRPr kumimoji="1" sz="1200" kern="1200">
        <a:solidFill>
          <a:schemeClr val="tx1"/>
        </a:solidFill>
        <a:latin typeface="+mn-lt"/>
        <a:ea typeface="+mn-ea"/>
        <a:cs typeface="+mn-cs"/>
      </a:defRPr>
    </a:lvl7pPr>
    <a:lvl8pPr marL="3073984" algn="l" defTabSz="878281" rtl="0" eaLnBrk="1" latinLnBrk="0" hangingPunct="1">
      <a:defRPr kumimoji="1" sz="1200" kern="1200">
        <a:solidFill>
          <a:schemeClr val="tx1"/>
        </a:solidFill>
        <a:latin typeface="+mn-lt"/>
        <a:ea typeface="+mn-ea"/>
        <a:cs typeface="+mn-cs"/>
      </a:defRPr>
    </a:lvl8pPr>
    <a:lvl9pPr marL="3513125" algn="l" defTabSz="878281"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7"/>
            <a:ext cx="6120765" cy="221490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80135" y="5855392"/>
            <a:ext cx="5040630" cy="2640665"/>
          </a:xfrm>
        </p:spPr>
        <p:txBody>
          <a:bodyPr/>
          <a:lstStyle>
            <a:lvl1pPr marL="0" indent="0" algn="ctr">
              <a:buNone/>
              <a:defRPr>
                <a:solidFill>
                  <a:schemeClr val="tx1">
                    <a:tint val="75000"/>
                  </a:schemeClr>
                </a:solidFill>
              </a:defRPr>
            </a:lvl1pPr>
            <a:lvl2pPr marL="439000" indent="0" algn="ctr">
              <a:buNone/>
              <a:defRPr>
                <a:solidFill>
                  <a:schemeClr val="tx1">
                    <a:tint val="75000"/>
                  </a:schemeClr>
                </a:solidFill>
              </a:defRPr>
            </a:lvl2pPr>
            <a:lvl3pPr marL="878003" indent="0" algn="ctr">
              <a:buNone/>
              <a:defRPr>
                <a:solidFill>
                  <a:schemeClr val="tx1">
                    <a:tint val="75000"/>
                  </a:schemeClr>
                </a:solidFill>
              </a:defRPr>
            </a:lvl3pPr>
            <a:lvl4pPr marL="1317004" indent="0" algn="ctr">
              <a:buNone/>
              <a:defRPr>
                <a:solidFill>
                  <a:schemeClr val="tx1">
                    <a:tint val="75000"/>
                  </a:schemeClr>
                </a:solidFill>
              </a:defRPr>
            </a:lvl4pPr>
            <a:lvl5pPr marL="1756005" indent="0" algn="ctr">
              <a:buNone/>
              <a:defRPr>
                <a:solidFill>
                  <a:schemeClr val="tx1">
                    <a:tint val="75000"/>
                  </a:schemeClr>
                </a:solidFill>
              </a:defRPr>
            </a:lvl5pPr>
            <a:lvl6pPr marL="2195005" indent="0" algn="ctr">
              <a:buNone/>
              <a:defRPr>
                <a:solidFill>
                  <a:schemeClr val="tx1">
                    <a:tint val="75000"/>
                  </a:schemeClr>
                </a:solidFill>
              </a:defRPr>
            </a:lvl6pPr>
            <a:lvl7pPr marL="2634008" indent="0" algn="ctr">
              <a:buNone/>
              <a:defRPr>
                <a:solidFill>
                  <a:schemeClr val="tx1">
                    <a:tint val="75000"/>
                  </a:schemeClr>
                </a:solidFill>
              </a:defRPr>
            </a:lvl7pPr>
            <a:lvl8pPr marL="3073008" indent="0" algn="ctr">
              <a:buNone/>
              <a:defRPr>
                <a:solidFill>
                  <a:schemeClr val="tx1">
                    <a:tint val="75000"/>
                  </a:schemeClr>
                </a:solidFill>
              </a:defRPr>
            </a:lvl8pPr>
            <a:lvl9pPr marL="351201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C47D2E0-7A14-48AC-8BD2-81F9265C3ED3}" type="datetime1">
              <a:rPr lang="ja-JP" altLang="en-US"/>
              <a:pPr>
                <a:defRPr/>
              </a:pPr>
              <a:t>2020/10/2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4F1B610-63BE-4FC5-8F77-1BF95D5958A3}"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DFD9C36-C8E0-48B5-A7D3-F2A921EB090C}" type="datetime1">
              <a:rPr lang="ja-JP" altLang="en-US"/>
              <a:pPr>
                <a:defRPr/>
              </a:pPr>
              <a:t>2020/10/2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FC97EA5-1BD3-4441-BD19-2FBB57699DEE}"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52536"/>
            <a:ext cx="1215153" cy="1175383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70043" y="552536"/>
            <a:ext cx="3525441" cy="1175383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105E326-BD57-42D8-9CAA-80473BC05316}" type="datetime1">
              <a:rPr lang="ja-JP" altLang="en-US"/>
              <a:pPr>
                <a:defRPr/>
              </a:pPr>
              <a:t>2020/10/2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3719E0-664A-44D3-8DC6-9D325EE53E3B}"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375696F-DCCD-4BC6-8F33-BFD97CD5CF0D}" type="datetime1">
              <a:rPr lang="ja-JP" altLang="en-US"/>
              <a:pPr>
                <a:defRPr/>
              </a:pPr>
              <a:t>2020/10/2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2BD4828-5370-471C-A99E-E8BB846C6736}"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38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68822" y="4379586"/>
            <a:ext cx="6120765" cy="2260351"/>
          </a:xfrm>
        </p:spPr>
        <p:txBody>
          <a:bodyPr anchor="b"/>
          <a:lstStyle>
            <a:lvl1pPr marL="0" indent="0">
              <a:buNone/>
              <a:defRPr sz="1900">
                <a:solidFill>
                  <a:schemeClr val="tx1">
                    <a:tint val="75000"/>
                  </a:schemeClr>
                </a:solidFill>
              </a:defRPr>
            </a:lvl1pPr>
            <a:lvl2pPr marL="439000" indent="0">
              <a:buNone/>
              <a:defRPr sz="1800">
                <a:solidFill>
                  <a:schemeClr val="tx1">
                    <a:tint val="75000"/>
                  </a:schemeClr>
                </a:solidFill>
              </a:defRPr>
            </a:lvl2pPr>
            <a:lvl3pPr marL="878003" indent="0">
              <a:buNone/>
              <a:defRPr sz="1500">
                <a:solidFill>
                  <a:schemeClr val="tx1">
                    <a:tint val="75000"/>
                  </a:schemeClr>
                </a:solidFill>
              </a:defRPr>
            </a:lvl3pPr>
            <a:lvl4pPr marL="1317004" indent="0">
              <a:buNone/>
              <a:defRPr sz="1300">
                <a:solidFill>
                  <a:schemeClr val="tx1">
                    <a:tint val="75000"/>
                  </a:schemeClr>
                </a:solidFill>
              </a:defRPr>
            </a:lvl4pPr>
            <a:lvl5pPr marL="1756005" indent="0">
              <a:buNone/>
              <a:defRPr sz="1300">
                <a:solidFill>
                  <a:schemeClr val="tx1">
                    <a:tint val="75000"/>
                  </a:schemeClr>
                </a:solidFill>
              </a:defRPr>
            </a:lvl5pPr>
            <a:lvl6pPr marL="2195005" indent="0">
              <a:buNone/>
              <a:defRPr sz="1300">
                <a:solidFill>
                  <a:schemeClr val="tx1">
                    <a:tint val="75000"/>
                  </a:schemeClr>
                </a:solidFill>
              </a:defRPr>
            </a:lvl6pPr>
            <a:lvl7pPr marL="2634008" indent="0">
              <a:buNone/>
              <a:defRPr sz="1300">
                <a:solidFill>
                  <a:schemeClr val="tx1">
                    <a:tint val="75000"/>
                  </a:schemeClr>
                </a:solidFill>
              </a:defRPr>
            </a:lvl7pPr>
            <a:lvl8pPr marL="3073008" indent="0">
              <a:buNone/>
              <a:defRPr sz="1300">
                <a:solidFill>
                  <a:schemeClr val="tx1">
                    <a:tint val="75000"/>
                  </a:schemeClr>
                </a:solidFill>
              </a:defRPr>
            </a:lvl8pPr>
            <a:lvl9pPr marL="3512010" indent="0">
              <a:buNone/>
              <a:defRPr sz="13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E75C3DC-1C87-43E5-86B4-9DD289F9FABA}" type="datetime1">
              <a:rPr lang="ja-JP" altLang="en-US"/>
              <a:pPr>
                <a:defRPr/>
              </a:pPr>
              <a:t>2020/10/2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6DEDE19-EC34-4EA6-A171-A07D8B9B528A}"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70037" y="3214726"/>
            <a:ext cx="2370296" cy="9091639"/>
          </a:xfrm>
        </p:spPr>
        <p:txBody>
          <a:bodyPr/>
          <a:lstStyle>
            <a:lvl1pPr>
              <a:defRPr sz="27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760351" y="3214726"/>
            <a:ext cx="2370296" cy="9091639"/>
          </a:xfrm>
        </p:spPr>
        <p:txBody>
          <a:bodyPr/>
          <a:lstStyle>
            <a:lvl1pPr>
              <a:defRPr sz="27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86E25381-075C-4D6E-92B2-E5BB63B1A461}" type="datetime1">
              <a:rPr lang="ja-JP" altLang="en-US"/>
              <a:pPr>
                <a:defRPr/>
              </a:pPr>
              <a:t>2020/10/2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49114A2-7145-4EF3-A5E5-D7D1F8BC5D2A}"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7"/>
            <a:ext cx="6480810" cy="1722173"/>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60053" y="2312982"/>
            <a:ext cx="3181648" cy="963938"/>
          </a:xfrm>
        </p:spPr>
        <p:txBody>
          <a:bodyPr anchor="b"/>
          <a:lstStyle>
            <a:lvl1pPr marL="0" indent="0">
              <a:buNone/>
              <a:defRPr sz="2300" b="1"/>
            </a:lvl1pPr>
            <a:lvl2pPr marL="439000" indent="0">
              <a:buNone/>
              <a:defRPr sz="1900" b="1"/>
            </a:lvl2pPr>
            <a:lvl3pPr marL="878003" indent="0">
              <a:buNone/>
              <a:defRPr sz="1800" b="1"/>
            </a:lvl3pPr>
            <a:lvl4pPr marL="1317004" indent="0">
              <a:buNone/>
              <a:defRPr sz="1500" b="1"/>
            </a:lvl4pPr>
            <a:lvl5pPr marL="1756005" indent="0">
              <a:buNone/>
              <a:defRPr sz="1500" b="1"/>
            </a:lvl5pPr>
            <a:lvl6pPr marL="2195005" indent="0">
              <a:buNone/>
              <a:defRPr sz="1500" b="1"/>
            </a:lvl6pPr>
            <a:lvl7pPr marL="2634008" indent="0">
              <a:buNone/>
              <a:defRPr sz="1500" b="1"/>
            </a:lvl7pPr>
            <a:lvl8pPr marL="3073008" indent="0">
              <a:buNone/>
              <a:defRPr sz="1500" b="1"/>
            </a:lvl8pPr>
            <a:lvl9pPr marL="3512010"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60053" y="3276918"/>
            <a:ext cx="3181648" cy="595345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657965" y="2312982"/>
            <a:ext cx="3182898" cy="963938"/>
          </a:xfrm>
        </p:spPr>
        <p:txBody>
          <a:bodyPr anchor="b"/>
          <a:lstStyle>
            <a:lvl1pPr marL="0" indent="0">
              <a:buNone/>
              <a:defRPr sz="2300" b="1"/>
            </a:lvl1pPr>
            <a:lvl2pPr marL="439000" indent="0">
              <a:buNone/>
              <a:defRPr sz="1900" b="1"/>
            </a:lvl2pPr>
            <a:lvl3pPr marL="878003" indent="0">
              <a:buNone/>
              <a:defRPr sz="1800" b="1"/>
            </a:lvl3pPr>
            <a:lvl4pPr marL="1317004" indent="0">
              <a:buNone/>
              <a:defRPr sz="1500" b="1"/>
            </a:lvl4pPr>
            <a:lvl5pPr marL="1756005" indent="0">
              <a:buNone/>
              <a:defRPr sz="1500" b="1"/>
            </a:lvl5pPr>
            <a:lvl6pPr marL="2195005" indent="0">
              <a:buNone/>
              <a:defRPr sz="1500" b="1"/>
            </a:lvl6pPr>
            <a:lvl7pPr marL="2634008" indent="0">
              <a:buNone/>
              <a:defRPr sz="1500" b="1"/>
            </a:lvl7pPr>
            <a:lvl8pPr marL="3073008" indent="0">
              <a:buNone/>
              <a:defRPr sz="1500" b="1"/>
            </a:lvl8pPr>
            <a:lvl9pPr marL="3512010"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657965" y="3276918"/>
            <a:ext cx="3182898" cy="595345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334696C-2B35-47DC-828D-0F680BD2E450}" type="datetime1">
              <a:rPr lang="ja-JP" altLang="en-US"/>
              <a:pPr>
                <a:defRPr/>
              </a:pPr>
              <a:t>2020/10/2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8040178-D96B-4695-A47F-592D2F36E40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23444F3-359E-461A-8A22-6741BAE2C111}" type="datetime1">
              <a:rPr lang="ja-JP" altLang="en-US"/>
              <a:pPr>
                <a:defRPr/>
              </a:pPr>
              <a:t>2020/10/2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57EB8E4-4C23-4036-BB08-A2E197521B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FAF97DF-6ED8-41BC-AD27-BA0575D1AE2C}" type="datetime1">
              <a:rPr lang="ja-JP" altLang="en-US"/>
              <a:pPr>
                <a:defRPr/>
              </a:pPr>
              <a:t>2020/10/2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3A0DA5E-EBD1-4478-9603-1561CB36A9F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51" y="411412"/>
            <a:ext cx="2369047" cy="1750876"/>
          </a:xfrm>
        </p:spPr>
        <p:txBody>
          <a:bodyPr anchor="b"/>
          <a:lstStyle>
            <a:lvl1pPr algn="l">
              <a:defRPr sz="19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815359" y="411415"/>
            <a:ext cx="4025504" cy="8818962"/>
          </a:xfrm>
        </p:spPr>
        <p:txBody>
          <a:bodyPr/>
          <a:lstStyle>
            <a:lvl1pPr>
              <a:defRPr sz="31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60051" y="2162288"/>
            <a:ext cx="2369047" cy="7068086"/>
          </a:xfrm>
        </p:spPr>
        <p:txBody>
          <a:bodyPr/>
          <a:lstStyle>
            <a:lvl1pPr marL="0" indent="0">
              <a:buNone/>
              <a:defRPr sz="1300"/>
            </a:lvl1pPr>
            <a:lvl2pPr marL="439000" indent="0">
              <a:buNone/>
              <a:defRPr sz="1200"/>
            </a:lvl2pPr>
            <a:lvl3pPr marL="878003" indent="0">
              <a:buNone/>
              <a:defRPr sz="1000"/>
            </a:lvl3pPr>
            <a:lvl4pPr marL="1317004" indent="0">
              <a:buNone/>
              <a:defRPr sz="900"/>
            </a:lvl4pPr>
            <a:lvl5pPr marL="1756005" indent="0">
              <a:buNone/>
              <a:defRPr sz="900"/>
            </a:lvl5pPr>
            <a:lvl6pPr marL="2195005" indent="0">
              <a:buNone/>
              <a:defRPr sz="900"/>
            </a:lvl6pPr>
            <a:lvl7pPr marL="2634008" indent="0">
              <a:buNone/>
              <a:defRPr sz="900"/>
            </a:lvl7pPr>
            <a:lvl8pPr marL="3073008" indent="0">
              <a:buNone/>
              <a:defRPr sz="900"/>
            </a:lvl8pPr>
            <a:lvl9pPr marL="351201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77F50E4-9FB1-43A9-97B6-F3C522C3CE42}" type="datetime1">
              <a:rPr lang="ja-JP" altLang="en-US"/>
              <a:pPr>
                <a:defRPr/>
              </a:pPr>
              <a:t>2020/10/2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CC2272E-5DF5-4BAE-B7CD-32A0ECE3A117}"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32"/>
            <a:ext cx="4320540" cy="853912"/>
          </a:xfrm>
        </p:spPr>
        <p:txBody>
          <a:bodyPr anchor="b"/>
          <a:lstStyle>
            <a:lvl1pPr algn="l">
              <a:defRPr sz="19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411426" y="923276"/>
            <a:ext cx="4320540" cy="6199823"/>
          </a:xfrm>
        </p:spPr>
        <p:txBody>
          <a:bodyPr rtlCol="0">
            <a:normAutofit/>
          </a:bodyPr>
          <a:lstStyle>
            <a:lvl1pPr marL="0" indent="0">
              <a:buNone/>
              <a:defRPr sz="3100"/>
            </a:lvl1pPr>
            <a:lvl2pPr marL="439000" indent="0">
              <a:buNone/>
              <a:defRPr sz="2700"/>
            </a:lvl2pPr>
            <a:lvl3pPr marL="878003" indent="0">
              <a:buNone/>
              <a:defRPr sz="2300"/>
            </a:lvl3pPr>
            <a:lvl4pPr marL="1317004" indent="0">
              <a:buNone/>
              <a:defRPr sz="1900"/>
            </a:lvl4pPr>
            <a:lvl5pPr marL="1756005" indent="0">
              <a:buNone/>
              <a:defRPr sz="1900"/>
            </a:lvl5pPr>
            <a:lvl6pPr marL="2195005" indent="0">
              <a:buNone/>
              <a:defRPr sz="1900"/>
            </a:lvl6pPr>
            <a:lvl7pPr marL="2634008" indent="0">
              <a:buNone/>
              <a:defRPr sz="1900"/>
            </a:lvl7pPr>
            <a:lvl8pPr marL="3073008" indent="0">
              <a:buNone/>
              <a:defRPr sz="1900"/>
            </a:lvl8pPr>
            <a:lvl9pPr marL="3512010" indent="0">
              <a:buNone/>
              <a:defRPr sz="1900"/>
            </a:lvl9pPr>
          </a:lstStyle>
          <a:p>
            <a:pPr lvl="0"/>
            <a:endParaRPr lang="ja-JP" altLang="en-US" noProof="0"/>
          </a:p>
        </p:txBody>
      </p:sp>
      <p:sp>
        <p:nvSpPr>
          <p:cNvPr id="4" name="テキスト プレースホルダ 3"/>
          <p:cNvSpPr>
            <a:spLocks noGrp="1"/>
          </p:cNvSpPr>
          <p:nvPr>
            <p:ph type="body" sz="half" idx="2"/>
          </p:nvPr>
        </p:nvSpPr>
        <p:spPr>
          <a:xfrm>
            <a:off x="1411426" y="8087044"/>
            <a:ext cx="4320540" cy="1212696"/>
          </a:xfrm>
        </p:spPr>
        <p:txBody>
          <a:bodyPr/>
          <a:lstStyle>
            <a:lvl1pPr marL="0" indent="0">
              <a:buNone/>
              <a:defRPr sz="1300"/>
            </a:lvl1pPr>
            <a:lvl2pPr marL="439000" indent="0">
              <a:buNone/>
              <a:defRPr sz="1200"/>
            </a:lvl2pPr>
            <a:lvl3pPr marL="878003" indent="0">
              <a:buNone/>
              <a:defRPr sz="1000"/>
            </a:lvl3pPr>
            <a:lvl4pPr marL="1317004" indent="0">
              <a:buNone/>
              <a:defRPr sz="900"/>
            </a:lvl4pPr>
            <a:lvl5pPr marL="1756005" indent="0">
              <a:buNone/>
              <a:defRPr sz="900"/>
            </a:lvl5pPr>
            <a:lvl6pPr marL="2195005" indent="0">
              <a:buNone/>
              <a:defRPr sz="900"/>
            </a:lvl6pPr>
            <a:lvl7pPr marL="2634008" indent="0">
              <a:buNone/>
              <a:defRPr sz="900"/>
            </a:lvl7pPr>
            <a:lvl8pPr marL="3073008" indent="0">
              <a:buNone/>
              <a:defRPr sz="900"/>
            </a:lvl8pPr>
            <a:lvl9pPr marL="351201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E1DC1FF-6CED-4C51-8BBA-460149566BFC}" type="datetime1">
              <a:rPr lang="ja-JP" altLang="en-US"/>
              <a:pPr>
                <a:defRPr/>
              </a:pPr>
              <a:t>2020/10/2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FEF111F-C6BB-41B8-9D4C-72D588F6E565}"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59818" y="414181"/>
            <a:ext cx="6481264" cy="1721150"/>
          </a:xfrm>
          <a:prstGeom prst="rect">
            <a:avLst/>
          </a:prstGeom>
          <a:noFill/>
          <a:ln w="9525">
            <a:noFill/>
            <a:miter lim="800000"/>
            <a:headEnd/>
            <a:tailEnd/>
          </a:ln>
        </p:spPr>
        <p:txBody>
          <a:bodyPr vert="horz" wrap="square" lIns="87799" tIns="43902" rIns="87799" bIns="43902"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59818" y="2411451"/>
            <a:ext cx="6481264" cy="6818640"/>
          </a:xfrm>
          <a:prstGeom prst="rect">
            <a:avLst/>
          </a:prstGeom>
          <a:noFill/>
          <a:ln w="9525">
            <a:noFill/>
            <a:miter lim="800000"/>
            <a:headEnd/>
            <a:tailEnd/>
          </a:ln>
        </p:spPr>
        <p:txBody>
          <a:bodyPr vert="horz" wrap="square" lIns="87799" tIns="43902" rIns="87799" bIns="4390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59818" y="9576776"/>
            <a:ext cx="1681167" cy="550706"/>
          </a:xfrm>
          <a:prstGeom prst="rect">
            <a:avLst/>
          </a:prstGeom>
        </p:spPr>
        <p:txBody>
          <a:bodyPr vert="horz" lIns="87799" tIns="43902" rIns="87799" bIns="43902" rtlCol="0" anchor="ctr"/>
          <a:lstStyle>
            <a:lvl1pPr algn="l" defTabSz="878003" fontAlgn="auto">
              <a:spcBef>
                <a:spcPts val="0"/>
              </a:spcBef>
              <a:spcAft>
                <a:spcPts val="0"/>
              </a:spcAft>
              <a:defRPr sz="1200" smtClean="0">
                <a:solidFill>
                  <a:schemeClr val="tx1">
                    <a:tint val="75000"/>
                  </a:schemeClr>
                </a:solidFill>
                <a:latin typeface="+mn-lt"/>
                <a:ea typeface="+mn-ea"/>
              </a:defRPr>
            </a:lvl1pPr>
          </a:lstStyle>
          <a:p>
            <a:pPr>
              <a:defRPr/>
            </a:pPr>
            <a:fld id="{D6D14153-D471-4813-BED2-3931A5FD6AC3}" type="datetime1">
              <a:rPr lang="ja-JP" altLang="en-US"/>
              <a:pPr>
                <a:defRPr/>
              </a:pPr>
              <a:t>2020/10/2</a:t>
            </a:fld>
            <a:endParaRPr lang="ja-JP" altLang="en-US"/>
          </a:p>
        </p:txBody>
      </p:sp>
      <p:sp>
        <p:nvSpPr>
          <p:cNvPr id="5" name="フッター プレースホルダ 4"/>
          <p:cNvSpPr>
            <a:spLocks noGrp="1"/>
          </p:cNvSpPr>
          <p:nvPr>
            <p:ph type="ftr" sz="quarter" idx="3"/>
          </p:nvPr>
        </p:nvSpPr>
        <p:spPr>
          <a:xfrm>
            <a:off x="2459766" y="9576776"/>
            <a:ext cx="2281368" cy="550706"/>
          </a:xfrm>
          <a:prstGeom prst="rect">
            <a:avLst/>
          </a:prstGeom>
        </p:spPr>
        <p:txBody>
          <a:bodyPr vert="horz" lIns="87799" tIns="43902" rIns="87799" bIns="43902" rtlCol="0" anchor="ctr"/>
          <a:lstStyle>
            <a:lvl1pPr algn="ctr" defTabSz="878003"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59915" y="9576776"/>
            <a:ext cx="1681167" cy="550706"/>
          </a:xfrm>
          <a:prstGeom prst="rect">
            <a:avLst/>
          </a:prstGeom>
        </p:spPr>
        <p:txBody>
          <a:bodyPr vert="horz" lIns="87799" tIns="43902" rIns="87799" bIns="43902" rtlCol="0" anchor="ctr"/>
          <a:lstStyle>
            <a:lvl1pPr algn="r" defTabSz="878003" fontAlgn="auto">
              <a:spcBef>
                <a:spcPts val="0"/>
              </a:spcBef>
              <a:spcAft>
                <a:spcPts val="0"/>
              </a:spcAft>
              <a:defRPr sz="1200" smtClean="0">
                <a:solidFill>
                  <a:schemeClr val="tx1">
                    <a:tint val="75000"/>
                  </a:schemeClr>
                </a:solidFill>
                <a:latin typeface="+mn-lt"/>
                <a:ea typeface="+mn-ea"/>
              </a:defRPr>
            </a:lvl1pPr>
          </a:lstStyle>
          <a:p>
            <a:pPr>
              <a:defRPr/>
            </a:pPr>
            <a:fld id="{D74A2833-BEC9-41B3-83B8-84ADFF42571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876757" rtl="0" fontAlgn="base">
        <a:spcBef>
          <a:spcPct val="0"/>
        </a:spcBef>
        <a:spcAft>
          <a:spcPct val="0"/>
        </a:spcAft>
        <a:defRPr kumimoji="1" sz="4200" kern="1200">
          <a:solidFill>
            <a:schemeClr val="tx1"/>
          </a:solidFill>
          <a:latin typeface="+mj-lt"/>
          <a:ea typeface="+mj-ea"/>
          <a:cs typeface="+mj-cs"/>
        </a:defRPr>
      </a:lvl1pPr>
      <a:lvl2pPr algn="ctr" defTabSz="876757" rtl="0" fontAlgn="base">
        <a:spcBef>
          <a:spcPct val="0"/>
        </a:spcBef>
        <a:spcAft>
          <a:spcPct val="0"/>
        </a:spcAft>
        <a:defRPr kumimoji="1" sz="4200">
          <a:solidFill>
            <a:schemeClr val="tx1"/>
          </a:solidFill>
          <a:latin typeface="Calibri" pitchFamily="34" charset="0"/>
          <a:ea typeface="ＭＳ Ｐゴシック" pitchFamily="50" charset="-128"/>
        </a:defRPr>
      </a:lvl2pPr>
      <a:lvl3pPr algn="ctr" defTabSz="876757" rtl="0" fontAlgn="base">
        <a:spcBef>
          <a:spcPct val="0"/>
        </a:spcBef>
        <a:spcAft>
          <a:spcPct val="0"/>
        </a:spcAft>
        <a:defRPr kumimoji="1" sz="4200">
          <a:solidFill>
            <a:schemeClr val="tx1"/>
          </a:solidFill>
          <a:latin typeface="Calibri" pitchFamily="34" charset="0"/>
          <a:ea typeface="ＭＳ Ｐゴシック" pitchFamily="50" charset="-128"/>
        </a:defRPr>
      </a:lvl3pPr>
      <a:lvl4pPr algn="ctr" defTabSz="876757" rtl="0" fontAlgn="base">
        <a:spcBef>
          <a:spcPct val="0"/>
        </a:spcBef>
        <a:spcAft>
          <a:spcPct val="0"/>
        </a:spcAft>
        <a:defRPr kumimoji="1" sz="4200">
          <a:solidFill>
            <a:schemeClr val="tx1"/>
          </a:solidFill>
          <a:latin typeface="Calibri" pitchFamily="34" charset="0"/>
          <a:ea typeface="ＭＳ Ｐゴシック" pitchFamily="50" charset="-128"/>
        </a:defRPr>
      </a:lvl4pPr>
      <a:lvl5pPr algn="ctr" defTabSz="876757" rtl="0" fontAlgn="base">
        <a:spcBef>
          <a:spcPct val="0"/>
        </a:spcBef>
        <a:spcAft>
          <a:spcPct val="0"/>
        </a:spcAft>
        <a:defRPr kumimoji="1" sz="4200">
          <a:solidFill>
            <a:schemeClr val="tx1"/>
          </a:solidFill>
          <a:latin typeface="Calibri" pitchFamily="34" charset="0"/>
          <a:ea typeface="ＭＳ Ｐゴシック" pitchFamily="50" charset="-128"/>
        </a:defRPr>
      </a:lvl5pPr>
      <a:lvl6pPr marL="439141" algn="ctr" defTabSz="876757" rtl="0" fontAlgn="base">
        <a:spcBef>
          <a:spcPct val="0"/>
        </a:spcBef>
        <a:spcAft>
          <a:spcPct val="0"/>
        </a:spcAft>
        <a:defRPr kumimoji="1" sz="4200">
          <a:solidFill>
            <a:schemeClr val="tx1"/>
          </a:solidFill>
          <a:latin typeface="Calibri" pitchFamily="34" charset="0"/>
          <a:ea typeface="ＭＳ Ｐゴシック" pitchFamily="50" charset="-128"/>
        </a:defRPr>
      </a:lvl6pPr>
      <a:lvl7pPr marL="878281" algn="ctr" defTabSz="876757" rtl="0" fontAlgn="base">
        <a:spcBef>
          <a:spcPct val="0"/>
        </a:spcBef>
        <a:spcAft>
          <a:spcPct val="0"/>
        </a:spcAft>
        <a:defRPr kumimoji="1" sz="4200">
          <a:solidFill>
            <a:schemeClr val="tx1"/>
          </a:solidFill>
          <a:latin typeface="Calibri" pitchFamily="34" charset="0"/>
          <a:ea typeface="ＭＳ Ｐゴシック" pitchFamily="50" charset="-128"/>
        </a:defRPr>
      </a:lvl7pPr>
      <a:lvl8pPr marL="1317422" algn="ctr" defTabSz="876757" rtl="0" fontAlgn="base">
        <a:spcBef>
          <a:spcPct val="0"/>
        </a:spcBef>
        <a:spcAft>
          <a:spcPct val="0"/>
        </a:spcAft>
        <a:defRPr kumimoji="1" sz="4200">
          <a:solidFill>
            <a:schemeClr val="tx1"/>
          </a:solidFill>
          <a:latin typeface="Calibri" pitchFamily="34" charset="0"/>
          <a:ea typeface="ＭＳ Ｐゴシック" pitchFamily="50" charset="-128"/>
        </a:defRPr>
      </a:lvl8pPr>
      <a:lvl9pPr marL="1756562" algn="ctr" defTabSz="876757" rtl="0" fontAlgn="base">
        <a:spcBef>
          <a:spcPct val="0"/>
        </a:spcBef>
        <a:spcAft>
          <a:spcPct val="0"/>
        </a:spcAft>
        <a:defRPr kumimoji="1" sz="4200">
          <a:solidFill>
            <a:schemeClr val="tx1"/>
          </a:solidFill>
          <a:latin typeface="Calibri" pitchFamily="34" charset="0"/>
          <a:ea typeface="ＭＳ Ｐゴシック" pitchFamily="50" charset="-128"/>
        </a:defRPr>
      </a:lvl9pPr>
    </p:titleStyle>
    <p:bodyStyle>
      <a:lvl1pPr marL="327831" indent="-327831" algn="l" defTabSz="876757" rtl="0" fontAlgn="base">
        <a:spcBef>
          <a:spcPct val="20000"/>
        </a:spcBef>
        <a:spcAft>
          <a:spcPct val="0"/>
        </a:spcAft>
        <a:buFont typeface="Arial" pitchFamily="34" charset="0"/>
        <a:buChar char="•"/>
        <a:defRPr kumimoji="1" sz="3100" kern="1200">
          <a:solidFill>
            <a:schemeClr val="tx1"/>
          </a:solidFill>
          <a:latin typeface="+mn-lt"/>
          <a:ea typeface="+mn-ea"/>
          <a:cs typeface="+mn-cs"/>
        </a:defRPr>
      </a:lvl1pPr>
      <a:lvl2pPr marL="712079" indent="-272939" algn="l" defTabSz="876757" rtl="0" fontAlgn="base">
        <a:spcBef>
          <a:spcPct val="20000"/>
        </a:spcBef>
        <a:spcAft>
          <a:spcPct val="0"/>
        </a:spcAft>
        <a:buFont typeface="Arial" pitchFamily="34" charset="0"/>
        <a:buChar char="–"/>
        <a:defRPr kumimoji="1" sz="2700" kern="1200">
          <a:solidFill>
            <a:schemeClr val="tx1"/>
          </a:solidFill>
          <a:latin typeface="+mn-lt"/>
          <a:ea typeface="+mn-ea"/>
          <a:cs typeface="+mn-cs"/>
        </a:defRPr>
      </a:lvl2pPr>
      <a:lvl3pPr marL="1096327" indent="-218046" algn="l" defTabSz="876757" rtl="0" fontAlgn="base">
        <a:spcBef>
          <a:spcPct val="20000"/>
        </a:spcBef>
        <a:spcAft>
          <a:spcPct val="0"/>
        </a:spcAft>
        <a:buFont typeface="Arial" pitchFamily="34" charset="0"/>
        <a:buChar char="•"/>
        <a:defRPr kumimoji="1" sz="2300" kern="1200">
          <a:solidFill>
            <a:schemeClr val="tx1"/>
          </a:solidFill>
          <a:latin typeface="+mn-lt"/>
          <a:ea typeface="+mn-ea"/>
          <a:cs typeface="+mn-cs"/>
        </a:defRPr>
      </a:lvl3pPr>
      <a:lvl4pPr marL="1535468" indent="-218046" algn="l" defTabSz="876757" rtl="0" fontAlgn="base">
        <a:spcBef>
          <a:spcPct val="20000"/>
        </a:spcBef>
        <a:spcAft>
          <a:spcPct val="0"/>
        </a:spcAft>
        <a:buFont typeface="Arial" pitchFamily="34" charset="0"/>
        <a:buChar char="–"/>
        <a:defRPr kumimoji="1" sz="1900" kern="1200">
          <a:solidFill>
            <a:schemeClr val="tx1"/>
          </a:solidFill>
          <a:latin typeface="+mn-lt"/>
          <a:ea typeface="+mn-ea"/>
          <a:cs typeface="+mn-cs"/>
        </a:defRPr>
      </a:lvl4pPr>
      <a:lvl5pPr marL="1974608" indent="-218046" algn="l" defTabSz="876757" rtl="0" fontAlgn="base">
        <a:spcBef>
          <a:spcPct val="20000"/>
        </a:spcBef>
        <a:spcAft>
          <a:spcPct val="0"/>
        </a:spcAft>
        <a:buFont typeface="Arial" pitchFamily="34" charset="0"/>
        <a:buChar char="»"/>
        <a:defRPr kumimoji="1" sz="1900" kern="1200">
          <a:solidFill>
            <a:schemeClr val="tx1"/>
          </a:solidFill>
          <a:latin typeface="+mn-lt"/>
          <a:ea typeface="+mn-ea"/>
          <a:cs typeface="+mn-cs"/>
        </a:defRPr>
      </a:lvl5pPr>
      <a:lvl6pPr marL="2414507" indent="-219500" algn="l" defTabSz="878003" rtl="0" eaLnBrk="1" latinLnBrk="0" hangingPunct="1">
        <a:spcBef>
          <a:spcPct val="20000"/>
        </a:spcBef>
        <a:buFont typeface="Arial" pitchFamily="34" charset="0"/>
        <a:buChar char="•"/>
        <a:defRPr kumimoji="1" sz="1900" kern="1200">
          <a:solidFill>
            <a:schemeClr val="tx1"/>
          </a:solidFill>
          <a:latin typeface="+mn-lt"/>
          <a:ea typeface="+mn-ea"/>
          <a:cs typeface="+mn-cs"/>
        </a:defRPr>
      </a:lvl6pPr>
      <a:lvl7pPr marL="2853508" indent="-219500" algn="l" defTabSz="878003" rtl="0" eaLnBrk="1" latinLnBrk="0" hangingPunct="1">
        <a:spcBef>
          <a:spcPct val="20000"/>
        </a:spcBef>
        <a:buFont typeface="Arial" pitchFamily="34" charset="0"/>
        <a:buChar char="•"/>
        <a:defRPr kumimoji="1" sz="1900" kern="1200">
          <a:solidFill>
            <a:schemeClr val="tx1"/>
          </a:solidFill>
          <a:latin typeface="+mn-lt"/>
          <a:ea typeface="+mn-ea"/>
          <a:cs typeface="+mn-cs"/>
        </a:defRPr>
      </a:lvl7pPr>
      <a:lvl8pPr marL="3292509" indent="-219500" algn="l" defTabSz="878003" rtl="0" eaLnBrk="1" latinLnBrk="0" hangingPunct="1">
        <a:spcBef>
          <a:spcPct val="20000"/>
        </a:spcBef>
        <a:buFont typeface="Arial" pitchFamily="34" charset="0"/>
        <a:buChar char="•"/>
        <a:defRPr kumimoji="1" sz="1900" kern="1200">
          <a:solidFill>
            <a:schemeClr val="tx1"/>
          </a:solidFill>
          <a:latin typeface="+mn-lt"/>
          <a:ea typeface="+mn-ea"/>
          <a:cs typeface="+mn-cs"/>
        </a:defRPr>
      </a:lvl8pPr>
      <a:lvl9pPr marL="3731511" indent="-219500" algn="l" defTabSz="878003" rtl="0" eaLnBrk="1" latinLnBrk="0" hangingPunct="1">
        <a:spcBef>
          <a:spcPct val="20000"/>
        </a:spcBef>
        <a:buFont typeface="Arial" pitchFamily="34" charset="0"/>
        <a:buChar char="•"/>
        <a:defRPr kumimoji="1" sz="1900" kern="1200">
          <a:solidFill>
            <a:schemeClr val="tx1"/>
          </a:solidFill>
          <a:latin typeface="+mn-lt"/>
          <a:ea typeface="+mn-ea"/>
          <a:cs typeface="+mn-cs"/>
        </a:defRPr>
      </a:lvl9pPr>
    </p:bodyStyle>
    <p:otherStyle>
      <a:defPPr>
        <a:defRPr lang="ja-JP"/>
      </a:defPPr>
      <a:lvl1pPr marL="0" algn="l" defTabSz="878003" rtl="0" eaLnBrk="1" latinLnBrk="0" hangingPunct="1">
        <a:defRPr kumimoji="1" sz="1800" kern="1200">
          <a:solidFill>
            <a:schemeClr val="tx1"/>
          </a:solidFill>
          <a:latin typeface="+mn-lt"/>
          <a:ea typeface="+mn-ea"/>
          <a:cs typeface="+mn-cs"/>
        </a:defRPr>
      </a:lvl1pPr>
      <a:lvl2pPr marL="439000" algn="l" defTabSz="878003" rtl="0" eaLnBrk="1" latinLnBrk="0" hangingPunct="1">
        <a:defRPr kumimoji="1" sz="1800" kern="1200">
          <a:solidFill>
            <a:schemeClr val="tx1"/>
          </a:solidFill>
          <a:latin typeface="+mn-lt"/>
          <a:ea typeface="+mn-ea"/>
          <a:cs typeface="+mn-cs"/>
        </a:defRPr>
      </a:lvl2pPr>
      <a:lvl3pPr marL="878003" algn="l" defTabSz="878003" rtl="0" eaLnBrk="1" latinLnBrk="0" hangingPunct="1">
        <a:defRPr kumimoji="1" sz="1800" kern="1200">
          <a:solidFill>
            <a:schemeClr val="tx1"/>
          </a:solidFill>
          <a:latin typeface="+mn-lt"/>
          <a:ea typeface="+mn-ea"/>
          <a:cs typeface="+mn-cs"/>
        </a:defRPr>
      </a:lvl3pPr>
      <a:lvl4pPr marL="1317004" algn="l" defTabSz="878003" rtl="0" eaLnBrk="1" latinLnBrk="0" hangingPunct="1">
        <a:defRPr kumimoji="1" sz="1800" kern="1200">
          <a:solidFill>
            <a:schemeClr val="tx1"/>
          </a:solidFill>
          <a:latin typeface="+mn-lt"/>
          <a:ea typeface="+mn-ea"/>
          <a:cs typeface="+mn-cs"/>
        </a:defRPr>
      </a:lvl4pPr>
      <a:lvl5pPr marL="1756005" algn="l" defTabSz="878003" rtl="0" eaLnBrk="1" latinLnBrk="0" hangingPunct="1">
        <a:defRPr kumimoji="1" sz="1800" kern="1200">
          <a:solidFill>
            <a:schemeClr val="tx1"/>
          </a:solidFill>
          <a:latin typeface="+mn-lt"/>
          <a:ea typeface="+mn-ea"/>
          <a:cs typeface="+mn-cs"/>
        </a:defRPr>
      </a:lvl5pPr>
      <a:lvl6pPr marL="2195005" algn="l" defTabSz="878003" rtl="0" eaLnBrk="1" latinLnBrk="0" hangingPunct="1">
        <a:defRPr kumimoji="1" sz="1800" kern="1200">
          <a:solidFill>
            <a:schemeClr val="tx1"/>
          </a:solidFill>
          <a:latin typeface="+mn-lt"/>
          <a:ea typeface="+mn-ea"/>
          <a:cs typeface="+mn-cs"/>
        </a:defRPr>
      </a:lvl6pPr>
      <a:lvl7pPr marL="2634008" algn="l" defTabSz="878003" rtl="0" eaLnBrk="1" latinLnBrk="0" hangingPunct="1">
        <a:defRPr kumimoji="1" sz="1800" kern="1200">
          <a:solidFill>
            <a:schemeClr val="tx1"/>
          </a:solidFill>
          <a:latin typeface="+mn-lt"/>
          <a:ea typeface="+mn-ea"/>
          <a:cs typeface="+mn-cs"/>
        </a:defRPr>
      </a:lvl7pPr>
      <a:lvl8pPr marL="3073008" algn="l" defTabSz="878003" rtl="0" eaLnBrk="1" latinLnBrk="0" hangingPunct="1">
        <a:defRPr kumimoji="1" sz="1800" kern="1200">
          <a:solidFill>
            <a:schemeClr val="tx1"/>
          </a:solidFill>
          <a:latin typeface="+mn-lt"/>
          <a:ea typeface="+mn-ea"/>
          <a:cs typeface="+mn-cs"/>
        </a:defRPr>
      </a:lvl8pPr>
      <a:lvl9pPr marL="3512010" algn="l" defTabSz="87800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角丸四角形 58"/>
          <p:cNvSpPr/>
          <p:nvPr/>
        </p:nvSpPr>
        <p:spPr>
          <a:xfrm flipV="1">
            <a:off x="1310713" y="6230646"/>
            <a:ext cx="2880000" cy="72000"/>
          </a:xfrm>
          <a:prstGeom prst="roundRect">
            <a:avLst>
              <a:gd name="adj" fmla="val 0"/>
            </a:avLst>
          </a:prstGeom>
          <a:solidFill>
            <a:srgbClr val="FFFF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prstClr val="white"/>
              </a:solidFill>
              <a:effectLst/>
              <a:uLnTx/>
              <a:uFillTx/>
              <a:latin typeface="Calibri"/>
              <a:ea typeface="ＭＳ Ｐゴシック" pitchFamily="50" charset="-128"/>
              <a:cs typeface="+mn-cs"/>
            </a:endParaRPr>
          </a:p>
        </p:txBody>
      </p:sp>
      <p:sp>
        <p:nvSpPr>
          <p:cNvPr id="2" name="Oval 15"/>
          <p:cNvSpPr>
            <a:spLocks noChangeArrowheads="1"/>
          </p:cNvSpPr>
          <p:nvPr/>
        </p:nvSpPr>
        <p:spPr bwMode="auto">
          <a:xfrm>
            <a:off x="417268" y="-337480"/>
            <a:ext cx="527633" cy="590591"/>
          </a:xfrm>
          <a:prstGeom prst="ellipse">
            <a:avLst/>
          </a:prstGeom>
          <a:noFill/>
          <a:ln w="9525">
            <a:noFill/>
            <a:round/>
            <a:headEnd/>
            <a:tailEnd/>
          </a:ln>
        </p:spPr>
        <p:txBody>
          <a:bodyPr lIns="81399" tIns="9739" rIns="81399" bIns="9739"/>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grpSp>
        <p:nvGrpSpPr>
          <p:cNvPr id="3" name="グループ化 43"/>
          <p:cNvGrpSpPr>
            <a:grpSpLocks/>
          </p:cNvGrpSpPr>
          <p:nvPr/>
        </p:nvGrpSpPr>
        <p:grpSpPr bwMode="auto">
          <a:xfrm>
            <a:off x="-293297" y="-334412"/>
            <a:ext cx="8516202" cy="765468"/>
            <a:chOff x="-279639" y="-273202"/>
            <a:chExt cx="8110975" cy="733969"/>
          </a:xfrm>
        </p:grpSpPr>
        <p:grpSp>
          <p:nvGrpSpPr>
            <p:cNvPr id="4" name="Group 6"/>
            <p:cNvGrpSpPr>
              <a:grpSpLocks/>
            </p:cNvGrpSpPr>
            <p:nvPr/>
          </p:nvGrpSpPr>
          <p:grpSpPr bwMode="auto">
            <a:xfrm>
              <a:off x="-279639" y="-273202"/>
              <a:ext cx="8110975" cy="733969"/>
              <a:chOff x="-397" y="-397"/>
              <a:chExt cx="12700" cy="872"/>
            </a:xfrm>
          </p:grpSpPr>
          <p:sp>
            <p:nvSpPr>
              <p:cNvPr id="6" name="AutoShape 7"/>
              <p:cNvSpPr>
                <a:spLocks noChangeArrowheads="1"/>
              </p:cNvSpPr>
              <p:nvPr/>
            </p:nvSpPr>
            <p:spPr bwMode="auto">
              <a:xfrm>
                <a:off x="-397" y="-397"/>
                <a:ext cx="1020" cy="872"/>
              </a:xfrm>
              <a:prstGeom prst="roundRect">
                <a:avLst>
                  <a:gd name="adj" fmla="val 50000"/>
                </a:avLst>
              </a:prstGeom>
              <a:solidFill>
                <a:srgbClr val="009944"/>
              </a:solid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sp>
            <p:nvSpPr>
              <p:cNvPr id="7" name="Oval 8"/>
              <p:cNvSpPr>
                <a:spLocks noChangeArrowheads="1"/>
              </p:cNvSpPr>
              <p:nvPr/>
            </p:nvSpPr>
            <p:spPr bwMode="auto">
              <a:xfrm>
                <a:off x="624" y="-397"/>
                <a:ext cx="794" cy="794"/>
              </a:xfrm>
              <a:prstGeom prst="ellipse">
                <a:avLst/>
              </a:prstGeom>
              <a:no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sp>
            <p:nvSpPr>
              <p:cNvPr id="8" name="AutoShape 9"/>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grpSp>
        <p:pic>
          <p:nvPicPr>
            <p:cNvPr id="5" name="図 1"/>
            <p:cNvPicPr>
              <a:picLocks noChangeAspect="1" noChangeArrowheads="1"/>
            </p:cNvPicPr>
            <p:nvPr/>
          </p:nvPicPr>
          <p:blipFill>
            <a:blip r:embed="rId2" cstate="print"/>
            <a:srcRect/>
            <a:stretch>
              <a:fillRect/>
            </a:stretch>
          </p:blipFill>
          <p:spPr bwMode="auto">
            <a:xfrm>
              <a:off x="342505" y="-181146"/>
              <a:ext cx="576064" cy="564991"/>
            </a:xfrm>
            <a:prstGeom prst="rect">
              <a:avLst/>
            </a:prstGeom>
            <a:noFill/>
            <a:ln w="9525">
              <a:noFill/>
              <a:miter lim="800000"/>
              <a:headEnd/>
              <a:tailEnd/>
            </a:ln>
          </p:spPr>
        </p:pic>
      </p:grpSp>
      <p:sp>
        <p:nvSpPr>
          <p:cNvPr id="13" name="テキスト ボックス 25"/>
          <p:cNvSpPr txBox="1">
            <a:spLocks noChangeArrowheads="1"/>
          </p:cNvSpPr>
          <p:nvPr/>
        </p:nvSpPr>
        <p:spPr bwMode="auto">
          <a:xfrm>
            <a:off x="277071" y="1957670"/>
            <a:ext cx="6583223" cy="665767"/>
          </a:xfrm>
          <a:prstGeom prst="rect">
            <a:avLst/>
          </a:prstGeom>
          <a:noFill/>
          <a:ln w="9525">
            <a:noFill/>
            <a:miter lim="800000"/>
            <a:headEnd/>
            <a:tailEnd/>
          </a:ln>
        </p:spPr>
        <p:txBody>
          <a:bodyPr wrap="square" lIns="34578" tIns="43914" rIns="0" bIns="43914">
            <a:spAutoFit/>
          </a:bodyPr>
          <a:lstStyle/>
          <a:p>
            <a:pPr marL="0" marR="0" lvl="0" indent="0" algn="just" defTabSz="876757" rtl="0" eaLnBrk="1" fontAlgn="base" latinLnBrk="0" hangingPunct="1">
              <a:lnSpc>
                <a:spcPts val="1500"/>
              </a:lnSpc>
              <a:spcBef>
                <a:spcPct val="0"/>
              </a:spcBef>
              <a:spcAft>
                <a:spcPct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　</a:t>
            </a:r>
            <a:r>
              <a:rPr kumimoji="1" lang="en-US" altLang="ja-JP"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a:t>
            </a:r>
            <a:r>
              <a:rPr kumimoji="1" lang="ja-JP" altLang="en-US"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特定</a:t>
            </a:r>
            <a:r>
              <a:rPr kumimoji="1" lang="ja-JP" altLang="en-US" sz="11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求職者雇用開発</a:t>
            </a:r>
            <a:r>
              <a:rPr kumimoji="1" lang="ja-JP" altLang="en-US"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助成金（特定就職困難者コース及び生活保護受給者等雇用開発コース）」は、令和２年</a:t>
            </a:r>
            <a:r>
              <a:rPr kumimoji="1" lang="en-US" altLang="ja-JP"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10</a:t>
            </a:r>
            <a:r>
              <a:rPr kumimoji="1" lang="ja-JP" altLang="en-US"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月</a:t>
            </a:r>
            <a:r>
              <a:rPr kumimoji="1" lang="ja-JP" altLang="en-US" sz="11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１</a:t>
            </a:r>
            <a:r>
              <a:rPr kumimoji="1" lang="ja-JP" altLang="en-US"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日から、支給</a:t>
            </a:r>
            <a:r>
              <a:rPr kumimoji="1" lang="ja-JP" altLang="en-US" sz="11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要件の</a:t>
            </a:r>
            <a:r>
              <a:rPr kumimoji="1" lang="ja-JP" altLang="en-US"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一部を変更</a:t>
            </a:r>
            <a:r>
              <a:rPr kumimoji="1" lang="ja-JP" altLang="en-US" sz="11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します</a:t>
            </a:r>
            <a:r>
              <a:rPr kumimoji="1" lang="ja-JP" altLang="en-US"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。今後、ご利用</a:t>
            </a:r>
            <a:r>
              <a:rPr kumimoji="1" lang="ja-JP" altLang="en-US" sz="11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をお考えの事業主の皆</a:t>
            </a:r>
            <a:r>
              <a:rPr kumimoji="1" lang="ja-JP" altLang="en-US" sz="115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さまはご留意ください。</a:t>
            </a:r>
            <a:endParaRPr kumimoji="1" lang="ja-JP" altLang="en-US" sz="11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sp>
        <p:nvSpPr>
          <p:cNvPr id="27" name="テキスト ボックス 11"/>
          <p:cNvSpPr txBox="1">
            <a:spLocks noChangeArrowheads="1"/>
          </p:cNvSpPr>
          <p:nvPr/>
        </p:nvSpPr>
        <p:spPr bwMode="auto">
          <a:xfrm>
            <a:off x="1530041" y="9667008"/>
            <a:ext cx="4302657" cy="351544"/>
          </a:xfrm>
          <a:prstGeom prst="rect">
            <a:avLst/>
          </a:prstGeom>
          <a:noFill/>
          <a:ln w="9525">
            <a:noFill/>
            <a:miter lim="800000"/>
            <a:headEnd/>
            <a:tailEnd/>
          </a:ln>
        </p:spPr>
        <p:txBody>
          <a:bodyPr wrap="square" lIns="104304" tIns="52152" rIns="104304" bIns="52152">
            <a:spAutoFit/>
          </a:bodyPr>
          <a:lstStyle/>
          <a:p>
            <a:pPr marL="0" marR="0" lvl="0" indent="0" algn="l" defTabSz="876757"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労働省・都道府県労働局・ハローワーク</a:t>
            </a:r>
          </a:p>
        </p:txBody>
      </p:sp>
      <p:grpSp>
        <p:nvGrpSpPr>
          <p:cNvPr id="17" name="グループ化 44"/>
          <p:cNvGrpSpPr>
            <a:grpSpLocks/>
          </p:cNvGrpSpPr>
          <p:nvPr/>
        </p:nvGrpSpPr>
        <p:grpSpPr bwMode="auto">
          <a:xfrm>
            <a:off x="-1062729" y="9835975"/>
            <a:ext cx="8572045" cy="784680"/>
            <a:chOff x="-1044206" y="10367752"/>
            <a:chExt cx="8929294" cy="832995"/>
          </a:xfrm>
        </p:grpSpPr>
        <p:grpSp>
          <p:nvGrpSpPr>
            <p:cNvPr id="18" name="Group 11"/>
            <p:cNvGrpSpPr>
              <a:grpSpLocks/>
            </p:cNvGrpSpPr>
            <p:nvPr/>
          </p:nvGrpSpPr>
          <p:grpSpPr bwMode="auto">
            <a:xfrm>
              <a:off x="-1044206" y="10367752"/>
              <a:ext cx="8929294" cy="776888"/>
              <a:chOff x="-451" y="16443"/>
              <a:chExt cx="12754" cy="1010"/>
            </a:xfrm>
          </p:grpSpPr>
          <p:sp>
            <p:nvSpPr>
              <p:cNvPr id="37" name="AutoShape 12"/>
              <p:cNvSpPr>
                <a:spLocks noChangeArrowheads="1"/>
              </p:cNvSpPr>
              <p:nvPr/>
            </p:nvSpPr>
            <p:spPr bwMode="auto">
              <a:xfrm>
                <a:off x="-451" y="16659"/>
                <a:ext cx="10885" cy="794"/>
              </a:xfrm>
              <a:prstGeom prst="roundRect">
                <a:avLst>
                  <a:gd name="adj" fmla="val 50000"/>
                </a:avLst>
              </a:prstGeom>
              <a:solidFill>
                <a:srgbClr val="009944"/>
              </a:solid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itchFamily="34" charset="0"/>
                  <a:ea typeface="ＭＳ Ｐゴシック" pitchFamily="50" charset="-128"/>
                  <a:cs typeface="+mn-cs"/>
                </a:endParaRPr>
              </a:p>
            </p:txBody>
          </p:sp>
          <p:sp>
            <p:nvSpPr>
              <p:cNvPr id="38" name="Oval 13"/>
              <p:cNvSpPr>
                <a:spLocks noChangeArrowheads="1"/>
              </p:cNvSpPr>
              <p:nvPr/>
            </p:nvSpPr>
            <p:spPr bwMode="auto">
              <a:xfrm>
                <a:off x="10490" y="16443"/>
                <a:ext cx="794" cy="794"/>
              </a:xfrm>
              <a:prstGeom prst="ellipse">
                <a:avLst/>
              </a:prstGeom>
              <a:no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sp>
            <p:nvSpPr>
              <p:cNvPr id="40" name="AutoShape 14"/>
              <p:cNvSpPr>
                <a:spLocks noChangeArrowheads="1"/>
              </p:cNvSpPr>
              <p:nvPr/>
            </p:nvSpPr>
            <p:spPr bwMode="auto">
              <a:xfrm>
                <a:off x="11283" y="16634"/>
                <a:ext cx="1020" cy="794"/>
              </a:xfrm>
              <a:prstGeom prst="roundRect">
                <a:avLst>
                  <a:gd name="adj" fmla="val 50000"/>
                </a:avLst>
              </a:prstGeom>
              <a:solidFill>
                <a:srgbClr val="009944"/>
              </a:solid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itchFamily="34" charset="0"/>
                  <a:ea typeface="ＭＳ Ｐゴシック" pitchFamily="50" charset="-128"/>
                  <a:cs typeface="+mn-cs"/>
                </a:endParaRPr>
              </a:p>
            </p:txBody>
          </p:sp>
        </p:grpSp>
        <p:pic>
          <p:nvPicPr>
            <p:cNvPr id="33" name="図 1"/>
            <p:cNvPicPr>
              <a:picLocks noChangeAspect="1" noChangeArrowheads="1"/>
            </p:cNvPicPr>
            <p:nvPr/>
          </p:nvPicPr>
          <p:blipFill>
            <a:blip r:embed="rId2" cstate="print"/>
            <a:srcRect/>
            <a:stretch>
              <a:fillRect/>
            </a:stretch>
          </p:blipFill>
          <p:spPr bwMode="auto">
            <a:xfrm rot="10800000">
              <a:off x="6556642" y="10503732"/>
              <a:ext cx="635137" cy="697015"/>
            </a:xfrm>
            <a:prstGeom prst="rect">
              <a:avLst/>
            </a:prstGeom>
            <a:noFill/>
            <a:ln w="9525">
              <a:noFill/>
              <a:miter lim="800000"/>
              <a:headEnd/>
              <a:tailEnd/>
            </a:ln>
          </p:spPr>
        </p:pic>
      </p:grpSp>
      <p:sp>
        <p:nvSpPr>
          <p:cNvPr id="43" name="テキスト ボックス 42"/>
          <p:cNvSpPr txBox="1"/>
          <p:nvPr/>
        </p:nvSpPr>
        <p:spPr>
          <a:xfrm>
            <a:off x="5823109" y="9759598"/>
            <a:ext cx="1215556" cy="255051"/>
          </a:xfrm>
          <a:prstGeom prst="rect">
            <a:avLst/>
          </a:prstGeom>
          <a:noFill/>
        </p:spPr>
        <p:txBody>
          <a:bodyPr wrap="square" lIns="100184" tIns="50092" rIns="100184" bIns="50092">
            <a:spAutoFit/>
          </a:bodyPr>
          <a:lstStyle/>
          <a:p>
            <a:pPr lvl="0" algn="r" defTabSz="878003" fontAlgn="auto">
              <a:spcBef>
                <a:spcPts val="0"/>
              </a:spcBef>
              <a:spcAft>
                <a:spcPts val="0"/>
              </a:spcAft>
              <a:defRPr/>
            </a:pPr>
            <a:r>
              <a:rPr lang="en-US" altLang="ja-JP" sz="1000">
                <a:solidFill>
                  <a:prstClr val="black"/>
                </a:solidFill>
                <a:latin typeface="ＭＳ Ｐゴシック" panose="020B0600070205080204" pitchFamily="50" charset="-128"/>
              </a:rPr>
              <a:t>LL021002</a:t>
            </a:r>
            <a:r>
              <a:rPr lang="ja-JP" altLang="en-US" sz="1000">
                <a:solidFill>
                  <a:prstClr val="black"/>
                </a:solidFill>
                <a:latin typeface="ＭＳ Ｐゴシック" panose="020B0600070205080204" pitchFamily="50" charset="-128"/>
              </a:rPr>
              <a:t>障</a:t>
            </a:r>
            <a:r>
              <a:rPr lang="en-US" altLang="ja-JP" sz="1000">
                <a:solidFill>
                  <a:prstClr val="black"/>
                </a:solidFill>
                <a:latin typeface="ＭＳ Ｐゴシック" panose="020B0600070205080204" pitchFamily="50" charset="-128"/>
              </a:rPr>
              <a:t>01</a:t>
            </a:r>
            <a:endPar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9" name="グループ化 8"/>
          <p:cNvGrpSpPr/>
          <p:nvPr/>
        </p:nvGrpSpPr>
        <p:grpSpPr>
          <a:xfrm>
            <a:off x="136125" y="521353"/>
            <a:ext cx="6920709" cy="1343727"/>
            <a:chOff x="135291" y="474420"/>
            <a:chExt cx="6920709" cy="1343727"/>
          </a:xfrm>
        </p:grpSpPr>
        <p:sp>
          <p:nvSpPr>
            <p:cNvPr id="15" name="正方形/長方形 14"/>
            <p:cNvSpPr/>
            <p:nvPr/>
          </p:nvSpPr>
          <p:spPr>
            <a:xfrm>
              <a:off x="144000" y="954051"/>
              <a:ext cx="6912000" cy="864096"/>
            </a:xfrm>
            <a:prstGeom prst="rect">
              <a:avLst/>
            </a:prstGeom>
            <a:gradFill>
              <a:gsLst>
                <a:gs pos="100000">
                  <a:srgbClr val="F6882E"/>
                </a:gs>
                <a:gs pos="78000">
                  <a:schemeClr val="accent6">
                    <a:lumMod val="40000"/>
                    <a:lumOff val="60000"/>
                  </a:schemeClr>
                </a:gs>
                <a:gs pos="0">
                  <a:schemeClr val="accent6">
                    <a:lumMod val="20000"/>
                    <a:lumOff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44000" y="1034709"/>
              <a:ext cx="6912000" cy="7153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anchor="ctr"/>
            <a:lstStyle/>
            <a:p>
              <a:pPr marL="0" marR="0" lvl="0" indent="0" algn="ctr" defTabSz="878003" rtl="0" eaLnBrk="1" fontAlgn="auto" latinLnBrk="0" hangingPunct="1">
                <a:lnSpc>
                  <a:spcPts val="2900"/>
                </a:lnSpc>
                <a:spcBef>
                  <a:spcPts val="0"/>
                </a:spcBef>
                <a:spcAft>
                  <a:spcPts val="0"/>
                </a:spcAft>
                <a:buClrTx/>
                <a:buSzTx/>
                <a:buFontTx/>
                <a:buNone/>
                <a:tabLst/>
                <a:defRPr/>
              </a:pPr>
              <a:r>
                <a:rPr kumimoji="1" lang="ja-JP" altLang="en-US" sz="17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令和２年</a:t>
              </a:r>
              <a:r>
                <a:rPr kumimoji="1" lang="en-US" altLang="ja-JP" sz="17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7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ja-JP" altLang="en-US"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１日以降、対象労働者を雇い入れる</a:t>
              </a:r>
              <a:r>
                <a:rPr kumimoji="1" lang="ja-JP" altLang="en-US" sz="17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場合の</a:t>
              </a:r>
              <a:endParaRPr kumimoji="1" lang="en-US" altLang="ja-JP" sz="17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78003" rtl="0" eaLnBrk="1" fontAlgn="auto" latinLnBrk="0" hangingPunct="1">
                <a:lnSpc>
                  <a:spcPts val="2900"/>
                </a:lnSpc>
                <a:spcBef>
                  <a:spcPts val="0"/>
                </a:spcBef>
                <a:spcAft>
                  <a:spcPts val="0"/>
                </a:spcAft>
                <a:buClrTx/>
                <a:buSzTx/>
                <a:buFontTx/>
                <a:buNone/>
                <a:tabLst/>
                <a:defRPr/>
              </a:pPr>
              <a:r>
                <a:rPr kumimoji="1" lang="ja-JP" altLang="en-US" sz="2400" b="1" i="0" u="none" strike="noStrike" kern="1200" cap="none" spc="5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支給要件を変更します</a:t>
              </a:r>
              <a:endParaRPr kumimoji="1" lang="en-US" altLang="ja-JP" sz="2400" b="1" i="0" u="none" strike="noStrike" kern="1200" cap="none" spc="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44000" y="474420"/>
              <a:ext cx="3130835" cy="479631"/>
            </a:xfrm>
            <a:prstGeom prst="rect">
              <a:avLst/>
            </a:prstGeom>
            <a:solidFill>
              <a:schemeClr val="accent6">
                <a:lumMod val="75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marL="0" marR="0" lvl="0" indent="0" algn="ctr" defTabSz="878003" rtl="0" eaLnBrk="1" fontAlgn="auto" latinLnBrk="0" hangingPunct="1">
                <a:lnSpc>
                  <a:spcPct val="100000"/>
                </a:lnSpc>
                <a:spcBef>
                  <a:spcPts val="0"/>
                </a:spcBef>
                <a:spcAft>
                  <a:spcPts val="0"/>
                </a:spcAft>
                <a:buClrTx/>
                <a:buSzTx/>
                <a:buFontTx/>
                <a:buNone/>
                <a:tabLst/>
                <a:defRPr/>
              </a:pPr>
              <a:r>
                <a:rPr kumimoji="1" lang="ja-JP" altLang="en-US" sz="2300" b="0" i="0" u="none" strike="noStrike" kern="120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cs typeface="メイリオ" panose="020B0604030504040204" pitchFamily="50" charset="-128"/>
                </a:rPr>
                <a:t>就労</a:t>
              </a:r>
              <a:r>
                <a:rPr kumimoji="1" lang="ja-JP" altLang="en-US" sz="2300" b="0" i="0" u="none" strike="noStrike" kern="1200" cap="none" spc="0" normalizeH="0" baseline="0" noProof="0" dirty="0" smtClean="0">
                  <a:ln>
                    <a:noFill/>
                  </a:ln>
                  <a:solidFill>
                    <a:prstClr val="white"/>
                  </a:solidFill>
                  <a:effectLst/>
                  <a:uLnTx/>
                  <a:uFillTx/>
                  <a:latin typeface="ＤＦ特太ゴシック体" panose="020B0509000000000000" pitchFamily="49" charset="-128"/>
                  <a:ea typeface="ＤＦ特太ゴシック体" panose="020B0509000000000000" pitchFamily="49" charset="-128"/>
                  <a:cs typeface="メイリオ" panose="020B0604030504040204" pitchFamily="50" charset="-128"/>
                </a:rPr>
                <a:t>継続支援Ａ型事業</a:t>
              </a:r>
              <a:endParaRPr kumimoji="1" lang="en-US" altLang="ja-JP" sz="1600" b="0" i="0" u="none" strike="noStrike" kern="120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46" name="正方形/長方形 45"/>
            <p:cNvSpPr/>
            <p:nvPr/>
          </p:nvSpPr>
          <p:spPr>
            <a:xfrm>
              <a:off x="3338550" y="500547"/>
              <a:ext cx="3717450" cy="479631"/>
            </a:xfrm>
            <a:prstGeom prst="rect">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marL="0" marR="0" lvl="0" indent="0" algn="l" defTabSz="87800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79646">
                      <a:lumMod val="75000"/>
                    </a:srgbClr>
                  </a:solidFill>
                  <a:effectLst/>
                  <a:uLnTx/>
                  <a:uFillTx/>
                  <a:latin typeface="ＤＦ特太ゴシック体" panose="020B0509000000000000" pitchFamily="49" charset="-128"/>
                  <a:ea typeface="ＤＦ特太ゴシック体" panose="020B0509000000000000" pitchFamily="49" charset="-128"/>
                  <a:cs typeface="メイリオ" panose="020B0604030504040204" pitchFamily="50" charset="-128"/>
                </a:rPr>
                <a:t>を実施する事業主の皆さまへ</a:t>
              </a:r>
              <a:endParaRPr kumimoji="1" lang="en-US" altLang="ja-JP" sz="2000" b="0" i="0" u="none" strike="noStrike" kern="1200" cap="none" spc="0" normalizeH="0" baseline="0" noProof="0" dirty="0">
                <a:ln>
                  <a:noFill/>
                </a:ln>
                <a:solidFill>
                  <a:srgbClr val="F79646">
                    <a:lumMod val="75000"/>
                  </a:srgbClr>
                </a:solidFill>
                <a:effectLst/>
                <a:uLnTx/>
                <a:uFillTx/>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cxnSp>
          <p:nvCxnSpPr>
            <p:cNvPr id="14" name="直線コネクタ 13"/>
            <p:cNvCxnSpPr/>
            <p:nvPr/>
          </p:nvCxnSpPr>
          <p:spPr>
            <a:xfrm>
              <a:off x="144000" y="954051"/>
              <a:ext cx="6912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35291" y="1818147"/>
              <a:ext cx="6912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pic>
        <p:nvPicPr>
          <p:cNvPr id="62" name="図 61"/>
          <p:cNvPicPr>
            <a:picLocks noChangeAspect="1" noChangeArrowheads="1"/>
          </p:cNvPicPr>
          <p:nvPr/>
        </p:nvPicPr>
        <p:blipFill>
          <a:blip r:embed="rId3" cstate="print"/>
          <a:srcRect/>
          <a:stretch>
            <a:fillRect/>
          </a:stretch>
        </p:blipFill>
        <p:spPr bwMode="auto">
          <a:xfrm>
            <a:off x="1233576" y="9604814"/>
            <a:ext cx="328494" cy="369556"/>
          </a:xfrm>
          <a:prstGeom prst="rect">
            <a:avLst/>
          </a:prstGeom>
          <a:noFill/>
          <a:ln w="9525">
            <a:noFill/>
            <a:miter lim="800000"/>
            <a:headEnd/>
            <a:tailEnd/>
          </a:ln>
        </p:spPr>
      </p:pic>
      <p:sp>
        <p:nvSpPr>
          <p:cNvPr id="49" name="正方形/長方形 48"/>
          <p:cNvSpPr/>
          <p:nvPr/>
        </p:nvSpPr>
        <p:spPr>
          <a:xfrm>
            <a:off x="106684" y="2958458"/>
            <a:ext cx="6766325" cy="628478"/>
          </a:xfrm>
          <a:prstGeom prst="rect">
            <a:avLst/>
          </a:prstGeom>
          <a:noFill/>
          <a:ln w="9525">
            <a:noFill/>
          </a:ln>
        </p:spPr>
        <p:txBody>
          <a:bodyPr wrap="square" tIns="144000" bIns="72000">
            <a:spAutoFit/>
          </a:bodyPr>
          <a:lstStyle/>
          <a:p>
            <a:pPr marL="77788" marR="0" lvl="0" indent="0" algn="just" defTabSz="876757" rtl="0" eaLnBrk="1" fontAlgn="base" latinLnBrk="0" hangingPunct="1">
              <a:lnSpc>
                <a:spcPts val="1550"/>
              </a:lnSpc>
              <a:spcBef>
                <a:spcPts val="0"/>
              </a:spcBef>
              <a:spcAft>
                <a:spcPts val="0"/>
              </a:spcAft>
              <a:buClrTx/>
              <a:buSzTx/>
              <a:buFontTx/>
              <a:buNone/>
              <a:tabLst/>
              <a:defRPr/>
            </a:pPr>
            <a:r>
              <a:rPr kumimoji="1" lang="ja-JP" altLang="en-US" sz="120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◎雇用保険被保険者資格の喪失原因が「２」（対象障害者の死亡、事業主都合による離職等以</a:t>
            </a:r>
            <a:endParaRPr kumimoji="1" lang="en-US" altLang="ja-JP" sz="120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77788" marR="0" lvl="0" indent="0" algn="just" defTabSz="876757" rtl="0" eaLnBrk="1" fontAlgn="base" latinLnBrk="0" hangingPunct="1">
              <a:lnSpc>
                <a:spcPts val="1550"/>
              </a:lnSpc>
              <a:spcBef>
                <a:spcPts val="0"/>
              </a:spcBef>
              <a:spcAft>
                <a:spcPts val="0"/>
              </a:spcAft>
              <a:buClrTx/>
              <a:buSzTx/>
              <a:buFontTx/>
              <a:buNone/>
              <a:tabLst/>
              <a:defRPr/>
            </a:pPr>
            <a:r>
              <a:rPr kumimoji="1" lang="ja-JP" altLang="en-US" sz="120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外の者）である者のうち、</a:t>
            </a:r>
            <a:r>
              <a:rPr kumimoji="1" lang="ja-JP" altLang="en-US" sz="12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離職割合要件の除外対象となる離職理由を追加します。</a:t>
            </a:r>
            <a:endParaRPr kumimoji="1" lang="en-US" altLang="ja-JP" sz="1200" b="0"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65" name="テキスト ボックス 64"/>
          <p:cNvSpPr txBox="1"/>
          <p:nvPr/>
        </p:nvSpPr>
        <p:spPr>
          <a:xfrm>
            <a:off x="417268" y="3878952"/>
            <a:ext cx="6719300" cy="1927451"/>
          </a:xfrm>
          <a:prstGeom prst="rect">
            <a:avLst/>
          </a:prstGeom>
          <a:noFill/>
        </p:spPr>
        <p:txBody>
          <a:bodyPr wrap="square" lIns="36000" rIns="36000" rtlCol="0">
            <a:spAutoFit/>
          </a:bodyPr>
          <a:lstStyle/>
          <a:p>
            <a:pPr marL="0" marR="0" lvl="0" indent="0" algn="just" defTabSz="876757" rtl="0" eaLnBrk="1" fontAlgn="base" latinLnBrk="0" hangingPunct="1">
              <a:lnSpc>
                <a:spcPts val="175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天災その他やむを得ない理由により事業の継続が不可能になったことによる解雇</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対象労働者の責めに帰すべき重大な理由による解雇</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（解雇の形式を取らず、事業主の勧告などにより依頼退職の形式を取った場合を含む）</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c</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労働協約、就業規則などで定める規定（社会通念上妥当性のある理由</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（定年を除く）</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あるもの。）に基づく解雇または退職（本人からの申し出による場合、雇用契約期間が</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満了した場合を除く）</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d</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被保険者として取り扱われない取締役、役員などになったことにより被保険者資格を</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喪失した場合</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正方形/長方形 65"/>
          <p:cNvSpPr/>
          <p:nvPr/>
        </p:nvSpPr>
        <p:spPr>
          <a:xfrm>
            <a:off x="98971" y="3575063"/>
            <a:ext cx="4164733" cy="371998"/>
          </a:xfrm>
          <a:prstGeom prst="rect">
            <a:avLst/>
          </a:prstGeom>
          <a:noFill/>
          <a:ln w="9525">
            <a:noFill/>
          </a:ln>
        </p:spPr>
        <p:txBody>
          <a:bodyPr wrap="square" tIns="144000" bIns="72000">
            <a:spAutoFit/>
          </a:bodyPr>
          <a:lstStyle/>
          <a:p>
            <a:pPr marL="77788" marR="0" lvl="0" indent="0" algn="just" defTabSz="876757" rtl="0" eaLnBrk="1" fontAlgn="base" latinLnBrk="0" hangingPunct="1">
              <a:lnSpc>
                <a:spcPts val="1200"/>
              </a:lnSpc>
              <a:spcBef>
                <a:spcPct val="0"/>
              </a:spcBef>
              <a:spcAft>
                <a:spcPts val="0"/>
              </a:spcAft>
              <a:buClrTx/>
              <a:buSzTx/>
              <a:buFontTx/>
              <a:buNone/>
              <a:tabLst/>
              <a:defRPr/>
            </a:pPr>
            <a:r>
              <a:rPr kumimoji="1" lang="en-US" altLang="ja-JP" sz="1600" b="1" i="0" u="none" strike="noStrike" kern="0" cap="none" spc="0" normalizeH="0" baseline="0" noProof="0" dirty="0" smtClean="0">
                <a:ln>
                  <a:noFill/>
                </a:ln>
                <a:solidFill>
                  <a:srgbClr val="F6882E"/>
                </a:solidFill>
                <a:effectLst/>
                <a:uLnTx/>
                <a:uFillTx/>
                <a:latin typeface="メイリオ" pitchFamily="50" charset="-128"/>
                <a:ea typeface="メイリオ" pitchFamily="50" charset="-128"/>
                <a:cs typeface="メイリオ" pitchFamily="50" charset="-128"/>
              </a:rPr>
              <a:t>〈</a:t>
            </a:r>
            <a:r>
              <a:rPr kumimoji="1" lang="ja-JP" altLang="en-US" sz="1600" b="1" i="0" u="none" strike="noStrike" kern="0" cap="none" spc="0" normalizeH="0" baseline="0" noProof="0" dirty="0" smtClean="0">
                <a:ln>
                  <a:noFill/>
                </a:ln>
                <a:solidFill>
                  <a:srgbClr val="F6882E"/>
                </a:solidFill>
                <a:effectLst/>
                <a:uLnTx/>
                <a:uFillTx/>
                <a:latin typeface="メイリオ" pitchFamily="50" charset="-128"/>
                <a:ea typeface="メイリオ" pitchFamily="50" charset="-128"/>
                <a:cs typeface="メイリオ" pitchFamily="50" charset="-128"/>
              </a:rPr>
              <a:t>現行</a:t>
            </a:r>
            <a:r>
              <a:rPr kumimoji="1" lang="en-US" altLang="ja-JP" sz="1600" b="1" i="0" u="none" strike="noStrike" kern="0" cap="none" spc="0" normalizeH="0" baseline="0" noProof="0" dirty="0" smtClean="0">
                <a:ln>
                  <a:noFill/>
                </a:ln>
                <a:solidFill>
                  <a:srgbClr val="F6882E"/>
                </a:solidFill>
                <a:effectLst/>
                <a:uLnTx/>
                <a:uFillTx/>
                <a:latin typeface="メイリオ" pitchFamily="50" charset="-128"/>
                <a:ea typeface="メイリオ" pitchFamily="50" charset="-128"/>
                <a:cs typeface="メイリオ" pitchFamily="50" charset="-128"/>
              </a:rPr>
              <a:t>〉</a:t>
            </a:r>
            <a:r>
              <a:rPr kumimoji="1" lang="ja-JP" altLang="en-US" sz="1400" b="1"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除外対象となる離職理由</a:t>
            </a:r>
            <a:endParaRPr kumimoji="1" lang="en-US" altLang="ja-JP" sz="140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68" name="テキスト ボックス 67"/>
          <p:cNvSpPr txBox="1"/>
          <p:nvPr/>
        </p:nvSpPr>
        <p:spPr>
          <a:xfrm>
            <a:off x="389593" y="6515158"/>
            <a:ext cx="6583552" cy="1477328"/>
          </a:xfrm>
          <a:prstGeom prst="rect">
            <a:avLst/>
          </a:prstGeom>
          <a:noFill/>
        </p:spPr>
        <p:txBody>
          <a:bodyPr wrap="square" lIns="36000" rIns="36000" rtlCol="0">
            <a:spAutoFit/>
          </a:bodyPr>
          <a:lstStyle/>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ｅ</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妊娠、出産、</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育児に</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より離職した</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ｆ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父もしく</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は母の死亡、疾病、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負傷などの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ため、</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父もしく</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は母を扶養するために</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離職を</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余儀なく</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された</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場合または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常時本人の看護を必要とする親族の疾病、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負傷などのために</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離職</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を余儀なくされた場合のように、家庭の事情が急変した</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ことで離職</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した場合</a:t>
            </a: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ｇ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配偶者または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扶養すべき親族と別居生活を続けることが困難となった</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ことで離職した場合</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ｈ　次の理由により、通勤</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不可能または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困難となった</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ことで離職</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した</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157871" y="6006717"/>
            <a:ext cx="4414687" cy="371998"/>
          </a:xfrm>
          <a:prstGeom prst="rect">
            <a:avLst/>
          </a:prstGeom>
          <a:noFill/>
          <a:ln w="9525">
            <a:noFill/>
          </a:ln>
        </p:spPr>
        <p:txBody>
          <a:bodyPr wrap="square" tIns="144000" bIns="72000">
            <a:spAutoFit/>
          </a:bodyPr>
          <a:lstStyle/>
          <a:p>
            <a:pPr marL="77788" marR="0" lvl="0" indent="0" algn="just" defTabSz="876757" rtl="0" eaLnBrk="1" fontAlgn="base" latinLnBrk="0" hangingPunct="1">
              <a:lnSpc>
                <a:spcPts val="1200"/>
              </a:lnSpc>
              <a:spcBef>
                <a:spcPct val="0"/>
              </a:spcBef>
              <a:spcAft>
                <a:spcPts val="0"/>
              </a:spcAft>
              <a:buClrTx/>
              <a:buSzTx/>
              <a:buFontTx/>
              <a:buNone/>
              <a:tabLst/>
              <a:defRPr/>
            </a:pPr>
            <a:r>
              <a:rPr kumimoji="1" lang="en-US" altLang="ja-JP" sz="1600" b="1" i="0" u="none" strike="noStrike" kern="0" cap="none" spc="0" normalizeH="0" baseline="0" noProof="0" dirty="0" smtClean="0">
                <a:ln>
                  <a:noFill/>
                </a:ln>
                <a:solidFill>
                  <a:srgbClr val="F6882E"/>
                </a:solidFill>
                <a:effectLst/>
                <a:uLnTx/>
                <a:uFillTx/>
                <a:latin typeface="メイリオ" pitchFamily="50" charset="-128"/>
                <a:ea typeface="メイリオ" pitchFamily="50" charset="-128"/>
                <a:cs typeface="メイリオ" pitchFamily="50" charset="-128"/>
              </a:rPr>
              <a:t>〈</a:t>
            </a:r>
            <a:r>
              <a:rPr kumimoji="1" lang="ja-JP" altLang="en-US" sz="1600" b="1" i="0" u="none" strike="noStrike" kern="0" cap="none" spc="0" normalizeH="0" baseline="0" noProof="0" dirty="0" smtClean="0">
                <a:ln>
                  <a:noFill/>
                </a:ln>
                <a:solidFill>
                  <a:srgbClr val="F6882E"/>
                </a:solidFill>
                <a:effectLst/>
                <a:uLnTx/>
                <a:uFillTx/>
                <a:latin typeface="メイリオ" pitchFamily="50" charset="-128"/>
                <a:ea typeface="メイリオ" pitchFamily="50" charset="-128"/>
                <a:cs typeface="メイリオ" pitchFamily="50" charset="-128"/>
              </a:rPr>
              <a:t>改正後</a:t>
            </a:r>
            <a:r>
              <a:rPr kumimoji="1" lang="en-US" altLang="ja-JP" sz="1600" b="1" i="0" u="none" strike="noStrike" kern="0" cap="none" spc="-500" normalizeH="0" baseline="0" noProof="0" dirty="0" smtClean="0">
                <a:ln>
                  <a:noFill/>
                </a:ln>
                <a:solidFill>
                  <a:srgbClr val="F6882E"/>
                </a:solidFill>
                <a:effectLst/>
                <a:uLnTx/>
                <a:uFillTx/>
                <a:latin typeface="メイリオ" pitchFamily="50" charset="-128"/>
                <a:ea typeface="メイリオ" pitchFamily="50" charset="-128"/>
                <a:cs typeface="メイリオ" pitchFamily="50" charset="-128"/>
              </a:rPr>
              <a:t>〉</a:t>
            </a:r>
            <a:r>
              <a:rPr kumimoji="1" lang="ja-JP" altLang="en-US" sz="1400" b="1"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「追加」で除外対象となる離職理由</a:t>
            </a:r>
            <a:endParaRPr kumimoji="1" lang="en-US" altLang="ja-JP" sz="140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39" name="正方形/長方形 38"/>
          <p:cNvSpPr/>
          <p:nvPr/>
        </p:nvSpPr>
        <p:spPr>
          <a:xfrm>
            <a:off x="255133" y="6411116"/>
            <a:ext cx="6696000" cy="2880000"/>
          </a:xfrm>
          <a:prstGeom prst="rect">
            <a:avLst/>
          </a:prstGeom>
          <a:noFill/>
          <a:ln w="47625">
            <a:solidFill>
              <a:srgbClr val="E46C0A"/>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4" name="正方形/長方形 43"/>
          <p:cNvSpPr/>
          <p:nvPr/>
        </p:nvSpPr>
        <p:spPr>
          <a:xfrm>
            <a:off x="144834" y="2839114"/>
            <a:ext cx="6912000" cy="6648849"/>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76757"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 </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8" name="ホームベース 47"/>
          <p:cNvSpPr/>
          <p:nvPr/>
        </p:nvSpPr>
        <p:spPr>
          <a:xfrm>
            <a:off x="92172" y="2690810"/>
            <a:ext cx="6780837" cy="306000"/>
          </a:xfrm>
          <a:prstGeom prst="homePlate">
            <a:avLst>
              <a:gd name="adj" fmla="val 44165"/>
            </a:avLst>
          </a:prstGeom>
          <a:solidFill>
            <a:schemeClr val="tx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36000" rIns="0" bIns="0" anchor="ctr"/>
          <a:lstStyle/>
          <a:p>
            <a:pPr marL="0" marR="0" lvl="0" indent="0" algn="l" defTabSz="87800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離職割合要件の除外対象の追加</a:t>
            </a:r>
            <a:r>
              <a:rPr kumimoji="1" lang="ja-JP" altLang="en-US" sz="105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令和２年</a:t>
            </a:r>
            <a:r>
              <a:rPr kumimoji="1" lang="en-US" altLang="ja-JP" sz="105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5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月１日以降、対象労働者を雇い入れる場合</a:t>
            </a:r>
            <a:endParaRPr kumimoji="1" lang="en-US" altLang="ja-JP"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フローチャート: 組合せ 56"/>
          <p:cNvSpPr>
            <a:spLocks noChangeAspect="1"/>
          </p:cNvSpPr>
          <p:nvPr/>
        </p:nvSpPr>
        <p:spPr>
          <a:xfrm>
            <a:off x="3397325" y="5723823"/>
            <a:ext cx="342714" cy="324000"/>
          </a:xfrm>
          <a:prstGeom prst="flowChartMerge">
            <a:avLst/>
          </a:prstGeom>
          <a:solidFill>
            <a:srgbClr val="E46C0A"/>
          </a:solidFill>
          <a:ln w="25400" cap="flat" cmpd="sng" algn="ctr">
            <a:noFill/>
            <a:prstDash val="solid"/>
          </a:ln>
          <a:effectLst/>
        </p:spPr>
        <p:txBody>
          <a:bodyPr rtlCol="0" anchor="ctr"/>
          <a:lstStyle/>
          <a:p>
            <a:pPr marL="0" marR="0" lvl="0" indent="0" algn="ctr" defTabSz="868268" rtl="0" eaLnBrk="1" fontAlgn="auto" latinLnBrk="0" hangingPunct="1">
              <a:lnSpc>
                <a:spcPct val="100000"/>
              </a:lnSpc>
              <a:spcBef>
                <a:spcPts val="0"/>
              </a:spcBef>
              <a:spcAft>
                <a:spcPts val="0"/>
              </a:spcAft>
              <a:buClrTx/>
              <a:buSzTx/>
              <a:buFontTx/>
              <a:buNone/>
              <a:tabLst/>
              <a:defRPr/>
            </a:pPr>
            <a:endParaRPr kumimoji="0" lang="ja-JP" altLang="en-US" sz="1681"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8" name="テキスト ボックス 57"/>
          <p:cNvSpPr txBox="1"/>
          <p:nvPr/>
        </p:nvSpPr>
        <p:spPr>
          <a:xfrm>
            <a:off x="510829" y="7945695"/>
            <a:ext cx="6046784" cy="1246495"/>
          </a:xfrm>
          <a:prstGeom prst="rect">
            <a:avLst/>
          </a:prstGeom>
          <a:noFill/>
        </p:spPr>
        <p:txBody>
          <a:bodyPr wrap="square" lIns="36000" rIns="36000" rtlCol="0">
            <a:spAutoFit/>
          </a:bodyPr>
          <a:lstStyle/>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結婚に伴う住所の変更</a:t>
            </a: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(b)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育児に伴う保育所その他これに準ずる施設の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利用または親族などへ</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の保育の依頼</a:t>
            </a: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(c)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自己の意思に反しての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住所または</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居所の移転を余儀なくされたこと</a:t>
            </a: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(d)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鉄道、軌道、バスその他運輸機関の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廃止または</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運行時間の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変更など</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876757" rtl="0" eaLnBrk="1" fontAlgn="base" latinLnBrk="0" hangingPunct="1">
              <a:lnSpc>
                <a:spcPts val="175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配偶者の事業主の命による</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転勤もしく</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出向または</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配偶者の再就職に伴う</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別居の回避</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82155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flipV="1">
            <a:off x="343056" y="1569858"/>
            <a:ext cx="2664000" cy="72000"/>
          </a:xfrm>
          <a:prstGeom prst="roundRect">
            <a:avLst>
              <a:gd name="adj" fmla="val 0"/>
            </a:avLst>
          </a:prstGeom>
          <a:solidFill>
            <a:srgbClr val="FFFF0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prstClr val="white"/>
              </a:solidFill>
              <a:effectLst/>
              <a:uLnTx/>
              <a:uFillTx/>
              <a:latin typeface="Calibri"/>
              <a:ea typeface="ＭＳ Ｐゴシック" pitchFamily="50" charset="-128"/>
              <a:cs typeface="+mn-cs"/>
            </a:endParaRPr>
          </a:p>
        </p:txBody>
      </p:sp>
      <p:sp>
        <p:nvSpPr>
          <p:cNvPr id="2" name="Oval 15"/>
          <p:cNvSpPr>
            <a:spLocks noChangeArrowheads="1"/>
          </p:cNvSpPr>
          <p:nvPr/>
        </p:nvSpPr>
        <p:spPr bwMode="auto">
          <a:xfrm>
            <a:off x="417268" y="-337480"/>
            <a:ext cx="527633" cy="590591"/>
          </a:xfrm>
          <a:prstGeom prst="ellipse">
            <a:avLst/>
          </a:prstGeom>
          <a:noFill/>
          <a:ln w="9525">
            <a:noFill/>
            <a:round/>
            <a:headEnd/>
            <a:tailEnd/>
          </a:ln>
        </p:spPr>
        <p:txBody>
          <a:bodyPr lIns="81399" tIns="9739" rIns="81399" bIns="9739"/>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grpSp>
        <p:nvGrpSpPr>
          <p:cNvPr id="3" name="グループ化 43"/>
          <p:cNvGrpSpPr>
            <a:grpSpLocks/>
          </p:cNvGrpSpPr>
          <p:nvPr/>
        </p:nvGrpSpPr>
        <p:grpSpPr bwMode="auto">
          <a:xfrm>
            <a:off x="-293297" y="-334412"/>
            <a:ext cx="8516202" cy="765468"/>
            <a:chOff x="-279639" y="-273202"/>
            <a:chExt cx="8110975" cy="733969"/>
          </a:xfrm>
        </p:grpSpPr>
        <p:grpSp>
          <p:nvGrpSpPr>
            <p:cNvPr id="4" name="Group 6"/>
            <p:cNvGrpSpPr>
              <a:grpSpLocks/>
            </p:cNvGrpSpPr>
            <p:nvPr/>
          </p:nvGrpSpPr>
          <p:grpSpPr bwMode="auto">
            <a:xfrm>
              <a:off x="-279639" y="-273202"/>
              <a:ext cx="8110975" cy="733969"/>
              <a:chOff x="-397" y="-397"/>
              <a:chExt cx="12700" cy="872"/>
            </a:xfrm>
          </p:grpSpPr>
          <p:sp>
            <p:nvSpPr>
              <p:cNvPr id="6" name="AutoShape 7"/>
              <p:cNvSpPr>
                <a:spLocks noChangeArrowheads="1"/>
              </p:cNvSpPr>
              <p:nvPr/>
            </p:nvSpPr>
            <p:spPr bwMode="auto">
              <a:xfrm>
                <a:off x="-397" y="-397"/>
                <a:ext cx="1020" cy="872"/>
              </a:xfrm>
              <a:prstGeom prst="roundRect">
                <a:avLst>
                  <a:gd name="adj" fmla="val 50000"/>
                </a:avLst>
              </a:prstGeom>
              <a:solidFill>
                <a:srgbClr val="009944"/>
              </a:solid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sp>
            <p:nvSpPr>
              <p:cNvPr id="7" name="Oval 8"/>
              <p:cNvSpPr>
                <a:spLocks noChangeArrowheads="1"/>
              </p:cNvSpPr>
              <p:nvPr/>
            </p:nvSpPr>
            <p:spPr bwMode="auto">
              <a:xfrm>
                <a:off x="624" y="-397"/>
                <a:ext cx="794" cy="794"/>
              </a:xfrm>
              <a:prstGeom prst="ellipse">
                <a:avLst/>
              </a:prstGeom>
              <a:no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sp>
            <p:nvSpPr>
              <p:cNvPr id="8" name="AutoShape 9"/>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grpSp>
        <p:pic>
          <p:nvPicPr>
            <p:cNvPr id="5" name="図 1"/>
            <p:cNvPicPr>
              <a:picLocks noChangeAspect="1" noChangeArrowheads="1"/>
            </p:cNvPicPr>
            <p:nvPr/>
          </p:nvPicPr>
          <p:blipFill>
            <a:blip r:embed="rId2" cstate="print"/>
            <a:srcRect/>
            <a:stretch>
              <a:fillRect/>
            </a:stretch>
          </p:blipFill>
          <p:spPr bwMode="auto">
            <a:xfrm>
              <a:off x="342505" y="-181146"/>
              <a:ext cx="576064" cy="564991"/>
            </a:xfrm>
            <a:prstGeom prst="rect">
              <a:avLst/>
            </a:prstGeom>
            <a:noFill/>
            <a:ln w="9525">
              <a:noFill/>
              <a:miter lim="800000"/>
              <a:headEnd/>
              <a:tailEnd/>
            </a:ln>
          </p:spPr>
        </p:pic>
      </p:grpSp>
      <p:sp>
        <p:nvSpPr>
          <p:cNvPr id="27" name="テキスト ボックス 11"/>
          <p:cNvSpPr txBox="1">
            <a:spLocks noChangeArrowheads="1"/>
          </p:cNvSpPr>
          <p:nvPr/>
        </p:nvSpPr>
        <p:spPr bwMode="auto">
          <a:xfrm>
            <a:off x="1530041" y="9667008"/>
            <a:ext cx="4302657" cy="351544"/>
          </a:xfrm>
          <a:prstGeom prst="rect">
            <a:avLst/>
          </a:prstGeom>
          <a:noFill/>
          <a:ln w="9525">
            <a:noFill/>
            <a:miter lim="800000"/>
            <a:headEnd/>
            <a:tailEnd/>
          </a:ln>
        </p:spPr>
        <p:txBody>
          <a:bodyPr wrap="square" lIns="104304" tIns="52152" rIns="104304" bIns="52152">
            <a:spAutoFit/>
          </a:bodyPr>
          <a:lstStyle/>
          <a:p>
            <a:pPr marL="0" marR="0" lvl="0" indent="0" algn="l" defTabSz="876757"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労働省・都道府県労働局・ハローワーク</a:t>
            </a:r>
          </a:p>
        </p:txBody>
      </p:sp>
      <p:grpSp>
        <p:nvGrpSpPr>
          <p:cNvPr id="17" name="グループ化 44"/>
          <p:cNvGrpSpPr>
            <a:grpSpLocks/>
          </p:cNvGrpSpPr>
          <p:nvPr/>
        </p:nvGrpSpPr>
        <p:grpSpPr bwMode="auto">
          <a:xfrm>
            <a:off x="-1062729" y="9835975"/>
            <a:ext cx="8572045" cy="784680"/>
            <a:chOff x="-1044206" y="10367752"/>
            <a:chExt cx="8929294" cy="832995"/>
          </a:xfrm>
        </p:grpSpPr>
        <p:grpSp>
          <p:nvGrpSpPr>
            <p:cNvPr id="18" name="Group 11"/>
            <p:cNvGrpSpPr>
              <a:grpSpLocks/>
            </p:cNvGrpSpPr>
            <p:nvPr/>
          </p:nvGrpSpPr>
          <p:grpSpPr bwMode="auto">
            <a:xfrm>
              <a:off x="-1044206" y="10367752"/>
              <a:ext cx="8929294" cy="776888"/>
              <a:chOff x="-451" y="16443"/>
              <a:chExt cx="12754" cy="1010"/>
            </a:xfrm>
          </p:grpSpPr>
          <p:sp>
            <p:nvSpPr>
              <p:cNvPr id="37" name="AutoShape 12"/>
              <p:cNvSpPr>
                <a:spLocks noChangeArrowheads="1"/>
              </p:cNvSpPr>
              <p:nvPr/>
            </p:nvSpPr>
            <p:spPr bwMode="auto">
              <a:xfrm>
                <a:off x="-451" y="16659"/>
                <a:ext cx="10885" cy="794"/>
              </a:xfrm>
              <a:prstGeom prst="roundRect">
                <a:avLst>
                  <a:gd name="adj" fmla="val 50000"/>
                </a:avLst>
              </a:prstGeom>
              <a:solidFill>
                <a:srgbClr val="009944"/>
              </a:solid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itchFamily="34" charset="0"/>
                  <a:ea typeface="ＭＳ Ｐゴシック" pitchFamily="50" charset="-128"/>
                  <a:cs typeface="+mn-cs"/>
                </a:endParaRPr>
              </a:p>
            </p:txBody>
          </p:sp>
          <p:sp>
            <p:nvSpPr>
              <p:cNvPr id="38" name="Oval 13"/>
              <p:cNvSpPr>
                <a:spLocks noChangeArrowheads="1"/>
              </p:cNvSpPr>
              <p:nvPr/>
            </p:nvSpPr>
            <p:spPr bwMode="auto">
              <a:xfrm>
                <a:off x="10490" y="16443"/>
                <a:ext cx="794" cy="794"/>
              </a:xfrm>
              <a:prstGeom prst="ellipse">
                <a:avLst/>
              </a:prstGeom>
              <a:no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sp>
            <p:nvSpPr>
              <p:cNvPr id="40" name="AutoShape 14"/>
              <p:cNvSpPr>
                <a:spLocks noChangeArrowheads="1"/>
              </p:cNvSpPr>
              <p:nvPr/>
            </p:nvSpPr>
            <p:spPr bwMode="auto">
              <a:xfrm>
                <a:off x="11283" y="16634"/>
                <a:ext cx="1020" cy="794"/>
              </a:xfrm>
              <a:prstGeom prst="roundRect">
                <a:avLst>
                  <a:gd name="adj" fmla="val 50000"/>
                </a:avLst>
              </a:prstGeom>
              <a:solidFill>
                <a:srgbClr val="009944"/>
              </a:solidFill>
              <a:ln w="9525">
                <a:noFill/>
                <a:round/>
                <a:headEnd/>
                <a:tailEnd/>
              </a:ln>
            </p:spPr>
            <p:txBody>
              <a:bodyPr lIns="74295" tIns="8890" rIns="74295" bIns="8890"/>
              <a:lstStyle/>
              <a:p>
                <a:pPr marL="0" marR="0" lvl="0" indent="0" algn="l"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itchFamily="34" charset="0"/>
                  <a:ea typeface="ＭＳ Ｐゴシック" pitchFamily="50" charset="-128"/>
                  <a:cs typeface="+mn-cs"/>
                </a:endParaRPr>
              </a:p>
            </p:txBody>
          </p:sp>
        </p:grpSp>
        <p:pic>
          <p:nvPicPr>
            <p:cNvPr id="33" name="図 1"/>
            <p:cNvPicPr>
              <a:picLocks noChangeAspect="1" noChangeArrowheads="1"/>
            </p:cNvPicPr>
            <p:nvPr/>
          </p:nvPicPr>
          <p:blipFill>
            <a:blip r:embed="rId2" cstate="print"/>
            <a:srcRect/>
            <a:stretch>
              <a:fillRect/>
            </a:stretch>
          </p:blipFill>
          <p:spPr bwMode="auto">
            <a:xfrm rot="10800000">
              <a:off x="6556642" y="10503732"/>
              <a:ext cx="635137" cy="697015"/>
            </a:xfrm>
            <a:prstGeom prst="rect">
              <a:avLst/>
            </a:prstGeom>
            <a:noFill/>
            <a:ln w="9525">
              <a:noFill/>
              <a:miter lim="800000"/>
              <a:headEnd/>
              <a:tailEnd/>
            </a:ln>
          </p:spPr>
        </p:pic>
      </p:grpSp>
      <p:sp>
        <p:nvSpPr>
          <p:cNvPr id="43" name="テキスト ボックス 42"/>
          <p:cNvSpPr txBox="1"/>
          <p:nvPr/>
        </p:nvSpPr>
        <p:spPr>
          <a:xfrm>
            <a:off x="5823109" y="9759598"/>
            <a:ext cx="1215556" cy="255051"/>
          </a:xfrm>
          <a:prstGeom prst="rect">
            <a:avLst/>
          </a:prstGeom>
          <a:noFill/>
        </p:spPr>
        <p:txBody>
          <a:bodyPr wrap="square" lIns="100184" tIns="50092" rIns="100184" bIns="50092">
            <a:spAutoFit/>
          </a:bodyPr>
          <a:lstStyle/>
          <a:p>
            <a:pPr lvl="0" algn="r" defTabSz="878003" fontAlgn="auto">
              <a:spcBef>
                <a:spcPts val="0"/>
              </a:spcBef>
              <a:spcAft>
                <a:spcPts val="0"/>
              </a:spcAft>
              <a:defRPr/>
            </a:pPr>
            <a:r>
              <a:rPr lang="en-US" altLang="ja-JP" sz="1000">
                <a:solidFill>
                  <a:prstClr val="black"/>
                </a:solidFill>
                <a:latin typeface="ＭＳ Ｐゴシック" panose="020B0600070205080204" pitchFamily="50" charset="-128"/>
              </a:rPr>
              <a:t>LL021002</a:t>
            </a:r>
            <a:r>
              <a:rPr lang="ja-JP" altLang="en-US" sz="1000">
                <a:solidFill>
                  <a:prstClr val="black"/>
                </a:solidFill>
                <a:latin typeface="ＭＳ Ｐゴシック" panose="020B0600070205080204" pitchFamily="50" charset="-128"/>
              </a:rPr>
              <a:t>障</a:t>
            </a:r>
            <a:r>
              <a:rPr lang="en-US" altLang="ja-JP" sz="1000">
                <a:solidFill>
                  <a:prstClr val="black"/>
                </a:solidFill>
                <a:latin typeface="ＭＳ Ｐゴシック" panose="020B0600070205080204" pitchFamily="50" charset="-128"/>
              </a:rPr>
              <a:t>01</a:t>
            </a:r>
            <a:endPar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pic>
        <p:nvPicPr>
          <p:cNvPr id="62" name="図 61"/>
          <p:cNvPicPr>
            <a:picLocks noChangeAspect="1" noChangeArrowheads="1"/>
          </p:cNvPicPr>
          <p:nvPr/>
        </p:nvPicPr>
        <p:blipFill>
          <a:blip r:embed="rId3" cstate="print"/>
          <a:srcRect/>
          <a:stretch>
            <a:fillRect/>
          </a:stretch>
        </p:blipFill>
        <p:spPr bwMode="auto">
          <a:xfrm>
            <a:off x="1233576" y="9604814"/>
            <a:ext cx="328494" cy="369556"/>
          </a:xfrm>
          <a:prstGeom prst="rect">
            <a:avLst/>
          </a:prstGeom>
          <a:noFill/>
          <a:ln w="9525">
            <a:noFill/>
            <a:miter lim="800000"/>
            <a:headEnd/>
            <a:tailEnd/>
          </a:ln>
        </p:spPr>
      </p:pic>
      <p:sp>
        <p:nvSpPr>
          <p:cNvPr id="63" name="正方形/長方形 62"/>
          <p:cNvSpPr/>
          <p:nvPr/>
        </p:nvSpPr>
        <p:spPr>
          <a:xfrm>
            <a:off x="325448" y="1803963"/>
            <a:ext cx="6660740" cy="2064769"/>
          </a:xfrm>
          <a:prstGeom prst="rect">
            <a:avLst/>
          </a:prstGeom>
          <a:noFill/>
          <a:ln w="9525">
            <a:noFill/>
          </a:ln>
        </p:spPr>
        <p:txBody>
          <a:bodyPr wrap="square" tIns="144000" bIns="72000">
            <a:spAutoFit/>
          </a:bodyPr>
          <a:lstStyle/>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① 対象労働者の雇い入れ日よりも前にこの助成金の支給決定の対象となった者のうち、</a:t>
            </a:r>
            <a:endParaRPr kumimoji="1" lang="en-US" altLang="ja-JP"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雇い入れ日から起算して１年を経過する日</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（以下、「確認日</a:t>
            </a:r>
            <a:r>
              <a:rPr kumimoji="1" lang="en-US" altLang="ja-JP"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A</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」）が基準期間内</a:t>
            </a:r>
            <a:endParaRPr kumimoji="1" lang="en-US" altLang="ja-JP"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（対象労働者の雇い入れ日の前後６ヶ月間）にある者が</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５人以上</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いる場合であって、</a:t>
            </a:r>
            <a:endParaRPr kumimoji="1" lang="en-US" altLang="ja-JP"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それらの者が、</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確認日</a:t>
            </a:r>
            <a:r>
              <a:rPr kumimoji="1" lang="en-US" altLang="ja-JP"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A</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の時点で離職している割合が</a:t>
            </a:r>
            <a:r>
              <a:rPr kumimoji="1" lang="en-US" altLang="ja-JP"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25</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％を超えている場合。</a:t>
            </a:r>
            <a:endParaRPr kumimoji="1" lang="en-US" altLang="ja-JP"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ct val="0"/>
              </a:spcBef>
              <a:spcAft>
                <a:spcPts val="0"/>
              </a:spcAft>
              <a:buClrTx/>
              <a:buSzTx/>
              <a:buFontTx/>
              <a:buNone/>
              <a:tabLst/>
              <a:defRPr/>
            </a:pPr>
            <a:endParaRPr kumimoji="1" lang="en-US" altLang="ja-JP"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② 対象労働者の雇い入れ日よりも前にこの助成金の支給決定対象者となった者のうち、</a:t>
            </a:r>
            <a:endParaRPr kumimoji="1" lang="en-US" altLang="ja-JP"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助成対象期間の末日の翌日から起算して１年を経過する日</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（以下、「確認日</a:t>
            </a:r>
            <a:r>
              <a:rPr kumimoji="1" lang="en-US" altLang="ja-JP"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B</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」）が</a:t>
            </a:r>
            <a:endParaRPr kumimoji="1" lang="en-US" altLang="ja-JP"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基準期間内（対象労働者の雇い入れ日の前後６ヶ月間）にある者が</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５人以上</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いる場合で</a:t>
            </a:r>
            <a:endParaRPr kumimoji="1" lang="en-US" altLang="ja-JP"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en-US" altLang="ja-JP" sz="12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en-US" altLang="ja-JP"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あって、それらの者が、</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確認日</a:t>
            </a:r>
            <a:r>
              <a:rPr kumimoji="1" lang="en-US" altLang="ja-JP"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B</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の時点で離職している割合が</a:t>
            </a:r>
            <a:r>
              <a:rPr kumimoji="1" lang="en-US" altLang="ja-JP"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25</a:t>
            </a:r>
            <a:r>
              <a:rPr kumimoji="1" lang="ja-JP" altLang="en-US" sz="1200" b="1" i="0" u="sng"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％を超えている場合。</a:t>
            </a:r>
            <a:endParaRPr kumimoji="1" lang="en-US" altLang="ja-JP" sz="1400" b="0" i="0" u="none" strike="noStrike" kern="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メイリオ" pitchFamily="50" charset="-128"/>
            </a:endParaRPr>
          </a:p>
        </p:txBody>
      </p:sp>
      <p:sp>
        <p:nvSpPr>
          <p:cNvPr id="64" name="正方形/長方形 63"/>
          <p:cNvSpPr/>
          <p:nvPr/>
        </p:nvSpPr>
        <p:spPr>
          <a:xfrm>
            <a:off x="199416" y="899691"/>
            <a:ext cx="6673593" cy="833663"/>
          </a:xfrm>
          <a:prstGeom prst="rect">
            <a:avLst/>
          </a:prstGeom>
          <a:noFill/>
          <a:ln w="9525">
            <a:noFill/>
          </a:ln>
        </p:spPr>
        <p:txBody>
          <a:bodyPr wrap="square" tIns="144000" bIns="72000">
            <a:spAutoFit/>
          </a:bodyPr>
          <a:lstStyle/>
          <a:p>
            <a:pPr marL="77788" marR="0" lvl="0" indent="0" algn="just" defTabSz="876757" rtl="0" eaLnBrk="1" fontAlgn="base" latinLnBrk="0" hangingPunct="1">
              <a:lnSpc>
                <a:spcPts val="1550"/>
              </a:lnSpc>
              <a:spcBef>
                <a:spcPct val="0"/>
              </a:spcBef>
              <a:spcAft>
                <a:spcPts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過去にこの助成金を受給した事業所で、助成金の対象となった労働者の離職割合が高い場合（以下の要件①または②のいずれかに該当する場合）、新たな対象労働者の雇い入れについて、</a:t>
            </a:r>
            <a:r>
              <a:rPr kumimoji="1" lang="ja-JP" altLang="en-US" sz="1200" b="1"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この助成金を受けることはできません</a:t>
            </a:r>
            <a:r>
              <a:rPr kumimoji="1" lang="ja-JP" altLang="en-US" sz="12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endParaRPr kumimoji="1" lang="en-US" altLang="ja-JP" sz="1400" b="0"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70" name="正方形/長方形 69"/>
          <p:cNvSpPr/>
          <p:nvPr/>
        </p:nvSpPr>
        <p:spPr>
          <a:xfrm>
            <a:off x="429520" y="7828935"/>
            <a:ext cx="6433086" cy="1850608"/>
          </a:xfrm>
          <a:prstGeom prst="rect">
            <a:avLst/>
          </a:prstGeom>
          <a:noFill/>
          <a:ln w="9525">
            <a:noFill/>
          </a:ln>
        </p:spPr>
        <p:txBody>
          <a:bodyPr wrap="square" tIns="144000" bIns="72000">
            <a:spAutoFit/>
          </a:bodyPr>
          <a:lstStyle/>
          <a:p>
            <a:pPr marL="77788" marR="0" lvl="0" indent="0" algn="just" defTabSz="876757" rtl="0" eaLnBrk="1" fontAlgn="base" latinLnBrk="0" hangingPunct="1">
              <a:lnSpc>
                <a:spcPts val="1600"/>
              </a:lnSpc>
              <a:spcBef>
                <a:spcPct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離職割合要件の確認に当たって、関係書類の提出を求める場合がありますので</a:t>
            </a:r>
            <a:endParaRPr kumimoji="1" lang="en-US" altLang="ja-JP"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77788" marR="0" lvl="0" indent="0" algn="just" defTabSz="876757" rtl="0" eaLnBrk="1" fontAlgn="base" latinLnBrk="0" hangingPunct="1">
              <a:lnSpc>
                <a:spcPts val="1600"/>
              </a:lnSpc>
              <a:spcBef>
                <a:spcPct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あらかじめご了承ください。</a:t>
            </a:r>
            <a:endParaRPr kumimoji="1" lang="en-US" altLang="ja-JP"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77788" marR="0" lvl="0" indent="0" algn="just" defTabSz="876757" rtl="0" eaLnBrk="1" fontAlgn="base" latinLnBrk="0" hangingPunct="1">
              <a:lnSpc>
                <a:spcPts val="1600"/>
              </a:lnSpc>
              <a:spcBef>
                <a:spcPts val="80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申告</a:t>
            </a:r>
            <a:r>
              <a:rPr kumimoji="1" lang="ja-JP" altLang="en-US" sz="1100" b="0"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していただいた離職理由と</a:t>
            </a: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異なる理由</a:t>
            </a:r>
            <a:r>
              <a:rPr kumimoji="1" lang="ja-JP" altLang="en-US" sz="1100" b="0"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で受給資格決定が行われた場合</a:t>
            </a: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、受給資格決定後の</a:t>
            </a:r>
            <a:endParaRPr kumimoji="1" lang="en-US" altLang="ja-JP"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77788" marR="0" lvl="0" indent="0" algn="just" defTabSz="876757" rtl="0" eaLnBrk="1" fontAlgn="base" latinLnBrk="0" hangingPunct="1">
              <a:lnSpc>
                <a:spcPts val="16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離職理由が優先されます。離職理由が変更となった結果、離職割合が</a:t>
            </a:r>
            <a:r>
              <a:rPr kumimoji="1" lang="en-US" altLang="ja-JP"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25</a:t>
            </a: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％を超える場合は、</a:t>
            </a:r>
            <a:endParaRPr kumimoji="1" lang="en-US" altLang="ja-JP"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77788" marR="0" lvl="0" indent="0" algn="just" defTabSz="876757" rtl="0" eaLnBrk="1" fontAlgn="base" latinLnBrk="0" hangingPunct="1">
              <a:lnSpc>
                <a:spcPts val="16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以後の支給対象期間について、助成金を受給することは出来ません。</a:t>
            </a:r>
            <a:endParaRPr kumimoji="1" lang="en-US" altLang="ja-JP"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77788" marR="0" lvl="0" indent="0" algn="just" defTabSz="876757" rtl="0" eaLnBrk="1" fontAlgn="base" latinLnBrk="0" hangingPunct="1">
              <a:lnSpc>
                <a:spcPts val="1600"/>
              </a:lnSpc>
              <a:spcBef>
                <a:spcPts val="80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助成金</a:t>
            </a:r>
            <a:r>
              <a:rPr kumimoji="1" lang="ja-JP" altLang="en-US" sz="1100" b="0"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の受給に当たっては、このほか、各種要件があります。ご不明な</a:t>
            </a: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点について</a:t>
            </a:r>
            <a:r>
              <a:rPr kumimoji="1" lang="ja-JP" altLang="en-US" sz="1100" b="0"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は</a:t>
            </a: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endParaRPr kumimoji="1" lang="en-US" altLang="ja-JP"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77788" marR="0" lvl="0" indent="0" algn="just" defTabSz="876757" rtl="0" eaLnBrk="1" fontAlgn="base" latinLnBrk="0" hangingPunct="1">
              <a:lnSpc>
                <a:spcPts val="1600"/>
              </a:lnSpc>
              <a:spcBef>
                <a:spcPct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最寄り</a:t>
            </a:r>
            <a:r>
              <a:rPr kumimoji="1" lang="ja-JP" altLang="en-US" sz="1100" b="0"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のハローワークまたは都道府県</a:t>
            </a: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労働局に</a:t>
            </a:r>
            <a:r>
              <a:rPr kumimoji="1" lang="ja-JP" altLang="en-US" sz="1100" b="0"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お問い合わせ</a:t>
            </a:r>
            <a:r>
              <a:rPr kumimoji="1" lang="ja-JP" altLang="en-US"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ください。</a:t>
            </a:r>
            <a:endParaRPr kumimoji="1" lang="en-US" altLang="ja-JP" sz="1100" b="0" i="0" u="none" strike="noStrike" kern="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29" name="テキスト ボックス 28"/>
          <p:cNvSpPr txBox="1"/>
          <p:nvPr/>
        </p:nvSpPr>
        <p:spPr>
          <a:xfrm>
            <a:off x="200990" y="6021443"/>
            <a:ext cx="2428926" cy="276999"/>
          </a:xfrm>
          <a:prstGeom prst="rect">
            <a:avLst/>
          </a:prstGeom>
          <a:noFill/>
        </p:spPr>
        <p:txBody>
          <a:bodyPr wrap="square" rtlCol="0">
            <a:spAutoFit/>
          </a:bodyPr>
          <a:lstStyle/>
          <a:p>
            <a:pPr marL="0" marR="0" lvl="0" indent="0" algn="just" defTabSz="876757"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離職割合の算出方法（例）</a:t>
            </a:r>
            <a:r>
              <a:rPr kumimoji="1"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p>
        </p:txBody>
      </p:sp>
      <p:sp>
        <p:nvSpPr>
          <p:cNvPr id="30" name="テキスト ボックス 29"/>
          <p:cNvSpPr txBox="1"/>
          <p:nvPr/>
        </p:nvSpPr>
        <p:spPr>
          <a:xfrm>
            <a:off x="410484" y="6239998"/>
            <a:ext cx="6196826" cy="874598"/>
          </a:xfrm>
          <a:prstGeom prst="rect">
            <a:avLst/>
          </a:prstGeom>
          <a:noFill/>
        </p:spPr>
        <p:txBody>
          <a:bodyPr wrap="square" rtlCol="0">
            <a:spAutoFit/>
          </a:bodyPr>
          <a:lstStyle/>
          <a:p>
            <a:pPr marL="0" marR="0" lvl="0" indent="0" algn="just" defTabSz="876757" rtl="0" eaLnBrk="1" fontAlgn="base" latinLnBrk="0" hangingPunct="1">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① 確認日Ａまたは確認日</a:t>
            </a:r>
            <a:r>
              <a:rPr kumimoji="1"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B</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が基準期間内</a:t>
            </a:r>
            <a:r>
              <a:rPr kumimoji="1"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r>
              <a:rPr kumimoji="1" lang="en-US" altLang="ja-JP"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R</a:t>
            </a:r>
            <a:r>
              <a:rPr kumimoji="1"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２</a:t>
            </a:r>
            <a:r>
              <a:rPr kumimoji="1" lang="en-US" altLang="ja-JP"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.4.1</a:t>
            </a:r>
            <a:r>
              <a:rPr kumimoji="1"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から</a:t>
            </a:r>
            <a:r>
              <a:rPr kumimoji="1" lang="en-US" altLang="ja-JP"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R3.3.31</a:t>
            </a:r>
            <a:r>
              <a:rPr kumimoji="1"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にある人</a:t>
            </a:r>
            <a:r>
              <a:rPr kumimoji="1"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（分母）</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６</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人</a:t>
            </a:r>
            <a:endParaRPr kumimoji="1"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just" defTabSz="876757" rtl="0" eaLnBrk="1" fontAlgn="base" latinLnBrk="0" hangingPunct="1">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② 確認日Ａまたは確認日</a:t>
            </a:r>
            <a:r>
              <a:rPr kumimoji="1"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B</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が基準期間内にある人のうち確認日Ａまたは確認日</a:t>
            </a:r>
            <a:r>
              <a:rPr kumimoji="1"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B</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時点で</a:t>
            </a:r>
            <a:endParaRPr kumimoji="1"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just" defTabSz="876757" rtl="0" eaLnBrk="1" fontAlgn="base" latinLnBrk="0" hangingPunct="1">
              <a:lnSpc>
                <a:spcPts val="1700"/>
              </a:lnSpc>
              <a:spcBef>
                <a:spcPts val="1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離職している人</a:t>
            </a:r>
            <a:r>
              <a:rPr kumimoji="1"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（分子）</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２</a:t>
            </a: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人</a:t>
            </a:r>
            <a:endParaRPr kumimoji="1"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just" defTabSz="876757" rtl="0" eaLnBrk="1" fontAlgn="base" latinLnBrk="0" hangingPunct="1">
              <a:lnSpc>
                <a:spcPts val="3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　</a:t>
            </a:r>
            <a:endParaRPr kumimoji="1"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31" name="テキスト ボックス 30"/>
          <p:cNvSpPr txBox="1"/>
          <p:nvPr/>
        </p:nvSpPr>
        <p:spPr>
          <a:xfrm>
            <a:off x="707886" y="7007214"/>
            <a:ext cx="4382204" cy="369332"/>
          </a:xfrm>
          <a:prstGeom prst="rect">
            <a:avLst/>
          </a:prstGeom>
          <a:noFill/>
        </p:spPr>
        <p:txBody>
          <a:bodyPr wrap="square" rtlCol="0">
            <a:spAutoFit/>
          </a:bodyPr>
          <a:lstStyle/>
          <a:p>
            <a:pPr marL="0" marR="0" lvl="0" indent="0" algn="just" defTabSz="876757"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E46C0A"/>
                </a:solidFill>
                <a:effectLst/>
                <a:uLnTx/>
                <a:uFillTx/>
                <a:latin typeface="游ゴシック" panose="020B0400000000000000" pitchFamily="50" charset="-128"/>
                <a:ea typeface="游ゴシック" panose="020B04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離職割合</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②２</a:t>
            </a:r>
            <a:r>
              <a:rPr kumimoji="1"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①６</a:t>
            </a:r>
            <a:r>
              <a:rPr kumimoji="1"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33.3</a:t>
            </a: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44834" y="742314"/>
            <a:ext cx="6912000" cy="6687356"/>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76757"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 </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8" name="ホームベース 47"/>
          <p:cNvSpPr/>
          <p:nvPr/>
        </p:nvSpPr>
        <p:spPr>
          <a:xfrm>
            <a:off x="92172" y="594011"/>
            <a:ext cx="6780837" cy="306000"/>
          </a:xfrm>
          <a:prstGeom prst="homePlate">
            <a:avLst>
              <a:gd name="adj" fmla="val 44165"/>
            </a:avLst>
          </a:prstGeom>
          <a:solidFill>
            <a:schemeClr val="tx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36000" rIns="0" bIns="0" anchor="ctr"/>
          <a:lstStyle/>
          <a:p>
            <a:pPr marL="0" marR="0" lvl="0" indent="0" algn="l" defTabSz="87800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離職割合要件について</a:t>
            </a:r>
            <a:endParaRPr kumimoji="1" lang="en-US" altLang="ja-JP"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92932" y="3891292"/>
            <a:ext cx="6945733" cy="2218657"/>
          </a:xfrm>
          <a:prstGeom prst="rect">
            <a:avLst/>
          </a:prstGeom>
          <a:noFill/>
          <a:ln w="9525">
            <a:noFill/>
          </a:ln>
        </p:spPr>
        <p:txBody>
          <a:bodyPr wrap="square" tIns="144000" bIns="72000">
            <a:spAutoFit/>
          </a:bodyPr>
          <a:lstStyle/>
          <a:p>
            <a:pPr marL="77788" marR="0" lvl="0" indent="0" algn="just" defTabSz="876757" rtl="0" eaLnBrk="1" fontAlgn="base" latinLnBrk="0" hangingPunct="1">
              <a:lnSpc>
                <a:spcPts val="1200"/>
              </a:lnSpc>
              <a:spcBef>
                <a:spcPct val="0"/>
              </a:spcBef>
              <a:spcAft>
                <a:spcPts val="0"/>
              </a:spcAft>
              <a:buClrTx/>
              <a:buSzTx/>
              <a:buFontTx/>
              <a:buNone/>
              <a:tabLst/>
              <a:defRPr/>
            </a:pPr>
            <a:r>
              <a:rPr kumimoji="1" lang="en-US" altLang="ja-JP"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a:t>
            </a:r>
            <a:r>
              <a:rPr kumimoji="1" lang="ja-JP" altLang="en-US"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留意事項</a:t>
            </a:r>
            <a:r>
              <a:rPr kumimoji="1" lang="en-US" altLang="ja-JP"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a:t>
            </a:r>
          </a:p>
          <a:p>
            <a:pPr marL="77788" marR="0" lvl="0" indent="0" algn="just" defTabSz="876757" rtl="0" eaLnBrk="1" fontAlgn="base" latinLnBrk="0" hangingPunct="1">
              <a:lnSpc>
                <a:spcPts val="1550"/>
              </a:lnSpc>
              <a:spcBef>
                <a:spcPts val="20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○「離職」には、雇用保険被保険者資格の喪失原因が「１」（対象労働者の死亡など）である者は含み　</a:t>
            </a:r>
            <a:endParaRPr kumimoji="1" lang="en-US" altLang="ja-JP"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marR="0" lvl="0" indent="0" algn="just" defTabSz="876757" rtl="0" eaLnBrk="1" fontAlgn="base" latinLnBrk="0" hangingPunct="1">
              <a:lnSpc>
                <a:spcPts val="1550"/>
              </a:lnSpc>
              <a:spcBef>
                <a:spcPts val="200"/>
              </a:spcBef>
              <a:spcAft>
                <a:spcPts val="0"/>
              </a:spcAft>
              <a:buClrTx/>
              <a:buSzTx/>
              <a:buFontTx/>
              <a:buNone/>
              <a:tabLst/>
              <a:defRPr/>
            </a:pPr>
            <a:r>
              <a:rPr kumimoji="1" lang="ja-JP" altLang="en-US"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ません。原則、理由を問わず、すべての離職を含みます。</a:t>
            </a:r>
            <a:endParaRPr kumimoji="1" lang="en-US" altLang="ja-JP"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lvl="0" algn="just">
              <a:lnSpc>
                <a:spcPts val="1550"/>
              </a:lnSpc>
              <a:spcBef>
                <a:spcPts val="200"/>
              </a:spcBef>
              <a:spcAft>
                <a:spcPts val="0"/>
              </a:spcAft>
              <a:defRPr/>
            </a:pPr>
            <a:r>
              <a:rPr kumimoji="1" lang="ja-JP" altLang="en-US" sz="105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 </a:t>
            </a:r>
            <a:r>
              <a:rPr kumimoji="1" lang="ja-JP" altLang="en-US"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ただし</a:t>
            </a:r>
            <a:r>
              <a:rPr kumimoji="1" lang="ja-JP" altLang="en-US" sz="1050" b="0" i="0" u="none" strike="noStrike" kern="0" cap="none"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、離職割合が</a:t>
            </a:r>
            <a:r>
              <a:rPr kumimoji="1" lang="en-US" altLang="ja-JP" sz="1050" b="0" i="0" u="none" strike="noStrike" kern="0" cap="none"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25</a:t>
            </a:r>
            <a:r>
              <a:rPr kumimoji="1" lang="ja-JP" altLang="en-US" sz="1050" b="0" i="0" u="none" strike="noStrike" kern="0" cap="none"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％を超える事業主</a:t>
            </a:r>
            <a:r>
              <a:rPr kumimoji="1" lang="ja-JP" altLang="en-US"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で</a:t>
            </a:r>
            <a:r>
              <a:rPr lang="ja-JP" altLang="en-US" sz="1050" kern="0" dirty="0" err="1" smtClean="0">
                <a:solidFill>
                  <a:prstClr val="black"/>
                </a:solidFill>
                <a:latin typeface="メイリオ" panose="020B0604030504040204" pitchFamily="50" charset="-128"/>
                <a:ea typeface="メイリオ" panose="020B0604030504040204" pitchFamily="50" charset="-128"/>
                <a:cs typeface="メイリオ" pitchFamily="50" charset="-128"/>
              </a:rPr>
              <a:t>、</a:t>
            </a:r>
            <a:r>
              <a:rPr lang="ja-JP" altLang="en-US" sz="1050" kern="0" dirty="0" smtClean="0">
                <a:solidFill>
                  <a:prstClr val="black"/>
                </a:solidFill>
                <a:latin typeface="メイリオ" panose="020B0604030504040204" pitchFamily="50" charset="-128"/>
                <a:ea typeface="メイリオ" panose="020B0604030504040204" pitchFamily="50" charset="-128"/>
                <a:cs typeface="メイリオ" pitchFamily="50" charset="-128"/>
              </a:rPr>
              <a:t>①雇用保険被</a:t>
            </a:r>
            <a:r>
              <a:rPr lang="ja-JP" altLang="en-US" sz="1050" kern="0" dirty="0">
                <a:solidFill>
                  <a:prstClr val="black"/>
                </a:solidFill>
                <a:latin typeface="メイリオ" panose="020B0604030504040204" pitchFamily="50" charset="-128"/>
                <a:ea typeface="メイリオ" panose="020B0604030504040204" pitchFamily="50" charset="-128"/>
                <a:cs typeface="メイリオ" pitchFamily="50" charset="-128"/>
              </a:rPr>
              <a:t>保険者</a:t>
            </a:r>
            <a:r>
              <a:rPr lang="ja-JP" altLang="en-US" sz="1050" kern="0" dirty="0" smtClean="0">
                <a:solidFill>
                  <a:prstClr val="black"/>
                </a:solidFill>
                <a:latin typeface="メイリオ" panose="020B0604030504040204" pitchFamily="50" charset="-128"/>
                <a:ea typeface="メイリオ" panose="020B0604030504040204" pitchFamily="50" charset="-128"/>
                <a:cs typeface="メイリオ" pitchFamily="50" charset="-128"/>
              </a:rPr>
              <a:t>資格の喪失原因が「</a:t>
            </a:r>
            <a:r>
              <a:rPr lang="ja-JP" altLang="en-US" sz="1050" kern="0" dirty="0">
                <a:solidFill>
                  <a:prstClr val="black"/>
                </a:solidFill>
                <a:latin typeface="メイリオ" panose="020B0604030504040204" pitchFamily="50" charset="-128"/>
                <a:ea typeface="メイリオ" panose="020B0604030504040204" pitchFamily="50" charset="-128"/>
                <a:cs typeface="メイリオ" pitchFamily="50" charset="-128"/>
              </a:rPr>
              <a:t>２</a:t>
            </a:r>
            <a:r>
              <a:rPr lang="ja-JP" altLang="en-US" sz="1050" kern="0" dirty="0" smtClean="0">
                <a:solidFill>
                  <a:prstClr val="black"/>
                </a:solidFill>
                <a:latin typeface="メイリオ" panose="020B0604030504040204" pitchFamily="50" charset="-128"/>
                <a:ea typeface="メイリオ" panose="020B0604030504040204" pitchFamily="50" charset="-128"/>
                <a:cs typeface="メイリオ" pitchFamily="50" charset="-128"/>
              </a:rPr>
              <a:t>」（対象障害</a:t>
            </a:r>
            <a:endParaRPr lang="en-US" altLang="ja-JP" sz="1050" kern="0" dirty="0" smtClean="0">
              <a:solidFill>
                <a:prstClr val="black"/>
              </a:solidFill>
              <a:latin typeface="メイリオ" panose="020B0604030504040204" pitchFamily="50" charset="-128"/>
              <a:ea typeface="メイリオ" panose="020B0604030504040204" pitchFamily="50" charset="-128"/>
              <a:cs typeface="メイリオ" pitchFamily="50" charset="-128"/>
            </a:endParaRPr>
          </a:p>
          <a:p>
            <a:pPr marL="77788" lvl="0" algn="just">
              <a:lnSpc>
                <a:spcPts val="1550"/>
              </a:lnSpc>
              <a:spcBef>
                <a:spcPts val="200"/>
              </a:spcBef>
              <a:spcAft>
                <a:spcPts val="0"/>
              </a:spcAft>
              <a:defRPr/>
            </a:pPr>
            <a:r>
              <a:rPr lang="ja-JP" altLang="en-US" sz="1050" kern="0" dirty="0" smtClean="0">
                <a:solidFill>
                  <a:prstClr val="black"/>
                </a:solidFill>
                <a:latin typeface="メイリオ" panose="020B0604030504040204" pitchFamily="50" charset="-128"/>
                <a:ea typeface="メイリオ" panose="020B0604030504040204" pitchFamily="50" charset="-128"/>
                <a:cs typeface="メイリオ" pitchFamily="50" charset="-128"/>
              </a:rPr>
              <a:t>　　者</a:t>
            </a:r>
            <a:r>
              <a:rPr lang="ja-JP" altLang="en-US" sz="1050" kern="0" dirty="0">
                <a:solidFill>
                  <a:prstClr val="black"/>
                </a:solidFill>
                <a:latin typeface="メイリオ" panose="020B0604030504040204" pitchFamily="50" charset="-128"/>
                <a:ea typeface="メイリオ" panose="020B0604030504040204" pitchFamily="50" charset="-128"/>
                <a:cs typeface="メイリオ" pitchFamily="50" charset="-128"/>
              </a:rPr>
              <a:t>の死亡、</a:t>
            </a:r>
            <a:r>
              <a:rPr lang="ja-JP" altLang="en-US" sz="1050" kern="0" dirty="0" smtClean="0">
                <a:solidFill>
                  <a:prstClr val="black"/>
                </a:solidFill>
                <a:latin typeface="メイリオ" panose="020B0604030504040204" pitchFamily="50" charset="-128"/>
                <a:ea typeface="メイリオ" panose="020B0604030504040204" pitchFamily="50" charset="-128"/>
                <a:cs typeface="メイリオ" pitchFamily="50" charset="-128"/>
              </a:rPr>
              <a:t>事業主都合</a:t>
            </a:r>
            <a:r>
              <a:rPr lang="ja-JP" altLang="en-US" sz="1050" kern="0" dirty="0">
                <a:solidFill>
                  <a:prstClr val="black"/>
                </a:solidFill>
                <a:latin typeface="メイリオ" panose="020B0604030504040204" pitchFamily="50" charset="-128"/>
                <a:ea typeface="メイリオ" panose="020B0604030504040204" pitchFamily="50" charset="-128"/>
                <a:cs typeface="メイリオ" pitchFamily="50" charset="-128"/>
              </a:rPr>
              <a:t>による離職等以外の者）</a:t>
            </a:r>
            <a:r>
              <a:rPr lang="ja-JP" altLang="en-US" sz="1050" kern="0" dirty="0" smtClean="0">
                <a:solidFill>
                  <a:prstClr val="black"/>
                </a:solidFill>
                <a:latin typeface="メイリオ" panose="020B0604030504040204" pitchFamily="50" charset="-128"/>
                <a:ea typeface="メイリオ" panose="020B0604030504040204" pitchFamily="50" charset="-128"/>
                <a:cs typeface="メイリオ" pitchFamily="50" charset="-128"/>
              </a:rPr>
              <a:t>である者</a:t>
            </a:r>
            <a:r>
              <a:rPr lang="ja-JP" altLang="en-US" sz="1050" kern="0" dirty="0">
                <a:solidFill>
                  <a:prstClr val="black"/>
                </a:solidFill>
                <a:latin typeface="メイリオ" panose="020B0604030504040204" pitchFamily="50" charset="-128"/>
                <a:ea typeface="メイリオ" panose="020B0604030504040204" pitchFamily="50" charset="-128"/>
                <a:cs typeface="メイリオ" pitchFamily="50" charset="-128"/>
              </a:rPr>
              <a:t>のうち、</a:t>
            </a:r>
            <a:r>
              <a:rPr kumimoji="1" lang="ja-JP" altLang="en-US" sz="1050" b="1" i="0" u="sng"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除外対象となる離職理由による離職</a:t>
            </a:r>
            <a:endParaRPr kumimoji="1" lang="en-US" altLang="ja-JP" sz="1050" b="1" i="0" u="sng"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lvl="0" algn="just">
              <a:lnSpc>
                <a:spcPts val="1550"/>
              </a:lnSpc>
              <a:spcBef>
                <a:spcPts val="200"/>
              </a:spcBef>
              <a:spcAft>
                <a:spcPts val="0"/>
              </a:spcAft>
              <a:defRPr/>
            </a:pPr>
            <a:r>
              <a:rPr kumimoji="1" lang="ja-JP" altLang="en-US" sz="1050" b="1" i="0"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a:t>
            </a:r>
            <a:r>
              <a:rPr kumimoji="1" lang="ja-JP" altLang="en-US" sz="1050" b="1" i="0" u="sng"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者がいる場合、</a:t>
            </a:r>
            <a:r>
              <a:rPr kumimoji="1" lang="ja-JP" altLang="en-US"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rPr>
              <a:t>②同一事業所に継続して２年以上雇用され（助成対象期間が３年の者にあっては３年</a:t>
            </a:r>
            <a:endParaRPr kumimoji="1" lang="en-US" altLang="ja-JP"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endParaRPr>
          </a:p>
          <a:p>
            <a:pPr marL="77788" lvl="0" algn="just">
              <a:lnSpc>
                <a:spcPts val="1550"/>
              </a:lnSpc>
              <a:spcBef>
                <a:spcPts val="200"/>
              </a:spcBef>
              <a:spcAft>
                <a:spcPts val="0"/>
              </a:spcAft>
              <a:defRPr/>
            </a:pPr>
            <a:r>
              <a:rPr kumimoji="1" lang="ja-JP" altLang="en-US"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rPr>
              <a:t>　　以上）、かつ、</a:t>
            </a:r>
            <a:r>
              <a:rPr kumimoji="1" lang="en-US" altLang="ja-JP"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rPr>
              <a:t>65</a:t>
            </a:r>
            <a:r>
              <a:rPr kumimoji="1" lang="ja-JP" altLang="en-US"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rPr>
              <a:t>歳以上で離職した者がいる場合、③</a:t>
            </a:r>
            <a:r>
              <a:rPr kumimoji="1" lang="en-US" altLang="ja-JP"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rPr>
              <a:t>A</a:t>
            </a:r>
            <a:r>
              <a:rPr kumimoji="1" lang="ja-JP" altLang="en-US"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rPr>
              <a:t>型事業所の支援を受け一般就労へ移行した者</a:t>
            </a:r>
            <a:endParaRPr kumimoji="1" lang="en-US" altLang="ja-JP"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endParaRPr>
          </a:p>
          <a:p>
            <a:pPr marL="77788" lvl="0" algn="just">
              <a:lnSpc>
                <a:spcPts val="1550"/>
              </a:lnSpc>
              <a:spcBef>
                <a:spcPts val="200"/>
              </a:spcBef>
              <a:spcAft>
                <a:spcPts val="0"/>
              </a:spcAft>
              <a:defRPr/>
            </a:pPr>
            <a:r>
              <a:rPr kumimoji="1" lang="ja-JP" altLang="en-US" sz="1050" i="0" strike="noStrike" kern="0" cap="none" normalizeH="0" baseline="0" noProof="0" dirty="0" smtClean="0">
                <a:ln>
                  <a:noFill/>
                </a:ln>
                <a:effectLst/>
                <a:uLnTx/>
                <a:uFillTx/>
                <a:latin typeface="メイリオ" panose="020B0604030504040204" pitchFamily="50" charset="-128"/>
                <a:ea typeface="メイリオ" panose="020B0604030504040204" pitchFamily="50" charset="-128"/>
                <a:cs typeface="メイリオ" pitchFamily="50" charset="-128"/>
              </a:rPr>
              <a:t>　　がいる場合</a:t>
            </a:r>
            <a:r>
              <a:rPr kumimoji="1" lang="ja-JP" altLang="en-US"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は、その</a:t>
            </a:r>
            <a:r>
              <a:rPr kumimoji="1" lang="ja-JP" altLang="en-US" sz="1050" b="0" i="0" u="none" strike="noStrike" kern="0" cap="none"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者を離職した者から除外した上で再計算し</a:t>
            </a:r>
            <a:r>
              <a:rPr kumimoji="1" lang="ja-JP" altLang="en-US"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a:t>
            </a:r>
            <a:r>
              <a:rPr kumimoji="1" lang="en-US" altLang="ja-JP"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25</a:t>
            </a:r>
            <a:r>
              <a:rPr kumimoji="1" lang="ja-JP" altLang="en-US" sz="1050" b="0" i="0" u="none" strike="noStrike" kern="0" cap="none"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a:t>
            </a:r>
            <a:r>
              <a:rPr kumimoji="1" lang="ja-JP" altLang="en-US"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を超えていない</a:t>
            </a:r>
            <a:r>
              <a:rPr kumimoji="1" lang="ja-JP" altLang="en-US" sz="1050" b="0" i="0" u="none" strike="noStrike" kern="0" cap="none"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場合は支給</a:t>
            </a:r>
            <a:r>
              <a:rPr kumimoji="1" lang="ja-JP" altLang="en-US"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対象</a:t>
            </a:r>
            <a:endParaRPr kumimoji="1" lang="en-US" altLang="ja-JP"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a:p>
            <a:pPr marL="77788" lvl="0" algn="just">
              <a:lnSpc>
                <a:spcPts val="1550"/>
              </a:lnSpc>
              <a:spcBef>
                <a:spcPts val="200"/>
              </a:spcBef>
              <a:spcAft>
                <a:spcPts val="0"/>
              </a:spcAft>
              <a:defRPr/>
            </a:pPr>
            <a:r>
              <a:rPr kumimoji="1" lang="ja-JP" altLang="en-US"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　　事業</a:t>
            </a:r>
            <a:r>
              <a:rPr kumimoji="1" lang="ja-JP" altLang="en-US" sz="1050" b="0" i="0" u="none" strike="noStrike" kern="0" cap="none"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主</a:t>
            </a:r>
            <a:r>
              <a:rPr kumimoji="1" lang="ja-JP" altLang="en-US" sz="1050" b="0" i="0" u="none" strike="noStrike" kern="0" cap="none"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rPr>
              <a:t>とします。</a:t>
            </a:r>
            <a:endParaRPr kumimoji="1" lang="ja-JP" altLang="en-US" sz="1050" b="0" i="0" u="none" strike="noStrike" kern="0" cap="none"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itchFamily="50" charset="-128"/>
            </a:endParaRPr>
          </a:p>
        </p:txBody>
      </p:sp>
      <p:sp>
        <p:nvSpPr>
          <p:cNvPr id="39" name="正方形/長方形 38"/>
          <p:cNvSpPr/>
          <p:nvPr/>
        </p:nvSpPr>
        <p:spPr>
          <a:xfrm>
            <a:off x="251738" y="1783923"/>
            <a:ext cx="6696000" cy="2124000"/>
          </a:xfrm>
          <a:prstGeom prst="rect">
            <a:avLst/>
          </a:prstGeom>
          <a:noFill/>
          <a:ln w="47625">
            <a:solidFill>
              <a:srgbClr val="E46C0A"/>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76757"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6" name="角丸四角形 45"/>
          <p:cNvSpPr/>
          <p:nvPr/>
        </p:nvSpPr>
        <p:spPr>
          <a:xfrm>
            <a:off x="1981798" y="7537229"/>
            <a:ext cx="3168000" cy="324000"/>
          </a:xfrm>
          <a:prstGeom prst="roundRect">
            <a:avLst>
              <a:gd name="adj" fmla="val 5000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ご注意ください</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622948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1251</Words>
  <Application>Microsoft Office PowerPoint</Application>
  <PresentationFormat>ユーザー設定</PresentationFormat>
  <Paragraphs>69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ＤＦ特太ゴシック体</vt:lpstr>
      <vt:lpstr>ＭＳ Ｐゴシック</vt:lpstr>
      <vt:lpstr>ＭＳ 明朝</vt:lpstr>
      <vt:lpstr>メイリオ</vt:lpstr>
      <vt:lpstr>游ゴシック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2020-10-02T00:33:49Z</dcterms:created>
  <dcterms:modified xsi:type="dcterms:W3CDTF">2020-10-02T00:34:04Z</dcterms:modified>
</cp:coreProperties>
</file>