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9"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5" userDrawn="1">
          <p15:clr>
            <a:srgbClr val="A4A3A4"/>
          </p15:clr>
        </p15:guide>
        <p15:guide id="2" pos="2160" userDrawn="1">
          <p15:clr>
            <a:srgbClr val="A4A3A4"/>
          </p15:clr>
        </p15:guide>
        <p15:guide id="3" orient="horz" pos="126" userDrawn="1">
          <p15:clr>
            <a:srgbClr val="A4A3A4"/>
          </p15:clr>
        </p15:guide>
        <p15:guide id="4" pos="4292" userDrawn="1">
          <p15:clr>
            <a:srgbClr val="A4A3A4"/>
          </p15:clr>
        </p15:guide>
        <p15:guide id="5" pos="28" userDrawn="1">
          <p15:clr>
            <a:srgbClr val="A4A3A4"/>
          </p15:clr>
        </p15:guide>
        <p15:guide id="6" pos="346" userDrawn="1">
          <p15:clr>
            <a:srgbClr val="A4A3A4"/>
          </p15:clr>
        </p15:guide>
        <p15:guide id="7" pos="3974" userDrawn="1">
          <p15:clr>
            <a:srgbClr val="A4A3A4"/>
          </p15:clr>
        </p15:guide>
        <p15:guide id="8" pos="255" userDrawn="1">
          <p15:clr>
            <a:srgbClr val="A4A3A4"/>
          </p15:clr>
        </p15:guide>
        <p15:guide id="9" pos="40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185"/>
    <a:srgbClr val="FF5050"/>
    <a:srgbClr val="FDF3B9"/>
    <a:srgbClr val="FEDFE1"/>
    <a:srgbClr val="80BAEA"/>
    <a:srgbClr val="8EA9DB"/>
    <a:srgbClr val="0000FF"/>
    <a:srgbClr val="F2F6EA"/>
    <a:srgbClr val="EFF4E4"/>
    <a:srgbClr val="F5F8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autoAdjust="0"/>
    <p:restoredTop sz="94660"/>
  </p:normalViewPr>
  <p:slideViewPr>
    <p:cSldViewPr>
      <p:cViewPr>
        <p:scale>
          <a:sx n="70" d="100"/>
          <a:sy n="70" d="100"/>
        </p:scale>
        <p:origin x="2376" y="120"/>
      </p:cViewPr>
      <p:guideLst>
        <p:guide orient="horz" pos="3165"/>
        <p:guide pos="2160"/>
        <p:guide orient="horz" pos="126"/>
        <p:guide pos="4292"/>
        <p:guide pos="28"/>
        <p:guide pos="346"/>
        <p:guide pos="3974"/>
        <p:guide pos="255"/>
        <p:guide pos="406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49575" cy="498475"/>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4"/>
            <a:ext cx="2949575" cy="498475"/>
          </a:xfrm>
          <a:prstGeom prst="rect">
            <a:avLst/>
          </a:prstGeom>
        </p:spPr>
        <p:txBody>
          <a:bodyPr vert="horz" lIns="91424" tIns="45712" rIns="91424" bIns="45712" rtlCol="0"/>
          <a:lstStyle>
            <a:lvl1pPr algn="r">
              <a:defRPr sz="1200"/>
            </a:lvl1pPr>
          </a:lstStyle>
          <a:p>
            <a:fld id="{B4A42CB4-BA19-4ECE-8E8B-9F0376E903BE}" type="datetimeFigureOut">
              <a:rPr kumimoji="1" lang="ja-JP" altLang="en-US" smtClean="0"/>
              <a:t>2021/7/15</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1041" y="4783141"/>
            <a:ext cx="5445125" cy="3913187"/>
          </a:xfrm>
          <a:prstGeom prst="rect">
            <a:avLst/>
          </a:prstGeom>
        </p:spPr>
        <p:txBody>
          <a:bodyPr vert="horz" lIns="91424" tIns="45712" rIns="91424" bIns="457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440869"/>
            <a:ext cx="2949575" cy="498475"/>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9"/>
            <a:ext cx="2949575" cy="498475"/>
          </a:xfrm>
          <a:prstGeom prst="rect">
            <a:avLst/>
          </a:prstGeom>
        </p:spPr>
        <p:txBody>
          <a:bodyPr vert="horz" lIns="91424" tIns="45712" rIns="91424" bIns="45712" rtlCol="0" anchor="b"/>
          <a:lstStyle>
            <a:lvl1pPr algn="r">
              <a:defRPr sz="1200"/>
            </a:lvl1pPr>
          </a:lstStyle>
          <a:p>
            <a:fld id="{7889FB5F-A673-493C-B557-ADFDC3816A0B}" type="slidenum">
              <a:rPr kumimoji="1" lang="ja-JP" altLang="en-US" smtClean="0"/>
              <a:t>‹#›</a:t>
            </a:fld>
            <a:endParaRPr kumimoji="1" lang="ja-JP" altLang="en-US"/>
          </a:p>
        </p:txBody>
      </p:sp>
    </p:spTree>
    <p:extLst>
      <p:ext uri="{BB962C8B-B14F-4D97-AF65-F5344CB8AC3E}">
        <p14:creationId xmlns:p14="http://schemas.microsoft.com/office/powerpoint/2010/main" val="21832286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90"/>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02" indent="0" algn="ctr">
              <a:buNone/>
              <a:defRPr>
                <a:solidFill>
                  <a:schemeClr val="tx1">
                    <a:tint val="75000"/>
                  </a:schemeClr>
                </a:solidFill>
              </a:defRPr>
            </a:lvl2pPr>
            <a:lvl3pPr marL="914208" indent="0" algn="ctr">
              <a:buNone/>
              <a:defRPr>
                <a:solidFill>
                  <a:schemeClr val="tx1">
                    <a:tint val="75000"/>
                  </a:schemeClr>
                </a:solidFill>
              </a:defRPr>
            </a:lvl3pPr>
            <a:lvl4pPr marL="1371313" indent="0" algn="ctr">
              <a:buNone/>
              <a:defRPr>
                <a:solidFill>
                  <a:schemeClr val="tx1">
                    <a:tint val="75000"/>
                  </a:schemeClr>
                </a:solidFill>
              </a:defRPr>
            </a:lvl4pPr>
            <a:lvl5pPr marL="1828417" indent="0" algn="ctr">
              <a:buNone/>
              <a:defRPr>
                <a:solidFill>
                  <a:schemeClr val="tx1">
                    <a:tint val="75000"/>
                  </a:schemeClr>
                </a:solidFill>
              </a:defRPr>
            </a:lvl5pPr>
            <a:lvl6pPr marL="2285523" indent="0" algn="ctr">
              <a:buNone/>
              <a:defRPr>
                <a:solidFill>
                  <a:schemeClr val="tx1">
                    <a:tint val="75000"/>
                  </a:schemeClr>
                </a:solidFill>
              </a:defRPr>
            </a:lvl6pPr>
            <a:lvl7pPr marL="2742627" indent="0" algn="ctr">
              <a:buNone/>
              <a:defRPr>
                <a:solidFill>
                  <a:schemeClr val="tx1">
                    <a:tint val="75000"/>
                  </a:schemeClr>
                </a:solidFill>
              </a:defRPr>
            </a:lvl7pPr>
            <a:lvl8pPr marL="3199729" indent="0" algn="ctr">
              <a:buNone/>
              <a:defRPr>
                <a:solidFill>
                  <a:schemeClr val="tx1">
                    <a:tint val="75000"/>
                  </a:schemeClr>
                </a:solidFill>
              </a:defRPr>
            </a:lvl8pPr>
            <a:lvl9pPr marL="365683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BD96D2-6D87-4049-A12F-F54107A0AAB6}" type="datetimeFigureOut">
              <a:rPr kumimoji="1" lang="ja-JP" altLang="en-US" smtClean="0"/>
              <a:t>2021/7/15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6815A4-C968-4122-B6C0-E0092161211D}" type="slidenum">
              <a:rPr kumimoji="1" lang="ja-JP" altLang="en-US" smtClean="0"/>
              <a:t>‹#›</a:t>
            </a:fld>
            <a:endParaRPr kumimoji="1" lang="ja-JP" altLang="en-US"/>
          </a:p>
        </p:txBody>
      </p:sp>
    </p:spTree>
    <p:extLst>
      <p:ext uri="{BB962C8B-B14F-4D97-AF65-F5344CB8AC3E}">
        <p14:creationId xmlns:p14="http://schemas.microsoft.com/office/powerpoint/2010/main" val="3353898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BD96D2-6D87-4049-A12F-F54107A0AAB6}" type="datetimeFigureOut">
              <a:rPr kumimoji="1" lang="ja-JP" altLang="en-US" smtClean="0"/>
              <a:t>2021/7/15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6815A4-C968-4122-B6C0-E0092161211D}" type="slidenum">
              <a:rPr kumimoji="1" lang="ja-JP" altLang="en-US" smtClean="0"/>
              <a:t>‹#›</a:t>
            </a:fld>
            <a:endParaRPr kumimoji="1" lang="ja-JP" altLang="en-US"/>
          </a:p>
        </p:txBody>
      </p:sp>
    </p:spTree>
    <p:extLst>
      <p:ext uri="{BB962C8B-B14F-4D97-AF65-F5344CB8AC3E}">
        <p14:creationId xmlns:p14="http://schemas.microsoft.com/office/powerpoint/2010/main" val="2024506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705"/>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80" y="529705"/>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BD96D2-6D87-4049-A12F-F54107A0AAB6}" type="datetimeFigureOut">
              <a:rPr kumimoji="1" lang="ja-JP" altLang="en-US" smtClean="0"/>
              <a:t>2021/7/15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6815A4-C968-4122-B6C0-E0092161211D}" type="slidenum">
              <a:rPr kumimoji="1" lang="ja-JP" altLang="en-US" smtClean="0"/>
              <a:t>‹#›</a:t>
            </a:fld>
            <a:endParaRPr kumimoji="1" lang="ja-JP" altLang="en-US"/>
          </a:p>
        </p:txBody>
      </p:sp>
    </p:spTree>
    <p:extLst>
      <p:ext uri="{BB962C8B-B14F-4D97-AF65-F5344CB8AC3E}">
        <p14:creationId xmlns:p14="http://schemas.microsoft.com/office/powerpoint/2010/main" val="3568249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BD96D2-6D87-4049-A12F-F54107A0AAB6}" type="datetimeFigureOut">
              <a:rPr kumimoji="1" lang="ja-JP" altLang="en-US" smtClean="0"/>
              <a:t>2021/7/15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6815A4-C968-4122-B6C0-E0092161211D}" type="slidenum">
              <a:rPr kumimoji="1" lang="ja-JP" altLang="en-US" smtClean="0"/>
              <a:t>‹#›</a:t>
            </a:fld>
            <a:endParaRPr kumimoji="1" lang="ja-JP" altLang="en-US"/>
          </a:p>
        </p:txBody>
      </p:sp>
    </p:spTree>
    <p:extLst>
      <p:ext uri="{BB962C8B-B14F-4D97-AF65-F5344CB8AC3E}">
        <p14:creationId xmlns:p14="http://schemas.microsoft.com/office/powerpoint/2010/main" val="10237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5"/>
          </a:xfrm>
        </p:spPr>
        <p:txBody>
          <a:bodyPr anchor="b"/>
          <a:lstStyle>
            <a:lvl1pPr marL="0" indent="0">
              <a:buNone/>
              <a:defRPr sz="2000">
                <a:solidFill>
                  <a:schemeClr val="tx1">
                    <a:tint val="75000"/>
                  </a:schemeClr>
                </a:solidFill>
              </a:defRPr>
            </a:lvl1pPr>
            <a:lvl2pPr marL="457102" indent="0">
              <a:buNone/>
              <a:defRPr sz="1801">
                <a:solidFill>
                  <a:schemeClr val="tx1">
                    <a:tint val="75000"/>
                  </a:schemeClr>
                </a:solidFill>
              </a:defRPr>
            </a:lvl2pPr>
            <a:lvl3pPr marL="914208" indent="0">
              <a:buNone/>
              <a:defRPr sz="1600">
                <a:solidFill>
                  <a:schemeClr val="tx1">
                    <a:tint val="75000"/>
                  </a:schemeClr>
                </a:solidFill>
              </a:defRPr>
            </a:lvl3pPr>
            <a:lvl4pPr marL="1371313" indent="0">
              <a:buNone/>
              <a:defRPr sz="1400">
                <a:solidFill>
                  <a:schemeClr val="tx1">
                    <a:tint val="75000"/>
                  </a:schemeClr>
                </a:solidFill>
              </a:defRPr>
            </a:lvl4pPr>
            <a:lvl5pPr marL="1828417" indent="0">
              <a:buNone/>
              <a:defRPr sz="1400">
                <a:solidFill>
                  <a:schemeClr val="tx1">
                    <a:tint val="75000"/>
                  </a:schemeClr>
                </a:solidFill>
              </a:defRPr>
            </a:lvl5pPr>
            <a:lvl6pPr marL="2285523" indent="0">
              <a:buNone/>
              <a:defRPr sz="1400">
                <a:solidFill>
                  <a:schemeClr val="tx1">
                    <a:tint val="75000"/>
                  </a:schemeClr>
                </a:solidFill>
              </a:defRPr>
            </a:lvl6pPr>
            <a:lvl7pPr marL="2742627" indent="0">
              <a:buNone/>
              <a:defRPr sz="1400">
                <a:solidFill>
                  <a:schemeClr val="tx1">
                    <a:tint val="75000"/>
                  </a:schemeClr>
                </a:solidFill>
              </a:defRPr>
            </a:lvl7pPr>
            <a:lvl8pPr marL="3199729" indent="0">
              <a:buNone/>
              <a:defRPr sz="1400">
                <a:solidFill>
                  <a:schemeClr val="tx1">
                    <a:tint val="75000"/>
                  </a:schemeClr>
                </a:solidFill>
              </a:defRPr>
            </a:lvl8pPr>
            <a:lvl9pPr marL="3656832"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BD96D2-6D87-4049-A12F-F54107A0AAB6}" type="datetimeFigureOut">
              <a:rPr kumimoji="1" lang="ja-JP" altLang="en-US" smtClean="0"/>
              <a:t>2021/7/15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6815A4-C968-4122-B6C0-E0092161211D}" type="slidenum">
              <a:rPr kumimoji="1" lang="ja-JP" altLang="en-US" smtClean="0"/>
              <a:t>‹#›</a:t>
            </a:fld>
            <a:endParaRPr kumimoji="1" lang="ja-JP" altLang="en-US"/>
          </a:p>
        </p:txBody>
      </p:sp>
    </p:spTree>
    <p:extLst>
      <p:ext uri="{BB962C8B-B14F-4D97-AF65-F5344CB8AC3E}">
        <p14:creationId xmlns:p14="http://schemas.microsoft.com/office/powerpoint/2010/main" val="1240482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81" y="3081868"/>
            <a:ext cx="2257425" cy="8715905"/>
          </a:xfrm>
        </p:spPr>
        <p:txBody>
          <a:bodyPr/>
          <a:lstStyle>
            <a:lvl1pPr>
              <a:defRPr sz="2799"/>
            </a:lvl1pPr>
            <a:lvl2pPr>
              <a:defRPr sz="2402"/>
            </a:lvl2pPr>
            <a:lvl3pPr>
              <a:defRPr sz="2000"/>
            </a:lvl3pPr>
            <a:lvl4pPr>
              <a:defRPr sz="1801"/>
            </a:lvl4pPr>
            <a:lvl5pPr>
              <a:defRPr sz="1801"/>
            </a:lvl5pPr>
            <a:lvl6pPr>
              <a:defRPr sz="1801"/>
            </a:lvl6pPr>
            <a:lvl7pPr>
              <a:defRPr sz="1801"/>
            </a:lvl7pPr>
            <a:lvl8pPr>
              <a:defRPr sz="1801"/>
            </a:lvl8pPr>
            <a:lvl9pPr>
              <a:defRPr sz="1801"/>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6" y="3081868"/>
            <a:ext cx="2257425" cy="8715905"/>
          </a:xfrm>
        </p:spPr>
        <p:txBody>
          <a:bodyPr/>
          <a:lstStyle>
            <a:lvl1pPr>
              <a:defRPr sz="2799"/>
            </a:lvl1pPr>
            <a:lvl2pPr>
              <a:defRPr sz="2402"/>
            </a:lvl2pPr>
            <a:lvl3pPr>
              <a:defRPr sz="2000"/>
            </a:lvl3pPr>
            <a:lvl4pPr>
              <a:defRPr sz="1801"/>
            </a:lvl4pPr>
            <a:lvl5pPr>
              <a:defRPr sz="1801"/>
            </a:lvl5pPr>
            <a:lvl6pPr>
              <a:defRPr sz="1801"/>
            </a:lvl6pPr>
            <a:lvl7pPr>
              <a:defRPr sz="1801"/>
            </a:lvl7pPr>
            <a:lvl8pPr>
              <a:defRPr sz="1801"/>
            </a:lvl8pPr>
            <a:lvl9pPr>
              <a:defRPr sz="1801"/>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BD96D2-6D87-4049-A12F-F54107A0AAB6}" type="datetimeFigureOut">
              <a:rPr kumimoji="1" lang="ja-JP" altLang="en-US" smtClean="0"/>
              <a:t>2021/7/15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6815A4-C968-4122-B6C0-E0092161211D}" type="slidenum">
              <a:rPr kumimoji="1" lang="ja-JP" altLang="en-US" smtClean="0"/>
              <a:t>‹#›</a:t>
            </a:fld>
            <a:endParaRPr kumimoji="1" lang="ja-JP" altLang="en-US"/>
          </a:p>
        </p:txBody>
      </p:sp>
    </p:spTree>
    <p:extLst>
      <p:ext uri="{BB962C8B-B14F-4D97-AF65-F5344CB8AC3E}">
        <p14:creationId xmlns:p14="http://schemas.microsoft.com/office/powerpoint/2010/main" val="1426334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2" b="1"/>
            </a:lvl1pPr>
            <a:lvl2pPr marL="457102" indent="0">
              <a:buNone/>
              <a:defRPr sz="2000" b="1"/>
            </a:lvl2pPr>
            <a:lvl3pPr marL="914208" indent="0">
              <a:buNone/>
              <a:defRPr sz="1801" b="1"/>
            </a:lvl3pPr>
            <a:lvl4pPr marL="1371313" indent="0">
              <a:buNone/>
              <a:defRPr sz="1600" b="1"/>
            </a:lvl4pPr>
            <a:lvl5pPr marL="1828417" indent="0">
              <a:buNone/>
              <a:defRPr sz="1600" b="1"/>
            </a:lvl5pPr>
            <a:lvl6pPr marL="2285523" indent="0">
              <a:buNone/>
              <a:defRPr sz="1600" b="1"/>
            </a:lvl6pPr>
            <a:lvl7pPr marL="2742627" indent="0">
              <a:buNone/>
              <a:defRPr sz="1600" b="1"/>
            </a:lvl7pPr>
            <a:lvl8pPr marL="3199729" indent="0">
              <a:buNone/>
              <a:defRPr sz="1600" b="1"/>
            </a:lvl8pPr>
            <a:lvl9pPr marL="3656832"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2"/>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4" y="2217385"/>
            <a:ext cx="3031331" cy="924101"/>
          </a:xfrm>
        </p:spPr>
        <p:txBody>
          <a:bodyPr anchor="b"/>
          <a:lstStyle>
            <a:lvl1pPr marL="0" indent="0">
              <a:buNone/>
              <a:defRPr sz="2402" b="1"/>
            </a:lvl1pPr>
            <a:lvl2pPr marL="457102" indent="0">
              <a:buNone/>
              <a:defRPr sz="2000" b="1"/>
            </a:lvl2pPr>
            <a:lvl3pPr marL="914208" indent="0">
              <a:buNone/>
              <a:defRPr sz="1801" b="1"/>
            </a:lvl3pPr>
            <a:lvl4pPr marL="1371313" indent="0">
              <a:buNone/>
              <a:defRPr sz="1600" b="1"/>
            </a:lvl4pPr>
            <a:lvl5pPr marL="1828417" indent="0">
              <a:buNone/>
              <a:defRPr sz="1600" b="1"/>
            </a:lvl5pPr>
            <a:lvl6pPr marL="2285523" indent="0">
              <a:buNone/>
              <a:defRPr sz="1600" b="1"/>
            </a:lvl6pPr>
            <a:lvl7pPr marL="2742627" indent="0">
              <a:buNone/>
              <a:defRPr sz="1600" b="1"/>
            </a:lvl7pPr>
            <a:lvl8pPr marL="3199729" indent="0">
              <a:buNone/>
              <a:defRPr sz="1600" b="1"/>
            </a:lvl8pPr>
            <a:lvl9pPr marL="3656832"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4" y="3141486"/>
            <a:ext cx="3031331" cy="5707416"/>
          </a:xfrm>
        </p:spPr>
        <p:txBody>
          <a:bodyPr/>
          <a:lstStyle>
            <a:lvl1pPr>
              <a:defRPr sz="2402"/>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BD96D2-6D87-4049-A12F-F54107A0AAB6}" type="datetimeFigureOut">
              <a:rPr kumimoji="1" lang="ja-JP" altLang="en-US" smtClean="0"/>
              <a:t>2021/7/15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E6815A4-C968-4122-B6C0-E0092161211D}" type="slidenum">
              <a:rPr kumimoji="1" lang="ja-JP" altLang="en-US" smtClean="0"/>
              <a:t>‹#›</a:t>
            </a:fld>
            <a:endParaRPr kumimoji="1" lang="ja-JP" altLang="en-US"/>
          </a:p>
        </p:txBody>
      </p:sp>
    </p:spTree>
    <p:extLst>
      <p:ext uri="{BB962C8B-B14F-4D97-AF65-F5344CB8AC3E}">
        <p14:creationId xmlns:p14="http://schemas.microsoft.com/office/powerpoint/2010/main" val="135094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BD96D2-6D87-4049-A12F-F54107A0AAB6}" type="datetimeFigureOut">
              <a:rPr kumimoji="1" lang="ja-JP" altLang="en-US" smtClean="0"/>
              <a:t>2021/7/15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E6815A4-C968-4122-B6C0-E0092161211D}" type="slidenum">
              <a:rPr kumimoji="1" lang="ja-JP" altLang="en-US" smtClean="0"/>
              <a:t>‹#›</a:t>
            </a:fld>
            <a:endParaRPr kumimoji="1" lang="ja-JP" altLang="en-US"/>
          </a:p>
        </p:txBody>
      </p:sp>
    </p:spTree>
    <p:extLst>
      <p:ext uri="{BB962C8B-B14F-4D97-AF65-F5344CB8AC3E}">
        <p14:creationId xmlns:p14="http://schemas.microsoft.com/office/powerpoint/2010/main" val="4112198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BD96D2-6D87-4049-A12F-F54107A0AAB6}" type="datetimeFigureOut">
              <a:rPr kumimoji="1" lang="ja-JP" altLang="en-US" smtClean="0"/>
              <a:t>2021/7/15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E6815A4-C968-4122-B6C0-E0092161211D}" type="slidenum">
              <a:rPr kumimoji="1" lang="ja-JP" altLang="en-US" smtClean="0"/>
              <a:t>‹#›</a:t>
            </a:fld>
            <a:endParaRPr kumimoji="1" lang="ja-JP" altLang="en-US"/>
          </a:p>
        </p:txBody>
      </p:sp>
    </p:spTree>
    <p:extLst>
      <p:ext uri="{BB962C8B-B14F-4D97-AF65-F5344CB8AC3E}">
        <p14:creationId xmlns:p14="http://schemas.microsoft.com/office/powerpoint/2010/main" val="1241975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7"/>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13"/>
            <a:ext cx="3833813" cy="8454497"/>
          </a:xfrm>
        </p:spPr>
        <p:txBody>
          <a:bodyPr/>
          <a:lstStyle>
            <a:lvl1pPr>
              <a:defRPr sz="3198"/>
            </a:lvl1pPr>
            <a:lvl2pPr>
              <a:defRPr sz="2799"/>
            </a:lvl2pPr>
            <a:lvl3pPr>
              <a:defRPr sz="2402"/>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102" indent="0">
              <a:buNone/>
              <a:defRPr sz="1200"/>
            </a:lvl2pPr>
            <a:lvl3pPr marL="914208" indent="0">
              <a:buNone/>
              <a:defRPr sz="1000"/>
            </a:lvl3pPr>
            <a:lvl4pPr marL="1371313" indent="0">
              <a:buNone/>
              <a:defRPr sz="900"/>
            </a:lvl4pPr>
            <a:lvl5pPr marL="1828417" indent="0">
              <a:buNone/>
              <a:defRPr sz="900"/>
            </a:lvl5pPr>
            <a:lvl6pPr marL="2285523" indent="0">
              <a:buNone/>
              <a:defRPr sz="900"/>
            </a:lvl6pPr>
            <a:lvl7pPr marL="2742627" indent="0">
              <a:buNone/>
              <a:defRPr sz="900"/>
            </a:lvl7pPr>
            <a:lvl8pPr marL="3199729" indent="0">
              <a:buNone/>
              <a:defRPr sz="900"/>
            </a:lvl8pPr>
            <a:lvl9pPr marL="3656832"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BD96D2-6D87-4049-A12F-F54107A0AAB6}" type="datetimeFigureOut">
              <a:rPr kumimoji="1" lang="ja-JP" altLang="en-US" smtClean="0"/>
              <a:t>2021/7/15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6815A4-C968-4122-B6C0-E0092161211D}" type="slidenum">
              <a:rPr kumimoji="1" lang="ja-JP" altLang="en-US" smtClean="0"/>
              <a:t>‹#›</a:t>
            </a:fld>
            <a:endParaRPr kumimoji="1" lang="ja-JP" altLang="en-US"/>
          </a:p>
        </p:txBody>
      </p:sp>
    </p:spTree>
    <p:extLst>
      <p:ext uri="{BB962C8B-B14F-4D97-AF65-F5344CB8AC3E}">
        <p14:creationId xmlns:p14="http://schemas.microsoft.com/office/powerpoint/2010/main" val="3789277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198"/>
            </a:lvl1pPr>
            <a:lvl2pPr marL="457102" indent="0">
              <a:buNone/>
              <a:defRPr sz="2799"/>
            </a:lvl2pPr>
            <a:lvl3pPr marL="914208" indent="0">
              <a:buNone/>
              <a:defRPr sz="2402"/>
            </a:lvl3pPr>
            <a:lvl4pPr marL="1371313" indent="0">
              <a:buNone/>
              <a:defRPr sz="2000"/>
            </a:lvl4pPr>
            <a:lvl5pPr marL="1828417" indent="0">
              <a:buNone/>
              <a:defRPr sz="2000"/>
            </a:lvl5pPr>
            <a:lvl6pPr marL="2285523" indent="0">
              <a:buNone/>
              <a:defRPr sz="2000"/>
            </a:lvl6pPr>
            <a:lvl7pPr marL="2742627" indent="0">
              <a:buNone/>
              <a:defRPr sz="2000"/>
            </a:lvl7pPr>
            <a:lvl8pPr marL="3199729" indent="0">
              <a:buNone/>
              <a:defRPr sz="2000"/>
            </a:lvl8pPr>
            <a:lvl9pPr marL="3656832"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102" indent="0">
              <a:buNone/>
              <a:defRPr sz="1200"/>
            </a:lvl2pPr>
            <a:lvl3pPr marL="914208" indent="0">
              <a:buNone/>
              <a:defRPr sz="1000"/>
            </a:lvl3pPr>
            <a:lvl4pPr marL="1371313" indent="0">
              <a:buNone/>
              <a:defRPr sz="900"/>
            </a:lvl4pPr>
            <a:lvl5pPr marL="1828417" indent="0">
              <a:buNone/>
              <a:defRPr sz="900"/>
            </a:lvl5pPr>
            <a:lvl6pPr marL="2285523" indent="0">
              <a:buNone/>
              <a:defRPr sz="900"/>
            </a:lvl6pPr>
            <a:lvl7pPr marL="2742627" indent="0">
              <a:buNone/>
              <a:defRPr sz="900"/>
            </a:lvl7pPr>
            <a:lvl8pPr marL="3199729" indent="0">
              <a:buNone/>
              <a:defRPr sz="900"/>
            </a:lvl8pPr>
            <a:lvl9pPr marL="3656832"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BD96D2-6D87-4049-A12F-F54107A0AAB6}" type="datetimeFigureOut">
              <a:rPr kumimoji="1" lang="ja-JP" altLang="en-US" smtClean="0"/>
              <a:t>2021/7/15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6815A4-C968-4122-B6C0-E0092161211D}" type="slidenum">
              <a:rPr kumimoji="1" lang="ja-JP" altLang="en-US" smtClean="0"/>
              <a:t>‹#›</a:t>
            </a:fld>
            <a:endParaRPr kumimoji="1" lang="ja-JP" altLang="en-US"/>
          </a:p>
        </p:txBody>
      </p:sp>
    </p:spTree>
    <p:extLst>
      <p:ext uri="{BB962C8B-B14F-4D97-AF65-F5344CB8AC3E}">
        <p14:creationId xmlns:p14="http://schemas.microsoft.com/office/powerpoint/2010/main" val="3573668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1"/>
          </a:xfrm>
          <a:prstGeom prst="rect">
            <a:avLst/>
          </a:prstGeom>
        </p:spPr>
        <p:txBody>
          <a:bodyPr vert="horz" lIns="91440" tIns="45720" rIns="91440" bIns="45720" rtlCol="0" anchor="ctr"/>
          <a:lstStyle>
            <a:lvl1pPr algn="l">
              <a:defRPr sz="1200">
                <a:solidFill>
                  <a:schemeClr val="tx1">
                    <a:tint val="75000"/>
                  </a:schemeClr>
                </a:solidFill>
              </a:defRPr>
            </a:lvl1pPr>
          </a:lstStyle>
          <a:p>
            <a:fld id="{79BD96D2-6D87-4049-A12F-F54107A0AAB6}" type="datetimeFigureOut">
              <a:rPr kumimoji="1" lang="ja-JP" altLang="en-US" smtClean="0"/>
              <a:t>2021/7/15</a:t>
            </a:fld>
            <a:endParaRPr kumimoji="1" lang="ja-JP" altLang="en-US"/>
          </a:p>
        </p:txBody>
      </p:sp>
      <p:sp>
        <p:nvSpPr>
          <p:cNvPr id="5" name="フッター プレースホルダー 4"/>
          <p:cNvSpPr>
            <a:spLocks noGrp="1"/>
          </p:cNvSpPr>
          <p:nvPr>
            <p:ph type="ftr" sz="quarter" idx="3"/>
          </p:nvPr>
        </p:nvSpPr>
        <p:spPr>
          <a:xfrm>
            <a:off x="2343150" y="9181396"/>
            <a:ext cx="2171700" cy="52740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1"/>
          </a:xfrm>
          <a:prstGeom prst="rect">
            <a:avLst/>
          </a:prstGeom>
        </p:spPr>
        <p:txBody>
          <a:bodyPr vert="horz" lIns="91440" tIns="45720" rIns="91440" bIns="45720" rtlCol="0" anchor="ctr"/>
          <a:lstStyle>
            <a:lvl1pPr algn="r">
              <a:defRPr sz="1200">
                <a:solidFill>
                  <a:schemeClr val="tx1">
                    <a:tint val="75000"/>
                  </a:schemeClr>
                </a:solidFill>
              </a:defRPr>
            </a:lvl1pPr>
          </a:lstStyle>
          <a:p>
            <a:fld id="{0E6815A4-C968-4122-B6C0-E0092161211D}" type="slidenum">
              <a:rPr kumimoji="1" lang="ja-JP" altLang="en-US" smtClean="0"/>
              <a:t>‹#›</a:t>
            </a:fld>
            <a:endParaRPr kumimoji="1" lang="ja-JP" altLang="en-US"/>
          </a:p>
        </p:txBody>
      </p:sp>
    </p:spTree>
    <p:extLst>
      <p:ext uri="{BB962C8B-B14F-4D97-AF65-F5344CB8AC3E}">
        <p14:creationId xmlns:p14="http://schemas.microsoft.com/office/powerpoint/2010/main" val="1258826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08" rtl="0" eaLnBrk="1" latinLnBrk="0" hangingPunct="1">
        <a:spcBef>
          <a:spcPct val="0"/>
        </a:spcBef>
        <a:buNone/>
        <a:defRPr kumimoji="1" sz="4400" kern="1200">
          <a:solidFill>
            <a:schemeClr val="tx1"/>
          </a:solidFill>
          <a:latin typeface="+mj-lt"/>
          <a:ea typeface="+mj-ea"/>
          <a:cs typeface="+mj-cs"/>
        </a:defRPr>
      </a:lvl1pPr>
    </p:titleStyle>
    <p:bodyStyle>
      <a:lvl1pPr marL="342828" indent="-342828" algn="l" defTabSz="914208" rtl="0" eaLnBrk="1" latinLnBrk="0" hangingPunct="1">
        <a:spcBef>
          <a:spcPct val="20000"/>
        </a:spcBef>
        <a:buFont typeface="Arial" panose="020B0604020202020204" pitchFamily="34" charset="0"/>
        <a:buChar char="•"/>
        <a:defRPr kumimoji="1" sz="3198" kern="1200">
          <a:solidFill>
            <a:schemeClr val="tx1"/>
          </a:solidFill>
          <a:latin typeface="+mn-lt"/>
          <a:ea typeface="+mn-ea"/>
          <a:cs typeface="+mn-cs"/>
        </a:defRPr>
      </a:lvl1pPr>
      <a:lvl2pPr marL="742793" indent="-285688" algn="l" defTabSz="914208"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2pPr>
      <a:lvl3pPr marL="1142762" indent="-228553" algn="l" defTabSz="914208" rtl="0" eaLnBrk="1" latinLnBrk="0" hangingPunct="1">
        <a:spcBef>
          <a:spcPct val="20000"/>
        </a:spcBef>
        <a:buFont typeface="Arial" panose="020B0604020202020204" pitchFamily="34" charset="0"/>
        <a:buChar char="•"/>
        <a:defRPr kumimoji="1" sz="2402" kern="1200">
          <a:solidFill>
            <a:schemeClr val="tx1"/>
          </a:solidFill>
          <a:latin typeface="+mn-lt"/>
          <a:ea typeface="+mn-ea"/>
          <a:cs typeface="+mn-cs"/>
        </a:defRPr>
      </a:lvl3pPr>
      <a:lvl4pPr marL="1599862" indent="-228553" algn="l" defTabSz="91420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6969" indent="-228553" algn="l" defTabSz="91420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074" indent="-228553" algn="l" defTabSz="91420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177" indent="-228553" algn="l" defTabSz="91420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283" indent="-228553" algn="l" defTabSz="91420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385" indent="-228553" algn="l" defTabSz="91420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08" rtl="0" eaLnBrk="1" latinLnBrk="0" hangingPunct="1">
        <a:defRPr kumimoji="1" sz="1801" kern="1200">
          <a:solidFill>
            <a:schemeClr val="tx1"/>
          </a:solidFill>
          <a:latin typeface="+mn-lt"/>
          <a:ea typeface="+mn-ea"/>
          <a:cs typeface="+mn-cs"/>
        </a:defRPr>
      </a:lvl1pPr>
      <a:lvl2pPr marL="457102" algn="l" defTabSz="914208" rtl="0" eaLnBrk="1" latinLnBrk="0" hangingPunct="1">
        <a:defRPr kumimoji="1" sz="1801" kern="1200">
          <a:solidFill>
            <a:schemeClr val="tx1"/>
          </a:solidFill>
          <a:latin typeface="+mn-lt"/>
          <a:ea typeface="+mn-ea"/>
          <a:cs typeface="+mn-cs"/>
        </a:defRPr>
      </a:lvl2pPr>
      <a:lvl3pPr marL="914208" algn="l" defTabSz="914208" rtl="0" eaLnBrk="1" latinLnBrk="0" hangingPunct="1">
        <a:defRPr kumimoji="1" sz="1801" kern="1200">
          <a:solidFill>
            <a:schemeClr val="tx1"/>
          </a:solidFill>
          <a:latin typeface="+mn-lt"/>
          <a:ea typeface="+mn-ea"/>
          <a:cs typeface="+mn-cs"/>
        </a:defRPr>
      </a:lvl3pPr>
      <a:lvl4pPr marL="1371313" algn="l" defTabSz="914208" rtl="0" eaLnBrk="1" latinLnBrk="0" hangingPunct="1">
        <a:defRPr kumimoji="1" sz="1801" kern="1200">
          <a:solidFill>
            <a:schemeClr val="tx1"/>
          </a:solidFill>
          <a:latin typeface="+mn-lt"/>
          <a:ea typeface="+mn-ea"/>
          <a:cs typeface="+mn-cs"/>
        </a:defRPr>
      </a:lvl4pPr>
      <a:lvl5pPr marL="1828417" algn="l" defTabSz="914208" rtl="0" eaLnBrk="1" latinLnBrk="0" hangingPunct="1">
        <a:defRPr kumimoji="1" sz="1801" kern="1200">
          <a:solidFill>
            <a:schemeClr val="tx1"/>
          </a:solidFill>
          <a:latin typeface="+mn-lt"/>
          <a:ea typeface="+mn-ea"/>
          <a:cs typeface="+mn-cs"/>
        </a:defRPr>
      </a:lvl5pPr>
      <a:lvl6pPr marL="2285523" algn="l" defTabSz="914208" rtl="0" eaLnBrk="1" latinLnBrk="0" hangingPunct="1">
        <a:defRPr kumimoji="1" sz="1801" kern="1200">
          <a:solidFill>
            <a:schemeClr val="tx1"/>
          </a:solidFill>
          <a:latin typeface="+mn-lt"/>
          <a:ea typeface="+mn-ea"/>
          <a:cs typeface="+mn-cs"/>
        </a:defRPr>
      </a:lvl6pPr>
      <a:lvl7pPr marL="2742627" algn="l" defTabSz="914208" rtl="0" eaLnBrk="1" latinLnBrk="0" hangingPunct="1">
        <a:defRPr kumimoji="1" sz="1801" kern="1200">
          <a:solidFill>
            <a:schemeClr val="tx1"/>
          </a:solidFill>
          <a:latin typeface="+mn-lt"/>
          <a:ea typeface="+mn-ea"/>
          <a:cs typeface="+mn-cs"/>
        </a:defRPr>
      </a:lvl7pPr>
      <a:lvl8pPr marL="3199729" algn="l" defTabSz="914208" rtl="0" eaLnBrk="1" latinLnBrk="0" hangingPunct="1">
        <a:defRPr kumimoji="1" sz="1801" kern="1200">
          <a:solidFill>
            <a:schemeClr val="tx1"/>
          </a:solidFill>
          <a:latin typeface="+mn-lt"/>
          <a:ea typeface="+mn-ea"/>
          <a:cs typeface="+mn-cs"/>
        </a:defRPr>
      </a:lvl8pPr>
      <a:lvl9pPr marL="3656832" algn="l" defTabSz="914208" rtl="0" eaLnBrk="1" latinLnBrk="0" hangingPunct="1">
        <a:defRPr kumimoji="1"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3"/>
          <p:cNvSpPr>
            <a:spLocks noChangeArrowheads="1"/>
          </p:cNvSpPr>
          <p:nvPr/>
        </p:nvSpPr>
        <p:spPr bwMode="auto">
          <a:xfrm>
            <a:off x="5869312" y="9496866"/>
            <a:ext cx="866000" cy="15482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lvl="0" algn="r" fontAlgn="base">
              <a:spcBef>
                <a:spcPct val="0"/>
              </a:spcBef>
              <a:spcAft>
                <a:spcPct val="0"/>
              </a:spcAft>
            </a:pPr>
            <a:r>
              <a:rPr lang="en-US" altLang="ja-JP" sz="802" dirty="0" smtClean="0">
                <a:latin typeface="メイリオ" panose="020B0604030504040204" pitchFamily="50" charset="-128"/>
                <a:ea typeface="メイリオ" panose="020B0604030504040204" pitchFamily="50" charset="-128"/>
                <a:cs typeface="Times New Roman" pitchFamily="18" charset="0"/>
              </a:rPr>
              <a:t>LL030720</a:t>
            </a:r>
            <a:r>
              <a:rPr lang="ja-JP" altLang="en-US" sz="802" dirty="0" smtClean="0">
                <a:latin typeface="メイリオ" panose="020B0604030504040204" pitchFamily="50" charset="-128"/>
                <a:ea typeface="メイリオ" panose="020B0604030504040204" pitchFamily="50" charset="-128"/>
                <a:cs typeface="Times New Roman" pitchFamily="18" charset="0"/>
              </a:rPr>
              <a:t>公</a:t>
            </a:r>
            <a:r>
              <a:rPr lang="en-US" altLang="ja-JP" sz="802" dirty="0" smtClean="0">
                <a:latin typeface="メイリオ" panose="020B0604030504040204" pitchFamily="50" charset="-128"/>
                <a:ea typeface="メイリオ" panose="020B0604030504040204" pitchFamily="50" charset="-128"/>
                <a:cs typeface="Times New Roman" pitchFamily="18" charset="0"/>
              </a:rPr>
              <a:t>01</a:t>
            </a:r>
            <a:endParaRPr lang="en-US" altLang="ja-JP" sz="1600" dirty="0">
              <a:latin typeface="メイリオ" panose="020B0604030504040204" pitchFamily="50" charset="-128"/>
              <a:ea typeface="メイリオ" panose="020B0604030504040204" pitchFamily="50" charset="-128"/>
              <a:cs typeface="ＭＳ Ｐゴシック" pitchFamily="50" charset="-128"/>
            </a:endParaRPr>
          </a:p>
        </p:txBody>
      </p:sp>
      <p:sp>
        <p:nvSpPr>
          <p:cNvPr id="6" name="Rectangle 18"/>
          <p:cNvSpPr>
            <a:spLocks noChangeArrowheads="1"/>
          </p:cNvSpPr>
          <p:nvPr/>
        </p:nvSpPr>
        <p:spPr bwMode="auto">
          <a:xfrm>
            <a:off x="48832" y="759901"/>
            <a:ext cx="6777608" cy="969777"/>
          </a:xfrm>
          <a:prstGeom prst="rect">
            <a:avLst/>
          </a:prstGeom>
          <a:noFill/>
          <a:ln w="38100">
            <a:noFill/>
            <a:miter lim="800000"/>
            <a:headEnd/>
            <a:tailEnd/>
          </a:ln>
          <a:effectLst/>
          <a:extLst/>
        </p:spPr>
        <p:txBody>
          <a:bodyPr vert="horz" wrap="square" lIns="0" tIns="0" rIns="0" bIns="0" numCol="1" anchor="ctr" anchorCtr="0" compatLnSpc="1">
            <a:prstTxWarp prst="textNoShape">
              <a:avLst/>
            </a:prstTxWarp>
          </a:bodyPr>
          <a:lstStyle/>
          <a:p>
            <a:pPr algn="ctr" defTabSz="914208" fontAlgn="base">
              <a:spcBef>
                <a:spcPct val="0"/>
              </a:spcBef>
              <a:spcAft>
                <a:spcPct val="0"/>
              </a:spcAft>
            </a:pPr>
            <a:endParaRPr lang="en-US" altLang="ja-JP" sz="3599" b="1" dirty="0">
              <a:solidFill>
                <a:srgbClr val="00B050"/>
              </a:solidFill>
              <a:latin typeface="メイリオ" panose="020B0604030504040204" pitchFamily="50" charset="-128"/>
              <a:ea typeface="メイリオ" panose="020B0604030504040204" pitchFamily="50" charset="-128"/>
              <a:cs typeface="Times New Roman" pitchFamily="18" charset="0"/>
            </a:endParaRPr>
          </a:p>
        </p:txBody>
      </p:sp>
      <p:sp>
        <p:nvSpPr>
          <p:cNvPr id="13" name="Text Box 109"/>
          <p:cNvSpPr txBox="1">
            <a:spLocks noChangeArrowheads="1"/>
          </p:cNvSpPr>
          <p:nvPr/>
        </p:nvSpPr>
        <p:spPr bwMode="auto">
          <a:xfrm>
            <a:off x="942978" y="9684150"/>
            <a:ext cx="569391" cy="323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2" tIns="45720" rIns="91442" bIns="45720" numCol="1" anchor="t" anchorCtr="0" compatLnSpc="1">
            <a:prstTxWarp prst="textNoShape">
              <a:avLst/>
            </a:prstTxWarp>
            <a:spAutoFit/>
          </a:bodyPr>
          <a:lstStyle/>
          <a:p>
            <a:pPr defTabSz="914208" fontAlgn="base">
              <a:spcBef>
                <a:spcPct val="0"/>
              </a:spcBef>
              <a:spcAft>
                <a:spcPct val="0"/>
              </a:spcAft>
            </a:pPr>
            <a:r>
              <a:rPr lang="ja-JP" altLang="ja-JP" sz="1501">
                <a:solidFill>
                  <a:srgbClr val="C00000"/>
                </a:solidFill>
                <a:latin typeface="HGS創英角ｺﾞｼｯｸUB" pitchFamily="50" charset="-128"/>
                <a:ea typeface="HGS創英角ｺﾞｼｯｸUB" pitchFamily="50" charset="-128"/>
                <a:cs typeface="Times New Roman" pitchFamily="18" charset="0"/>
              </a:rPr>
              <a:t>　　</a:t>
            </a:r>
            <a:endParaRPr lang="ja-JP" altLang="ja-JP" sz="1801">
              <a:latin typeface="Arial" pitchFamily="34" charset="0"/>
              <a:ea typeface="ＭＳ Ｐゴシック" pitchFamily="50" charset="-128"/>
              <a:cs typeface="ＭＳ Ｐゴシック" pitchFamily="50" charset="-128"/>
            </a:endParaRPr>
          </a:p>
        </p:txBody>
      </p:sp>
      <p:sp>
        <p:nvSpPr>
          <p:cNvPr id="14" name="Text Box 145"/>
          <p:cNvSpPr txBox="1">
            <a:spLocks noChangeArrowheads="1"/>
          </p:cNvSpPr>
          <p:nvPr/>
        </p:nvSpPr>
        <p:spPr bwMode="auto">
          <a:xfrm>
            <a:off x="27385" y="251783"/>
            <a:ext cx="6857999" cy="307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943634"/>
                </a:solidFill>
                <a:miter lim="800000"/>
                <a:headEnd/>
                <a:tailEnd/>
              </a14:hiddenLine>
            </a:ext>
          </a:extLst>
        </p:spPr>
        <p:txBody>
          <a:bodyPr vert="horz" wrap="square" lIns="91442" tIns="108000" rIns="91442" bIns="45720" numCol="1" anchor="t" anchorCtr="0" compatLnSpc="1">
            <a:prstTxWarp prst="textNoShape">
              <a:avLst/>
            </a:prstTxWarp>
          </a:bodyPr>
          <a:lstStyle/>
          <a:p>
            <a:pPr defTabSz="914208" fontAlgn="base">
              <a:spcBef>
                <a:spcPct val="0"/>
              </a:spcBef>
              <a:spcAft>
                <a:spcPct val="0"/>
              </a:spcAft>
            </a:pPr>
            <a:r>
              <a:rPr lang="ja-JP" altLang="en-US" sz="1400" b="1" dirty="0" smtClean="0">
                <a:solidFill>
                  <a:srgbClr val="103185"/>
                </a:solidFill>
                <a:latin typeface="メイリオ" panose="020B0604030504040204" pitchFamily="50" charset="-128"/>
                <a:ea typeface="メイリオ" panose="020B0604030504040204" pitchFamily="50" charset="-128"/>
                <a:cs typeface="ＭＳ Ｐゴシック" pitchFamily="50" charset="-128"/>
              </a:rPr>
              <a:t>求人申し込みをお考えの事業主の皆さまへ</a:t>
            </a:r>
            <a:endParaRPr lang="ja-JP" altLang="ja-JP" sz="1400" b="1" dirty="0">
              <a:solidFill>
                <a:srgbClr val="103185"/>
              </a:solidFill>
              <a:latin typeface="メイリオ" panose="020B0604030504040204" pitchFamily="50" charset="-128"/>
              <a:ea typeface="メイリオ" panose="020B0604030504040204" pitchFamily="50" charset="-128"/>
              <a:cs typeface="ＭＳ Ｐゴシック" pitchFamily="50" charset="-128"/>
            </a:endParaRPr>
          </a:p>
        </p:txBody>
      </p:sp>
      <p:sp>
        <p:nvSpPr>
          <p:cNvPr id="2048" name="Rectangle 30"/>
          <p:cNvSpPr>
            <a:spLocks noChangeArrowheads="1"/>
          </p:cNvSpPr>
          <p:nvPr/>
        </p:nvSpPr>
        <p:spPr bwMode="auto">
          <a:xfrm>
            <a:off x="7" y="62923"/>
            <a:ext cx="184735" cy="369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2" tIns="45720" rIns="91442" bIns="45720" numCol="1" anchor="ctr" anchorCtr="0" compatLnSpc="1">
            <a:prstTxWarp prst="textNoShape">
              <a:avLst/>
            </a:prstTxWarp>
            <a:spAutoFit/>
          </a:bodyPr>
          <a:lstStyle/>
          <a:p>
            <a:endParaRPr lang="ja-JP" altLang="en-US" sz="1801"/>
          </a:p>
        </p:txBody>
      </p:sp>
      <p:sp>
        <p:nvSpPr>
          <p:cNvPr id="2050" name="Rectangle 36"/>
          <p:cNvSpPr>
            <a:spLocks noChangeArrowheads="1"/>
          </p:cNvSpPr>
          <p:nvPr/>
        </p:nvSpPr>
        <p:spPr bwMode="auto">
          <a:xfrm>
            <a:off x="3429000" y="382791"/>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2" tIns="45720" rIns="91442" bIns="45720" numCol="1" anchor="t" anchorCtr="0" compatLnSpc="1">
            <a:prstTxWarp prst="textNoShape">
              <a:avLst/>
            </a:prstTxWarp>
          </a:bodyPr>
          <a:lstStyle/>
          <a:p>
            <a:endParaRPr lang="ja-JP" altLang="en-US" sz="1801">
              <a:latin typeface="メイリオ" panose="020B0604030504040204" pitchFamily="50" charset="-128"/>
              <a:ea typeface="メイリオ" panose="020B0604030504040204" pitchFamily="50" charset="-128"/>
            </a:endParaRPr>
          </a:p>
        </p:txBody>
      </p:sp>
      <p:sp>
        <p:nvSpPr>
          <p:cNvPr id="2051" name="Rectangle 48"/>
          <p:cNvSpPr>
            <a:spLocks noChangeArrowheads="1"/>
          </p:cNvSpPr>
          <p:nvPr/>
        </p:nvSpPr>
        <p:spPr bwMode="auto">
          <a:xfrm>
            <a:off x="7" y="590178"/>
            <a:ext cx="607863" cy="369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2" tIns="45720" rIns="91442" bIns="45720" numCol="1" anchor="ctr" anchorCtr="0" compatLnSpc="1">
            <a:prstTxWarp prst="textNoShape">
              <a:avLst/>
            </a:prstTxWarp>
            <a:spAutoFit/>
          </a:bodyPr>
          <a:lstStyle>
            <a:lvl1pPr indent="4191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419013" defTabSz="914208"/>
            <a:endParaRPr lang="ja-JP" altLang="ja-JP" sz="1801">
              <a:latin typeface="メイリオ" panose="020B0604030504040204" pitchFamily="50" charset="-128"/>
              <a:ea typeface="メイリオ" panose="020B0604030504040204" pitchFamily="50" charset="-128"/>
            </a:endParaRPr>
          </a:p>
        </p:txBody>
      </p:sp>
      <p:grpSp>
        <p:nvGrpSpPr>
          <p:cNvPr id="37" name="Group 163"/>
          <p:cNvGrpSpPr>
            <a:grpSpLocks/>
          </p:cNvGrpSpPr>
          <p:nvPr/>
        </p:nvGrpSpPr>
        <p:grpSpPr bwMode="auto">
          <a:xfrm>
            <a:off x="-169530" y="9671781"/>
            <a:ext cx="7707631" cy="561168"/>
            <a:chOff x="-397" y="-397"/>
            <a:chExt cx="12700" cy="794"/>
          </a:xfrm>
        </p:grpSpPr>
        <p:sp>
          <p:nvSpPr>
            <p:cNvPr id="38" name="AutoShape 164"/>
            <p:cNvSpPr>
              <a:spLocks noChangeArrowheads="1"/>
            </p:cNvSpPr>
            <p:nvPr/>
          </p:nvSpPr>
          <p:spPr bwMode="auto">
            <a:xfrm>
              <a:off x="-397" y="-397"/>
              <a:ext cx="1020" cy="794"/>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1" rIns="74295" bIns="8891" anchor="t" anchorCtr="0" upright="1">
              <a:noAutofit/>
            </a:bodyPr>
            <a:lstStyle/>
            <a:p>
              <a:endParaRPr lang="ja-JP" altLang="en-US" sz="1801"/>
            </a:p>
          </p:txBody>
        </p:sp>
        <p:sp>
          <p:nvSpPr>
            <p:cNvPr id="39" name="Oval 165"/>
            <p:cNvSpPr>
              <a:spLocks noChangeArrowheads="1"/>
            </p:cNvSpPr>
            <p:nvPr/>
          </p:nvSpPr>
          <p:spPr bwMode="auto">
            <a:xfrm>
              <a:off x="624" y="-397"/>
              <a:ext cx="794" cy="794"/>
            </a:xfrm>
            <a:prstGeom prst="ellipse">
              <a:avLst/>
            </a:prstGeom>
            <a:solidFill>
              <a:srgbClr val="FABF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1" rIns="74295" bIns="8891" anchor="t" anchorCtr="0" upright="1">
              <a:noAutofit/>
            </a:bodyPr>
            <a:lstStyle/>
            <a:p>
              <a:endParaRPr lang="ja-JP" altLang="en-US" sz="1801"/>
            </a:p>
          </p:txBody>
        </p:sp>
        <p:sp>
          <p:nvSpPr>
            <p:cNvPr id="40" name="AutoShape 166"/>
            <p:cNvSpPr>
              <a:spLocks noChangeArrowheads="1"/>
            </p:cNvSpPr>
            <p:nvPr/>
          </p:nvSpPr>
          <p:spPr bwMode="auto">
            <a:xfrm>
              <a:off x="1418" y="-397"/>
              <a:ext cx="10885" cy="794"/>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1" rIns="74295" bIns="8891" anchor="t" anchorCtr="0" upright="1">
              <a:noAutofit/>
            </a:bodyPr>
            <a:lstStyle/>
            <a:p>
              <a:endParaRPr lang="ja-JP" altLang="en-US" sz="1801"/>
            </a:p>
          </p:txBody>
        </p:sp>
      </p:grpSp>
      <p:grpSp>
        <p:nvGrpSpPr>
          <p:cNvPr id="30" name="Group 163"/>
          <p:cNvGrpSpPr>
            <a:grpSpLocks/>
          </p:cNvGrpSpPr>
          <p:nvPr/>
        </p:nvGrpSpPr>
        <p:grpSpPr bwMode="auto">
          <a:xfrm>
            <a:off x="-179202" y="-340867"/>
            <a:ext cx="7707630" cy="561168"/>
            <a:chOff x="-397" y="-397"/>
            <a:chExt cx="12700" cy="794"/>
          </a:xfrm>
        </p:grpSpPr>
        <p:sp>
          <p:nvSpPr>
            <p:cNvPr id="31" name="AutoShape 164"/>
            <p:cNvSpPr>
              <a:spLocks noChangeArrowheads="1"/>
            </p:cNvSpPr>
            <p:nvPr/>
          </p:nvSpPr>
          <p:spPr bwMode="auto">
            <a:xfrm>
              <a:off x="-397" y="-397"/>
              <a:ext cx="1020" cy="794"/>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1" rIns="74295" bIns="8891" anchor="t" anchorCtr="0" upright="1">
              <a:noAutofit/>
            </a:bodyPr>
            <a:lstStyle/>
            <a:p>
              <a:endParaRPr lang="ja-JP" altLang="en-US" sz="1801"/>
            </a:p>
          </p:txBody>
        </p:sp>
        <p:sp>
          <p:nvSpPr>
            <p:cNvPr id="32" name="Oval 165"/>
            <p:cNvSpPr>
              <a:spLocks noChangeArrowheads="1"/>
            </p:cNvSpPr>
            <p:nvPr/>
          </p:nvSpPr>
          <p:spPr bwMode="auto">
            <a:xfrm>
              <a:off x="624" y="-397"/>
              <a:ext cx="794" cy="794"/>
            </a:xfrm>
            <a:prstGeom prst="ellipse">
              <a:avLst/>
            </a:prstGeom>
            <a:solidFill>
              <a:srgbClr val="FABF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1" rIns="74295" bIns="8891" anchor="t" anchorCtr="0" upright="1">
              <a:noAutofit/>
            </a:bodyPr>
            <a:lstStyle/>
            <a:p>
              <a:endParaRPr lang="ja-JP" altLang="en-US" sz="1801"/>
            </a:p>
          </p:txBody>
        </p:sp>
        <p:sp>
          <p:nvSpPr>
            <p:cNvPr id="33" name="AutoShape 166"/>
            <p:cNvSpPr>
              <a:spLocks noChangeArrowheads="1"/>
            </p:cNvSpPr>
            <p:nvPr/>
          </p:nvSpPr>
          <p:spPr bwMode="auto">
            <a:xfrm>
              <a:off x="1418" y="-397"/>
              <a:ext cx="10885" cy="794"/>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1" rIns="74295" bIns="8891" anchor="t" anchorCtr="0" upright="1">
              <a:noAutofit/>
            </a:bodyPr>
            <a:lstStyle/>
            <a:p>
              <a:endParaRPr lang="ja-JP" altLang="en-US" sz="1801"/>
            </a:p>
          </p:txBody>
        </p:sp>
      </p:grpSp>
      <p:sp>
        <p:nvSpPr>
          <p:cNvPr id="48" name="正方形/長方形 47"/>
          <p:cNvSpPr/>
          <p:nvPr/>
        </p:nvSpPr>
        <p:spPr>
          <a:xfrm>
            <a:off x="199045" y="1512000"/>
            <a:ext cx="4104000" cy="308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600" b="1" spc="80" dirty="0" smtClean="0">
                <a:solidFill>
                  <a:srgbClr val="103185"/>
                </a:solidFill>
                <a:latin typeface="メイリオ" panose="020B0604030504040204" pitchFamily="50" charset="-128"/>
                <a:ea typeface="メイリオ" panose="020B0604030504040204" pitchFamily="50" charset="-128"/>
              </a:rPr>
              <a:t>求人受付時間の変更のご案内（窓口来所）</a:t>
            </a:r>
            <a:endParaRPr lang="ja-JP" altLang="en-US" sz="1600" b="1" spc="80" dirty="0">
              <a:solidFill>
                <a:srgbClr val="103185"/>
              </a:solidFill>
              <a:latin typeface="メイリオ" panose="020B0604030504040204" pitchFamily="50" charset="-128"/>
              <a:ea typeface="メイリオ" panose="020B0604030504040204" pitchFamily="50" charset="-128"/>
            </a:endParaRPr>
          </a:p>
        </p:txBody>
      </p:sp>
      <p:sp>
        <p:nvSpPr>
          <p:cNvPr id="17" name="正方形/長方形 16"/>
          <p:cNvSpPr/>
          <p:nvPr/>
        </p:nvSpPr>
        <p:spPr>
          <a:xfrm>
            <a:off x="189000" y="3216099"/>
            <a:ext cx="6480000" cy="464743"/>
          </a:xfrm>
          <a:prstGeom prst="rect">
            <a:avLst/>
          </a:prstGeom>
        </p:spPr>
        <p:txBody>
          <a:bodyPr wrap="square">
            <a:spAutoFit/>
          </a:bodyPr>
          <a:lstStyle/>
          <a:p>
            <a:pPr>
              <a:lnSpc>
                <a:spcPct val="110000"/>
              </a:lnSpc>
            </a:pPr>
            <a:r>
              <a:rPr lang="ja-JP" altLang="en-US" sz="1100" i="1" dirty="0" smtClean="0">
                <a:latin typeface="メイリオ" panose="020B0604030504040204" pitchFamily="50" charset="-128"/>
                <a:ea typeface="メイリオ" panose="020B0604030504040204" pitchFamily="50" charset="-128"/>
              </a:rPr>
              <a:t>待ち時間の縮減や、非接触による感染症対策の徹底を目的に、オンライン求人申し込みの利用を推奨しています。今後は</a:t>
            </a:r>
            <a:r>
              <a:rPr lang="en-US" altLang="ja-JP" sz="1100" dirty="0" smtClean="0">
                <a:latin typeface="メイリオ" panose="020B0604030504040204" pitchFamily="50" charset="-128"/>
                <a:ea typeface="メイリオ" panose="020B0604030504040204" pitchFamily="50" charset="-128"/>
              </a:rPr>
              <a:t>16</a:t>
            </a:r>
            <a:r>
              <a:rPr lang="ja-JP" altLang="en-US" sz="1100" i="1" dirty="0" smtClean="0">
                <a:latin typeface="メイリオ" panose="020B0604030504040204" pitchFamily="50" charset="-128"/>
                <a:ea typeface="メイリオ" panose="020B0604030504040204" pitchFamily="50" charset="-128"/>
              </a:rPr>
              <a:t>時以降にオンライン求人を集中処理し、より迅速な求人公開を目指します。</a:t>
            </a:r>
            <a:endParaRPr lang="ja-JP" altLang="en-US" sz="1100" i="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0" y="611822"/>
            <a:ext cx="6858000" cy="784165"/>
          </a:xfrm>
          <a:prstGeom prst="rect">
            <a:avLst/>
          </a:prstGeom>
          <a:solidFill>
            <a:srgbClr val="103185"/>
          </a:solidFill>
        </p:spPr>
        <p:txBody>
          <a:bodyPr wrap="square" tIns="144000" rtlCol="0" anchor="ctr" anchorCtr="0">
            <a:noAutofit/>
          </a:bodyPr>
          <a:lstStyle/>
          <a:p>
            <a:pPr lvl="0" algn="ctr">
              <a:defRPr/>
            </a:pPr>
            <a:r>
              <a:rPr lang="ja-JP" altLang="en-US" b="1" dirty="0" smtClean="0">
                <a:solidFill>
                  <a:schemeClr val="bg1"/>
                </a:solidFill>
                <a:latin typeface="メイリオ" panose="020B0604030504040204" pitchFamily="50" charset="-128"/>
                <a:ea typeface="メイリオ" panose="020B0604030504040204" pitchFamily="50" charset="-128"/>
                <a:cs typeface="Times New Roman" pitchFamily="18" charset="0"/>
              </a:rPr>
              <a:t>令和３年９月から求人申込窓口の受付時間が変わります</a:t>
            </a:r>
            <a:endParaRPr lang="en-US" altLang="ja-JP" b="1" dirty="0" smtClean="0">
              <a:solidFill>
                <a:schemeClr val="bg1"/>
              </a:solidFill>
              <a:latin typeface="メイリオ" panose="020B0604030504040204" pitchFamily="50" charset="-128"/>
              <a:ea typeface="メイリオ" panose="020B0604030504040204" pitchFamily="50" charset="-128"/>
              <a:cs typeface="Times New Roman" pitchFamily="18" charset="0"/>
            </a:endParaRPr>
          </a:p>
          <a:p>
            <a:pPr lvl="0" algn="ctr">
              <a:lnSpc>
                <a:spcPts val="400"/>
              </a:lnSpc>
              <a:defRPr/>
            </a:pPr>
            <a:endParaRPr lang="en-US" altLang="ja-JP" b="1" dirty="0" smtClean="0">
              <a:solidFill>
                <a:schemeClr val="bg1"/>
              </a:solidFill>
              <a:latin typeface="メイリオ" panose="020B0604030504040204" pitchFamily="50" charset="-128"/>
              <a:ea typeface="メイリオ" panose="020B0604030504040204" pitchFamily="50" charset="-128"/>
              <a:cs typeface="Times New Roman" pitchFamily="18" charset="0"/>
            </a:endParaRPr>
          </a:p>
          <a:p>
            <a:pPr lvl="0" algn="ctr">
              <a:defRPr/>
            </a:pPr>
            <a:r>
              <a:rPr lang="ja-JP" altLang="en-US" sz="1350" b="1" dirty="0" smtClean="0">
                <a:solidFill>
                  <a:schemeClr val="bg1"/>
                </a:solidFill>
                <a:latin typeface="メイリオ" panose="020B0604030504040204" pitchFamily="50" charset="-128"/>
                <a:ea typeface="メイリオ" panose="020B0604030504040204" pitchFamily="50" charset="-128"/>
                <a:cs typeface="Times New Roman" pitchFamily="18" charset="0"/>
              </a:rPr>
              <a:t>求人申し込みがいつ</a:t>
            </a:r>
            <a:r>
              <a:rPr lang="ja-JP" altLang="en-US" sz="1350" b="1" dirty="0">
                <a:solidFill>
                  <a:schemeClr val="bg1"/>
                </a:solidFill>
                <a:latin typeface="メイリオ" panose="020B0604030504040204" pitchFamily="50" charset="-128"/>
                <a:ea typeface="メイリオ" panose="020B0604030504040204" pitchFamily="50" charset="-128"/>
                <a:cs typeface="Times New Roman" pitchFamily="18" charset="0"/>
              </a:rPr>
              <a:t>でも</a:t>
            </a:r>
            <a:r>
              <a:rPr lang="ja-JP" altLang="en-US" sz="1350" b="1" dirty="0" smtClean="0">
                <a:solidFill>
                  <a:schemeClr val="bg1"/>
                </a:solidFill>
                <a:latin typeface="メイリオ" panose="020B0604030504040204" pitchFamily="50" charset="-128"/>
                <a:ea typeface="メイリオ" panose="020B0604030504040204" pitchFamily="50" charset="-128"/>
                <a:cs typeface="Times New Roman" pitchFamily="18" charset="0"/>
              </a:rPr>
              <a:t>できる「オンライン手続き」をご活用ください</a:t>
            </a:r>
            <a:endParaRPr kumimoji="1" lang="ja-JP" altLang="en-US" sz="1350" dirty="0">
              <a:solidFill>
                <a:schemeClr val="bg1"/>
              </a:solidFill>
            </a:endParaRPr>
          </a:p>
        </p:txBody>
      </p:sp>
      <p:grpSp>
        <p:nvGrpSpPr>
          <p:cNvPr id="3" name="グループ化 2"/>
          <p:cNvGrpSpPr/>
          <p:nvPr/>
        </p:nvGrpSpPr>
        <p:grpSpPr>
          <a:xfrm>
            <a:off x="1943546" y="9329217"/>
            <a:ext cx="3573686" cy="506989"/>
            <a:chOff x="1296466" y="9329217"/>
            <a:chExt cx="3573686" cy="506989"/>
          </a:xfrm>
        </p:grpSpPr>
        <p:sp>
          <p:nvSpPr>
            <p:cNvPr id="11" name="Text Box 20"/>
            <p:cNvSpPr txBox="1">
              <a:spLocks noChangeArrowheads="1"/>
            </p:cNvSpPr>
            <p:nvPr/>
          </p:nvSpPr>
          <p:spPr bwMode="auto">
            <a:xfrm>
              <a:off x="1987849" y="9437214"/>
              <a:ext cx="2882303" cy="39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2" tIns="45720" rIns="91442" bIns="45720" numCol="1" anchor="t" anchorCtr="0" compatLnSpc="1">
              <a:prstTxWarp prst="textNoShape">
                <a:avLst/>
              </a:prstTxWarp>
            </a:bodyPr>
            <a:lstStyle/>
            <a:p>
              <a:pPr algn="ctr" defTabSz="914208" fontAlgn="base">
                <a:spcBef>
                  <a:spcPct val="0"/>
                </a:spcBef>
                <a:spcAft>
                  <a:spcPct val="0"/>
                </a:spcAft>
              </a:pPr>
              <a:r>
                <a:rPr lang="ja-JP" altLang="ja-JP" sz="1100" dirty="0" smtClean="0">
                  <a:latin typeface="メイリオ" panose="020B0604030504040204" pitchFamily="50" charset="-128"/>
                  <a:ea typeface="メイリオ" panose="020B0604030504040204" pitchFamily="50" charset="-128"/>
                  <a:cs typeface="Times New Roman" pitchFamily="18" charset="0"/>
                </a:rPr>
                <a:t>都道府県</a:t>
              </a:r>
              <a:r>
                <a:rPr lang="ja-JP" altLang="ja-JP" sz="1100" dirty="0">
                  <a:latin typeface="メイリオ" panose="020B0604030504040204" pitchFamily="50" charset="-128"/>
                  <a:ea typeface="メイリオ" panose="020B0604030504040204" pitchFamily="50" charset="-128"/>
                  <a:cs typeface="Times New Roman" pitchFamily="18" charset="0"/>
                </a:rPr>
                <a:t>労働局・ハローワーク</a:t>
              </a:r>
              <a:endParaRPr lang="ja-JP" altLang="ja-JP" sz="1100" dirty="0">
                <a:latin typeface="メイリオ" panose="020B0604030504040204" pitchFamily="50" charset="-128"/>
                <a:ea typeface="メイリオ" panose="020B0604030504040204" pitchFamily="50" charset="-128"/>
                <a:cs typeface="ＭＳ Ｐゴシック" pitchFamily="50" charset="-128"/>
              </a:endParaRPr>
            </a:p>
            <a:p>
              <a:pPr indent="1160220" algn="just" defTabSz="914208" eaLnBrk="0" fontAlgn="base" hangingPunct="0">
                <a:spcBef>
                  <a:spcPct val="0"/>
                </a:spcBef>
                <a:spcAft>
                  <a:spcPct val="0"/>
                </a:spcAft>
              </a:pPr>
              <a:endParaRPr lang="ja-JP" altLang="ja-JP" sz="1100" dirty="0">
                <a:latin typeface="メイリオ" panose="020B0604030504040204" pitchFamily="50" charset="-128"/>
                <a:ea typeface="メイリオ" panose="020B0604030504040204" pitchFamily="50" charset="-128"/>
                <a:cs typeface="ＭＳ Ｐゴシック" pitchFamily="50" charset="-128"/>
              </a:endParaRPr>
            </a:p>
          </p:txBody>
        </p:sp>
        <p:pic>
          <p:nvPicPr>
            <p:cNvPr id="35" name="図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6466" y="9329217"/>
              <a:ext cx="1093176" cy="357465"/>
            </a:xfrm>
            <a:prstGeom prst="rect">
              <a:avLst/>
            </a:prstGeom>
          </p:spPr>
        </p:pic>
      </p:grpSp>
      <p:sp>
        <p:nvSpPr>
          <p:cNvPr id="43" name="正方形/長方形 42"/>
          <p:cNvSpPr/>
          <p:nvPr/>
        </p:nvSpPr>
        <p:spPr>
          <a:xfrm>
            <a:off x="207755" y="2975893"/>
            <a:ext cx="3786105" cy="308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600" b="1" spc="80" dirty="0" smtClean="0">
                <a:solidFill>
                  <a:srgbClr val="103185"/>
                </a:solidFill>
                <a:latin typeface="メイリオ" panose="020B0604030504040204" pitchFamily="50" charset="-128"/>
                <a:ea typeface="メイリオ" panose="020B0604030504040204" pitchFamily="50" charset="-128"/>
              </a:rPr>
              <a:t>オンライン求人申し込みのご案内</a:t>
            </a:r>
            <a:endParaRPr lang="ja-JP" altLang="en-US" sz="1600" b="1" spc="80" dirty="0">
              <a:solidFill>
                <a:srgbClr val="103185"/>
              </a:solidFill>
              <a:latin typeface="メイリオ" panose="020B0604030504040204" pitchFamily="50" charset="-128"/>
              <a:ea typeface="メイリオ" panose="020B0604030504040204" pitchFamily="50" charset="-128"/>
            </a:endParaRPr>
          </a:p>
        </p:txBody>
      </p:sp>
      <p:sp>
        <p:nvSpPr>
          <p:cNvPr id="52" name="角丸四角形 51"/>
          <p:cNvSpPr/>
          <p:nvPr/>
        </p:nvSpPr>
        <p:spPr>
          <a:xfrm>
            <a:off x="4256640" y="3695751"/>
            <a:ext cx="2448000" cy="180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900" b="1" dirty="0" smtClean="0">
                <a:solidFill>
                  <a:schemeClr val="tx1"/>
                </a:solidFill>
                <a:latin typeface="メイリオ" panose="020B0604030504040204" pitchFamily="50" charset="-128"/>
                <a:ea typeface="メイリオ" panose="020B0604030504040204" pitchFamily="50" charset="-128"/>
              </a:rPr>
              <a:t>オンラインによる求人申し込み状況の推移</a:t>
            </a: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nvGrpSpPr>
          <p:cNvPr id="24" name="グループ化 23"/>
          <p:cNvGrpSpPr/>
          <p:nvPr/>
        </p:nvGrpSpPr>
        <p:grpSpPr>
          <a:xfrm>
            <a:off x="4131526" y="4124709"/>
            <a:ext cx="2279491" cy="1260339"/>
            <a:chOff x="4005064" y="5541025"/>
            <a:chExt cx="2279491" cy="1260339"/>
          </a:xfrm>
        </p:grpSpPr>
        <p:cxnSp>
          <p:nvCxnSpPr>
            <p:cNvPr id="75" name="直線コネクタ 74"/>
            <p:cNvCxnSpPr/>
            <p:nvPr/>
          </p:nvCxnSpPr>
          <p:spPr>
            <a:xfrm>
              <a:off x="4376555" y="5541025"/>
              <a:ext cx="0" cy="11160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4376555" y="6655934"/>
              <a:ext cx="1908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4376555" y="6007862"/>
              <a:ext cx="1836000" cy="0"/>
            </a:xfrm>
            <a:prstGeom prst="line">
              <a:avLst/>
            </a:prstGeom>
            <a:ln w="6350">
              <a:solidFill>
                <a:srgbClr val="002060"/>
              </a:solidFill>
              <a:prstDash val="sysDot"/>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4376555" y="6367902"/>
              <a:ext cx="1836000" cy="0"/>
            </a:xfrm>
            <a:prstGeom prst="line">
              <a:avLst/>
            </a:prstGeom>
            <a:ln w="6350">
              <a:solidFill>
                <a:srgbClr val="002060"/>
              </a:solidFill>
              <a:prstDash val="sysDot"/>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4376555" y="5647822"/>
              <a:ext cx="1836000" cy="0"/>
            </a:xfrm>
            <a:prstGeom prst="line">
              <a:avLst/>
            </a:prstGeom>
            <a:ln w="6350">
              <a:solidFill>
                <a:srgbClr val="002060"/>
              </a:solidFill>
              <a:prstDash val="sysDot"/>
            </a:ln>
          </p:spPr>
          <p:style>
            <a:lnRef idx="1">
              <a:schemeClr val="accent1"/>
            </a:lnRef>
            <a:fillRef idx="0">
              <a:schemeClr val="accent1"/>
            </a:fillRef>
            <a:effectRef idx="0">
              <a:schemeClr val="accent1"/>
            </a:effectRef>
            <a:fontRef idx="minor">
              <a:schemeClr val="tx1"/>
            </a:fontRef>
          </p:style>
        </p:cxnSp>
        <p:sp>
          <p:nvSpPr>
            <p:cNvPr id="80" name="正方形/長方形 79"/>
            <p:cNvSpPr/>
            <p:nvPr/>
          </p:nvSpPr>
          <p:spPr>
            <a:xfrm>
              <a:off x="4587706" y="6315440"/>
              <a:ext cx="360040" cy="34049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81" name="正方形/長方形 80"/>
            <p:cNvSpPr/>
            <p:nvPr/>
          </p:nvSpPr>
          <p:spPr>
            <a:xfrm>
              <a:off x="5121228" y="5887340"/>
              <a:ext cx="360040" cy="751949"/>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latin typeface="メイリオ" panose="020B0604030504040204" pitchFamily="50" charset="-128"/>
                <a:ea typeface="メイリオ" panose="020B0604030504040204" pitchFamily="50" charset="-128"/>
              </a:endParaRPr>
            </a:p>
          </p:txBody>
        </p:sp>
        <p:sp>
          <p:nvSpPr>
            <p:cNvPr id="82" name="正方形/長方形 81"/>
            <p:cNvSpPr/>
            <p:nvPr/>
          </p:nvSpPr>
          <p:spPr>
            <a:xfrm>
              <a:off x="5697292" y="5541906"/>
              <a:ext cx="360040" cy="110181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latin typeface="メイリオ" panose="020B0604030504040204" pitchFamily="50" charset="-128"/>
                <a:ea typeface="メイリオ" panose="020B0604030504040204" pitchFamily="50" charset="-128"/>
              </a:endParaRPr>
            </a:p>
          </p:txBody>
        </p:sp>
        <p:sp>
          <p:nvSpPr>
            <p:cNvPr id="83" name="正方形/長方形 82"/>
            <p:cNvSpPr/>
            <p:nvPr/>
          </p:nvSpPr>
          <p:spPr>
            <a:xfrm>
              <a:off x="4506055" y="6306492"/>
              <a:ext cx="540000"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smtClean="0">
                  <a:solidFill>
                    <a:schemeClr val="bg1"/>
                  </a:solidFill>
                  <a:latin typeface="メイリオ" panose="020B0604030504040204" pitchFamily="50" charset="-128"/>
                  <a:ea typeface="メイリオ" panose="020B0604030504040204" pitchFamily="50" charset="-128"/>
                </a:rPr>
                <a:t>11.4</a:t>
              </a:r>
              <a:r>
                <a:rPr kumimoji="1" lang="ja-JP" altLang="en-US" sz="800" dirty="0" smtClean="0">
                  <a:solidFill>
                    <a:schemeClr val="bg1"/>
                  </a:solidFill>
                  <a:latin typeface="メイリオ" panose="020B0604030504040204" pitchFamily="50" charset="-128"/>
                  <a:ea typeface="メイリオ" panose="020B0604030504040204" pitchFamily="50" charset="-128"/>
                </a:rPr>
                <a:t>％</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84" name="正方形/長方形 83"/>
            <p:cNvSpPr/>
            <p:nvPr/>
          </p:nvSpPr>
          <p:spPr>
            <a:xfrm>
              <a:off x="5041268" y="5911523"/>
              <a:ext cx="540000"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smtClean="0">
                  <a:solidFill>
                    <a:schemeClr val="bg1"/>
                  </a:solidFill>
                  <a:latin typeface="メイリオ" panose="020B0604030504040204" pitchFamily="50" charset="-128"/>
                  <a:ea typeface="メイリオ" panose="020B0604030504040204" pitchFamily="50" charset="-128"/>
                </a:rPr>
                <a:t>24.1</a:t>
              </a:r>
              <a:r>
                <a:rPr kumimoji="1" lang="ja-JP" altLang="en-US" sz="800" dirty="0" smtClean="0">
                  <a:solidFill>
                    <a:schemeClr val="bg1"/>
                  </a:solidFill>
                  <a:latin typeface="メイリオ" panose="020B0604030504040204" pitchFamily="50" charset="-128"/>
                  <a:ea typeface="メイリオ" panose="020B0604030504040204" pitchFamily="50" charset="-128"/>
                </a:rPr>
                <a:t>％</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85" name="正方形/長方形 84"/>
            <p:cNvSpPr/>
            <p:nvPr/>
          </p:nvSpPr>
          <p:spPr>
            <a:xfrm>
              <a:off x="5633590" y="5543478"/>
              <a:ext cx="540000"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smtClean="0">
                  <a:solidFill>
                    <a:schemeClr val="bg1"/>
                  </a:solidFill>
                  <a:latin typeface="メイリオ" panose="020B0604030504040204" pitchFamily="50" charset="-128"/>
                  <a:ea typeface="メイリオ" panose="020B0604030504040204" pitchFamily="50" charset="-128"/>
                </a:rPr>
                <a:t>33.6</a:t>
              </a:r>
              <a:r>
                <a:rPr kumimoji="1" lang="ja-JP" altLang="en-US" sz="800" dirty="0" smtClean="0">
                  <a:solidFill>
                    <a:schemeClr val="bg1"/>
                  </a:solidFill>
                  <a:latin typeface="メイリオ" panose="020B0604030504040204" pitchFamily="50" charset="-128"/>
                  <a:ea typeface="メイリオ" panose="020B0604030504040204" pitchFamily="50" charset="-128"/>
                </a:rPr>
                <a:t>％</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86" name="正方形/長方形 85"/>
            <p:cNvSpPr/>
            <p:nvPr/>
          </p:nvSpPr>
          <p:spPr>
            <a:xfrm>
              <a:off x="4019761" y="5541906"/>
              <a:ext cx="461995"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latin typeface="メイリオ" panose="020B0604030504040204" pitchFamily="50" charset="-128"/>
                  <a:ea typeface="メイリオ" panose="020B0604030504040204" pitchFamily="50" charset="-128"/>
                </a:rPr>
                <a:t>30</a:t>
              </a:r>
              <a:r>
                <a:rPr kumimoji="1" lang="ja-JP" altLang="en-US" sz="700" dirty="0" smtClean="0">
                  <a:solidFill>
                    <a:schemeClr val="tx1"/>
                  </a:solidFill>
                  <a:latin typeface="メイリオ" panose="020B0604030504040204" pitchFamily="50" charset="-128"/>
                  <a:ea typeface="メイリオ" panose="020B0604030504040204" pitchFamily="50" charset="-128"/>
                </a:rPr>
                <a:t>％</a:t>
              </a:r>
              <a:endParaRPr kumimoji="1" lang="ja-JP" altLang="en-US" sz="700" dirty="0">
                <a:solidFill>
                  <a:schemeClr val="tx1"/>
                </a:solidFill>
                <a:latin typeface="メイリオ" panose="020B0604030504040204" pitchFamily="50" charset="-128"/>
                <a:ea typeface="メイリオ" panose="020B0604030504040204" pitchFamily="50" charset="-128"/>
              </a:endParaRPr>
            </a:p>
          </p:txBody>
        </p:sp>
        <p:sp>
          <p:nvSpPr>
            <p:cNvPr id="87" name="正方形/長方形 86"/>
            <p:cNvSpPr/>
            <p:nvPr/>
          </p:nvSpPr>
          <p:spPr>
            <a:xfrm>
              <a:off x="4005064" y="5911112"/>
              <a:ext cx="461995"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latin typeface="メイリオ" panose="020B0604030504040204" pitchFamily="50" charset="-128"/>
                  <a:ea typeface="メイリオ" panose="020B0604030504040204" pitchFamily="50" charset="-128"/>
                </a:rPr>
                <a:t>20</a:t>
              </a:r>
              <a:r>
                <a:rPr kumimoji="1" lang="ja-JP" altLang="en-US" sz="700" dirty="0" smtClean="0">
                  <a:solidFill>
                    <a:schemeClr val="tx1"/>
                  </a:solidFill>
                  <a:latin typeface="メイリオ" panose="020B0604030504040204" pitchFamily="50" charset="-128"/>
                  <a:ea typeface="メイリオ" panose="020B0604030504040204" pitchFamily="50" charset="-128"/>
                </a:rPr>
                <a:t>％</a:t>
              </a:r>
              <a:endParaRPr kumimoji="1" lang="ja-JP" altLang="en-US" sz="700" dirty="0">
                <a:solidFill>
                  <a:schemeClr val="tx1"/>
                </a:solidFill>
                <a:latin typeface="メイリオ" panose="020B0604030504040204" pitchFamily="50" charset="-128"/>
                <a:ea typeface="メイリオ" panose="020B0604030504040204" pitchFamily="50" charset="-128"/>
              </a:endParaRPr>
            </a:p>
          </p:txBody>
        </p:sp>
        <p:sp>
          <p:nvSpPr>
            <p:cNvPr id="88" name="正方形/長方形 87"/>
            <p:cNvSpPr/>
            <p:nvPr/>
          </p:nvSpPr>
          <p:spPr>
            <a:xfrm>
              <a:off x="4019761" y="6257795"/>
              <a:ext cx="46897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latin typeface="メイリオ" panose="020B0604030504040204" pitchFamily="50" charset="-128"/>
                  <a:ea typeface="メイリオ" panose="020B0604030504040204" pitchFamily="50" charset="-128"/>
                </a:rPr>
                <a:t>10</a:t>
              </a:r>
              <a:r>
                <a:rPr kumimoji="1" lang="ja-JP" altLang="en-US" sz="700" dirty="0" smtClean="0">
                  <a:solidFill>
                    <a:schemeClr val="tx1"/>
                  </a:solidFill>
                  <a:latin typeface="メイリオ" panose="020B0604030504040204" pitchFamily="50" charset="-128"/>
                  <a:ea typeface="メイリオ" panose="020B0604030504040204" pitchFamily="50" charset="-128"/>
                </a:rPr>
                <a:t>％</a:t>
              </a:r>
              <a:endParaRPr kumimoji="1" lang="ja-JP" altLang="en-US" sz="700" dirty="0">
                <a:solidFill>
                  <a:schemeClr val="tx1"/>
                </a:solidFill>
                <a:latin typeface="メイリオ" panose="020B0604030504040204" pitchFamily="50" charset="-128"/>
                <a:ea typeface="メイリオ" panose="020B0604030504040204" pitchFamily="50" charset="-128"/>
              </a:endParaRPr>
            </a:p>
          </p:txBody>
        </p:sp>
        <p:sp>
          <p:nvSpPr>
            <p:cNvPr id="89" name="正方形/長方形 88"/>
            <p:cNvSpPr/>
            <p:nvPr/>
          </p:nvSpPr>
          <p:spPr>
            <a:xfrm>
              <a:off x="4401228" y="6672579"/>
              <a:ext cx="720000" cy="1287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latin typeface="メイリオ" panose="020B0604030504040204" pitchFamily="50" charset="-128"/>
                  <a:ea typeface="メイリオ" panose="020B0604030504040204" pitchFamily="50" charset="-128"/>
                </a:rPr>
                <a:t>2020</a:t>
              </a:r>
              <a:r>
                <a:rPr kumimoji="1" lang="ja-JP" altLang="en-US" sz="700" dirty="0" smtClean="0">
                  <a:solidFill>
                    <a:schemeClr val="tx1"/>
                  </a:solidFill>
                  <a:latin typeface="メイリオ" panose="020B0604030504040204" pitchFamily="50" charset="-128"/>
                  <a:ea typeface="メイリオ" panose="020B0604030504040204" pitchFamily="50" charset="-128"/>
                </a:rPr>
                <a:t>年１月</a:t>
              </a:r>
              <a:endParaRPr kumimoji="1" lang="ja-JP" altLang="en-US" sz="700" dirty="0">
                <a:solidFill>
                  <a:schemeClr val="tx1"/>
                </a:solidFill>
                <a:latin typeface="メイリオ" panose="020B0604030504040204" pitchFamily="50" charset="-128"/>
                <a:ea typeface="メイリオ" panose="020B0604030504040204" pitchFamily="50" charset="-128"/>
              </a:endParaRPr>
            </a:p>
          </p:txBody>
        </p:sp>
        <p:sp>
          <p:nvSpPr>
            <p:cNvPr id="90" name="正方形/長方形 89"/>
            <p:cNvSpPr/>
            <p:nvPr/>
          </p:nvSpPr>
          <p:spPr>
            <a:xfrm>
              <a:off x="4951268" y="6668339"/>
              <a:ext cx="720000" cy="1287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latin typeface="メイリオ" panose="020B0604030504040204" pitchFamily="50" charset="-128"/>
                  <a:ea typeface="メイリオ" panose="020B0604030504040204" pitchFamily="50" charset="-128"/>
                </a:rPr>
                <a:t>2020</a:t>
              </a:r>
              <a:r>
                <a:rPr kumimoji="1" lang="ja-JP" altLang="en-US" sz="700" dirty="0" smtClean="0">
                  <a:solidFill>
                    <a:schemeClr val="tx1"/>
                  </a:solidFill>
                  <a:latin typeface="メイリオ" panose="020B0604030504040204" pitchFamily="50" charset="-128"/>
                  <a:ea typeface="メイリオ" panose="020B0604030504040204" pitchFamily="50" charset="-128"/>
                </a:rPr>
                <a:t>年</a:t>
              </a:r>
              <a:r>
                <a:rPr kumimoji="1" lang="en-US" altLang="ja-JP" sz="700" dirty="0" smtClean="0">
                  <a:solidFill>
                    <a:schemeClr val="tx1"/>
                  </a:solidFill>
                  <a:latin typeface="メイリオ" panose="020B0604030504040204" pitchFamily="50" charset="-128"/>
                  <a:ea typeface="メイリオ" panose="020B0604030504040204" pitchFamily="50" charset="-128"/>
                </a:rPr>
                <a:t>4</a:t>
              </a:r>
              <a:r>
                <a:rPr kumimoji="1" lang="ja-JP" altLang="en-US" sz="700" dirty="0" smtClean="0">
                  <a:solidFill>
                    <a:schemeClr val="tx1"/>
                  </a:solidFill>
                  <a:latin typeface="メイリオ" panose="020B0604030504040204" pitchFamily="50" charset="-128"/>
                  <a:ea typeface="メイリオ" panose="020B0604030504040204" pitchFamily="50" charset="-128"/>
                </a:rPr>
                <a:t>月</a:t>
              </a:r>
              <a:endParaRPr kumimoji="1" lang="ja-JP" altLang="en-US" sz="700" dirty="0">
                <a:solidFill>
                  <a:schemeClr val="tx1"/>
                </a:solidFill>
                <a:latin typeface="メイリオ" panose="020B0604030504040204" pitchFamily="50" charset="-128"/>
                <a:ea typeface="メイリオ" panose="020B0604030504040204" pitchFamily="50" charset="-128"/>
              </a:endParaRPr>
            </a:p>
          </p:txBody>
        </p:sp>
        <p:sp>
          <p:nvSpPr>
            <p:cNvPr id="91" name="正方形/長方形 90"/>
            <p:cNvSpPr/>
            <p:nvPr/>
          </p:nvSpPr>
          <p:spPr>
            <a:xfrm>
              <a:off x="5517273" y="6667905"/>
              <a:ext cx="720000" cy="1287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latin typeface="メイリオ" panose="020B0604030504040204" pitchFamily="50" charset="-128"/>
                  <a:ea typeface="メイリオ" panose="020B0604030504040204" pitchFamily="50" charset="-128"/>
                </a:rPr>
                <a:t>2021</a:t>
              </a:r>
              <a:r>
                <a:rPr kumimoji="1" lang="ja-JP" altLang="en-US" sz="700" dirty="0" smtClean="0">
                  <a:solidFill>
                    <a:schemeClr val="tx1"/>
                  </a:solidFill>
                  <a:latin typeface="メイリオ" panose="020B0604030504040204" pitchFamily="50" charset="-128"/>
                  <a:ea typeface="メイリオ" panose="020B0604030504040204" pitchFamily="50" charset="-128"/>
                </a:rPr>
                <a:t>年</a:t>
              </a:r>
              <a:r>
                <a:rPr kumimoji="1" lang="en-US" altLang="ja-JP" sz="700" dirty="0" smtClean="0">
                  <a:solidFill>
                    <a:schemeClr val="tx1"/>
                  </a:solidFill>
                  <a:latin typeface="メイリオ" panose="020B0604030504040204" pitchFamily="50" charset="-128"/>
                  <a:ea typeface="メイリオ" panose="020B0604030504040204" pitchFamily="50" charset="-128"/>
                </a:rPr>
                <a:t>4</a:t>
              </a:r>
              <a:r>
                <a:rPr kumimoji="1" lang="ja-JP" altLang="en-US" sz="700" dirty="0" smtClean="0">
                  <a:solidFill>
                    <a:schemeClr val="tx1"/>
                  </a:solidFill>
                  <a:latin typeface="メイリオ" panose="020B0604030504040204" pitchFamily="50" charset="-128"/>
                  <a:ea typeface="メイリオ" panose="020B0604030504040204" pitchFamily="50" charset="-128"/>
                </a:rPr>
                <a:t>月</a:t>
              </a:r>
              <a:endParaRPr kumimoji="1" lang="ja-JP" altLang="en-US" sz="700" dirty="0">
                <a:solidFill>
                  <a:schemeClr val="tx1"/>
                </a:solidFill>
                <a:latin typeface="メイリオ" panose="020B0604030504040204" pitchFamily="50" charset="-128"/>
                <a:ea typeface="メイリオ" panose="020B0604030504040204" pitchFamily="50" charset="-128"/>
              </a:endParaRPr>
            </a:p>
          </p:txBody>
        </p:sp>
        <p:cxnSp>
          <p:nvCxnSpPr>
            <p:cNvPr id="92" name="直線矢印コネクタ 91"/>
            <p:cNvCxnSpPr/>
            <p:nvPr/>
          </p:nvCxnSpPr>
          <p:spPr>
            <a:xfrm flipV="1">
              <a:off x="4823062" y="5947408"/>
              <a:ext cx="1080528" cy="58813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grpSp>
      <p:sp>
        <p:nvSpPr>
          <p:cNvPr id="93" name="角丸四角形 92"/>
          <p:cNvSpPr/>
          <p:nvPr/>
        </p:nvSpPr>
        <p:spPr>
          <a:xfrm>
            <a:off x="4477493" y="3897779"/>
            <a:ext cx="2460473" cy="103012"/>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latin typeface="メイリオ" panose="020B0604030504040204" pitchFamily="50" charset="-128"/>
                <a:ea typeface="メイリオ" panose="020B0604030504040204" pitchFamily="50" charset="-128"/>
              </a:rPr>
              <a:t>*求人申し込み数に占めるオンラインの割合</a:t>
            </a:r>
            <a:endParaRPr kumimoji="1" lang="ja-JP" altLang="en-US" sz="700" dirty="0">
              <a:solidFill>
                <a:schemeClr val="tx1"/>
              </a:solidFill>
              <a:latin typeface="メイリオ" panose="020B0604030504040204" pitchFamily="50" charset="-128"/>
              <a:ea typeface="メイリオ" panose="020B0604030504040204" pitchFamily="50" charset="-128"/>
            </a:endParaRPr>
          </a:p>
        </p:txBody>
      </p:sp>
      <p:sp>
        <p:nvSpPr>
          <p:cNvPr id="58" name="角丸四角形 57"/>
          <p:cNvSpPr/>
          <p:nvPr/>
        </p:nvSpPr>
        <p:spPr>
          <a:xfrm>
            <a:off x="188640" y="2520000"/>
            <a:ext cx="6402863" cy="32754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000" dirty="0" smtClean="0">
                <a:solidFill>
                  <a:schemeClr val="tx1"/>
                </a:solidFill>
                <a:latin typeface="メイリオ" panose="020B0604030504040204" pitchFamily="50" charset="-128"/>
                <a:ea typeface="メイリオ" panose="020B0604030504040204" pitchFamily="50" charset="-128"/>
              </a:rPr>
              <a:t>※16</a:t>
            </a:r>
            <a:r>
              <a:rPr kumimoji="1" lang="ja-JP" altLang="en-US" sz="1000" dirty="0" smtClean="0">
                <a:solidFill>
                  <a:schemeClr val="tx1"/>
                </a:solidFill>
                <a:latin typeface="メイリオ" panose="020B0604030504040204" pitchFamily="50" charset="-128"/>
                <a:ea typeface="メイリオ" panose="020B0604030504040204" pitchFamily="50" charset="-128"/>
              </a:rPr>
              <a:t>時以降も求人申し込みは可能ですが、</a:t>
            </a:r>
            <a:r>
              <a:rPr lang="en-US" altLang="ja-JP" sz="1000" dirty="0" smtClean="0">
                <a:solidFill>
                  <a:schemeClr val="tx1"/>
                </a:solidFill>
                <a:latin typeface="メイリオ" panose="020B0604030504040204" pitchFamily="50" charset="-128"/>
                <a:ea typeface="メイリオ" panose="020B0604030504040204" pitchFamily="50" charset="-128"/>
              </a:rPr>
              <a:t>16</a:t>
            </a:r>
            <a:r>
              <a:rPr lang="ja-JP" altLang="en-US" sz="1000" dirty="0" smtClean="0">
                <a:solidFill>
                  <a:schemeClr val="tx1"/>
                </a:solidFill>
                <a:latin typeface="メイリオ" panose="020B0604030504040204" pitchFamily="50" charset="-128"/>
                <a:ea typeface="メイリオ" panose="020B0604030504040204" pitchFamily="50" charset="-128"/>
              </a:rPr>
              <a:t>時以降は、オンライン受付分を集中的に処理するため、</a:t>
            </a:r>
            <a:endParaRPr lang="en-US" altLang="ja-JP" sz="1000" dirty="0" smtClean="0">
              <a:solidFill>
                <a:schemeClr val="tx1"/>
              </a:solidFill>
              <a:latin typeface="メイリオ" panose="020B0604030504040204" pitchFamily="50" charset="-128"/>
              <a:ea typeface="メイリオ" panose="020B0604030504040204" pitchFamily="50" charset="-128"/>
            </a:endParaRPr>
          </a:p>
          <a:p>
            <a:r>
              <a:rPr lang="ja-JP" altLang="en-US" sz="1000" dirty="0" smtClean="0">
                <a:solidFill>
                  <a:schemeClr val="tx1"/>
                </a:solidFill>
                <a:latin typeface="メイリオ" panose="020B0604030504040204" pitchFamily="50" charset="-128"/>
                <a:ea typeface="メイリオ" panose="020B0604030504040204" pitchFamily="50" charset="-128"/>
              </a:rPr>
              <a:t>　窓口体制</a:t>
            </a:r>
            <a:r>
              <a:rPr lang="ja-JP" altLang="en-US" sz="1000" dirty="0">
                <a:solidFill>
                  <a:schemeClr val="tx1"/>
                </a:solidFill>
                <a:latin typeface="メイリオ" panose="020B0604030504040204" pitchFamily="50" charset="-128"/>
                <a:ea typeface="メイリオ" panose="020B0604030504040204" pitchFamily="50" charset="-128"/>
              </a:rPr>
              <a:t>を通常より縮小することがあります</a:t>
            </a:r>
            <a:r>
              <a:rPr lang="ja-JP" altLang="en-US"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181333" y="3656856"/>
            <a:ext cx="3987362" cy="1656000"/>
          </a:xfrm>
          <a:prstGeom prst="rect">
            <a:avLst/>
          </a:prstGeom>
          <a:solidFill>
            <a:srgbClr val="FDF3B9"/>
          </a:solidFill>
        </p:spPr>
        <p:txBody>
          <a:bodyPr wrap="square" anchor="ctr" anchorCtr="0">
            <a:noAutofit/>
          </a:bodyPr>
          <a:lstStyle/>
          <a:p>
            <a:pPr marL="216000" indent="-216000">
              <a:lnSpc>
                <a:spcPct val="105000"/>
              </a:lnSpc>
              <a:buFont typeface="Wingdings" panose="05000000000000000000" pitchFamily="2" charset="2"/>
              <a:buChar char="l"/>
            </a:pPr>
            <a:r>
              <a:rPr lang="en-US" altLang="ja-JP" sz="1200" kern="100" dirty="0" smtClean="0">
                <a:latin typeface="メイリオ" panose="020B0604030504040204" pitchFamily="50" charset="-128"/>
                <a:ea typeface="メイリオ" panose="020B0604030504040204" pitchFamily="50" charset="-128"/>
                <a:cs typeface="Times New Roman" panose="02020603050405020304" pitchFamily="18" charset="0"/>
              </a:rPr>
              <a:t>365</a:t>
            </a:r>
            <a:r>
              <a:rPr lang="ja-JP" altLang="ja-JP" sz="1200" kern="100" dirty="0" smtClean="0">
                <a:latin typeface="メイリオ" panose="020B0604030504040204" pitchFamily="50" charset="-128"/>
                <a:ea typeface="メイリオ" panose="020B0604030504040204" pitchFamily="50" charset="-128"/>
                <a:cs typeface="Times New Roman" panose="02020603050405020304" pitchFamily="18" charset="0"/>
              </a:rPr>
              <a:t>日</a:t>
            </a:r>
            <a:r>
              <a:rPr lang="ja-JP" altLang="en-US" sz="1200" kern="100" dirty="0" smtClean="0">
                <a:latin typeface="メイリオ" panose="020B0604030504040204" pitchFamily="50" charset="-128"/>
                <a:ea typeface="メイリオ" panose="020B0604030504040204" pitchFamily="50" charset="-128"/>
                <a:cs typeface="Times New Roman" panose="02020603050405020304" pitchFamily="18" charset="0"/>
              </a:rPr>
              <a:t>（いつでも・どこでも）申し込みができます</a:t>
            </a:r>
            <a:endParaRPr lang="en-US" altLang="ja-JP" sz="12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216000" indent="-216000">
              <a:lnSpc>
                <a:spcPct val="105000"/>
              </a:lnSpc>
              <a:spcBef>
                <a:spcPts val="300"/>
              </a:spcBef>
              <a:buFont typeface="Wingdings" panose="05000000000000000000" pitchFamily="2" charset="2"/>
              <a:buChar char="l"/>
            </a:pPr>
            <a:r>
              <a:rPr lang="ja-JP" altLang="en-US" sz="1200" kern="100" dirty="0" smtClean="0">
                <a:latin typeface="メイリオ" panose="020B0604030504040204" pitchFamily="50" charset="-128"/>
                <a:ea typeface="メイリオ" panose="020B0604030504040204" pitchFamily="50" charset="-128"/>
                <a:cs typeface="Times New Roman" panose="02020603050405020304" pitchFamily="18" charset="0"/>
              </a:rPr>
              <a:t>過去の求人情報を呼び出して、２回目以降は手軽に求人申し込みができます</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16000" lvl="0" indent="-216000">
              <a:lnSpc>
                <a:spcPct val="105000"/>
              </a:lnSpc>
              <a:spcBef>
                <a:spcPts val="300"/>
              </a:spcBef>
              <a:buFont typeface="Wingdings" panose="05000000000000000000" pitchFamily="2" charset="2"/>
              <a:buChar char="l"/>
            </a:pPr>
            <a:r>
              <a:rPr lang="ja-JP" altLang="en-US" sz="1200" kern="100" dirty="0" smtClean="0">
                <a:latin typeface="メイリオ" panose="020B0604030504040204" pitchFamily="50" charset="-128"/>
                <a:ea typeface="メイリオ" panose="020B0604030504040204" pitchFamily="50" charset="-128"/>
                <a:cs typeface="Times New Roman" panose="02020603050405020304" pitchFamily="18" charset="0"/>
              </a:rPr>
              <a:t>応募者の管理や採否の登録など、求人業務を軽減・効率化できる便利な機能が満載です</a:t>
            </a:r>
            <a:endParaRPr lang="en-US" altLang="ja-JP" sz="12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216000" lvl="0" indent="-216000">
              <a:lnSpc>
                <a:spcPct val="105000"/>
              </a:lnSpc>
              <a:spcBef>
                <a:spcPts val="300"/>
              </a:spcBef>
              <a:buFont typeface="Wingdings" panose="05000000000000000000" pitchFamily="2" charset="2"/>
              <a:buChar char="l"/>
            </a:pPr>
            <a:r>
              <a:rPr lang="ja-JP" altLang="en-US"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求人条件にマッチした求職者を情報検索で迅速に探すことができます</a:t>
            </a:r>
            <a:endPar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1" name="角丸四角形 70"/>
          <p:cNvSpPr/>
          <p:nvPr/>
        </p:nvSpPr>
        <p:spPr>
          <a:xfrm>
            <a:off x="45000" y="8768747"/>
            <a:ext cx="6768000" cy="720757"/>
          </a:xfrm>
          <a:prstGeom prst="roundRect">
            <a:avLst>
              <a:gd name="adj" fmla="val 0"/>
            </a:avLst>
          </a:prstGeom>
          <a:noFill/>
          <a:ln>
            <a:noFill/>
          </a:ln>
        </p:spPr>
        <p:style>
          <a:lnRef idx="2">
            <a:schemeClr val="accent3"/>
          </a:lnRef>
          <a:fillRef idx="1">
            <a:schemeClr val="lt1"/>
          </a:fillRef>
          <a:effectRef idx="0">
            <a:schemeClr val="accent3"/>
          </a:effectRef>
          <a:fontRef idx="minor">
            <a:schemeClr val="dk1"/>
          </a:fontRef>
        </p:style>
        <p:txBody>
          <a:bodyPr rtlCol="0" anchor="t"/>
          <a:lstStyle/>
          <a:p>
            <a:pPr marL="88900" indent="-88900">
              <a:lnSpc>
                <a:spcPct val="105000"/>
              </a:lnSpc>
            </a:pPr>
            <a:r>
              <a:rPr lang="en-US" altLang="ja-JP" sz="900" dirty="0" smtClean="0">
                <a:solidFill>
                  <a:schemeClr val="tx1"/>
                </a:solidFill>
                <a:latin typeface="メイリオ" panose="020B0604030504040204" pitchFamily="50" charset="-128"/>
                <a:ea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rPr>
              <a:t>マイページ開設には、事業所登録が必要です。事業所</a:t>
            </a:r>
            <a:r>
              <a:rPr lang="ja-JP" altLang="en-US" sz="900" dirty="0">
                <a:solidFill>
                  <a:schemeClr val="tx1"/>
                </a:solidFill>
                <a:latin typeface="メイリオ" panose="020B0604030504040204" pitchFamily="50" charset="-128"/>
                <a:ea typeface="メイリオ" panose="020B0604030504040204" pitchFamily="50" charset="-128"/>
              </a:rPr>
              <a:t>登録済みの</a:t>
            </a:r>
            <a:r>
              <a:rPr lang="ja-JP" altLang="en-US" sz="900" dirty="0" smtClean="0">
                <a:solidFill>
                  <a:schemeClr val="tx1"/>
                </a:solidFill>
                <a:latin typeface="メイリオ" panose="020B0604030504040204" pitchFamily="50" charset="-128"/>
                <a:ea typeface="メイリオ" panose="020B0604030504040204" pitchFamily="50" charset="-128"/>
              </a:rPr>
              <a:t>場合に改めて事業所登録をする必要はありませんが、</a:t>
            </a:r>
            <a:r>
              <a:rPr lang="ja-JP" altLang="en-US" sz="900" dirty="0">
                <a:solidFill>
                  <a:schemeClr val="tx1"/>
                </a:solidFill>
                <a:latin typeface="メイリオ" panose="020B0604030504040204" pitchFamily="50" charset="-128"/>
                <a:ea typeface="メイリオ" panose="020B0604030504040204" pitchFamily="50" charset="-128"/>
              </a:rPr>
              <a:t>内容の確認や不足情報の把握などさせて</a:t>
            </a:r>
            <a:r>
              <a:rPr lang="ja-JP" altLang="en-US" sz="900" dirty="0" smtClean="0">
                <a:solidFill>
                  <a:schemeClr val="tx1"/>
                </a:solidFill>
                <a:latin typeface="メイリオ" panose="020B0604030504040204" pitchFamily="50" charset="-128"/>
                <a:ea typeface="メイリオ" panose="020B0604030504040204" pitchFamily="50" charset="-128"/>
              </a:rPr>
              <a:t>いただく場合があります。</a:t>
            </a:r>
            <a:endParaRPr lang="en-US" altLang="ja-JP" sz="900" dirty="0" smtClean="0">
              <a:solidFill>
                <a:schemeClr val="tx1"/>
              </a:solidFill>
              <a:latin typeface="メイリオ" panose="020B0604030504040204" pitchFamily="50" charset="-128"/>
              <a:ea typeface="メイリオ" panose="020B0604030504040204" pitchFamily="50" charset="-128"/>
            </a:endParaRPr>
          </a:p>
          <a:p>
            <a:pPr marL="88900" indent="-88900">
              <a:lnSpc>
                <a:spcPct val="105000"/>
              </a:lnSpc>
              <a:spcBef>
                <a:spcPts val="200"/>
              </a:spcBef>
            </a:pPr>
            <a:r>
              <a:rPr lang="en-US" altLang="ja-JP" sz="900" dirty="0" smtClean="0">
                <a:solidFill>
                  <a:schemeClr val="tx1"/>
                </a:solidFill>
                <a:latin typeface="メイリオ" panose="020B0604030504040204" pitchFamily="50" charset="-128"/>
                <a:ea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rPr>
              <a:t>メール</a:t>
            </a:r>
            <a:r>
              <a:rPr lang="ja-JP" altLang="en-US" sz="900" dirty="0">
                <a:solidFill>
                  <a:schemeClr val="tx1"/>
                </a:solidFill>
                <a:latin typeface="メイリオ" panose="020B0604030504040204" pitchFamily="50" charset="-128"/>
                <a:ea typeface="メイリオ" panose="020B0604030504040204" pitchFamily="50" charset="-128"/>
              </a:rPr>
              <a:t>の受信制限をしている場合は、パスワード登録手続きを行う前に「</a:t>
            </a:r>
            <a:r>
              <a:rPr lang="en-US" altLang="ja-JP" sz="900" dirty="0">
                <a:solidFill>
                  <a:schemeClr val="tx1"/>
                </a:solidFill>
                <a:latin typeface="メイリオ" panose="020B0604030504040204" pitchFamily="50" charset="-128"/>
                <a:ea typeface="メイリオ" panose="020B0604030504040204" pitchFamily="50" charset="-128"/>
              </a:rPr>
              <a:t>system@mail.hellowork.mhlw.go.jp</a:t>
            </a:r>
            <a:r>
              <a:rPr lang="ja-JP" altLang="en-US" sz="900" dirty="0">
                <a:solidFill>
                  <a:schemeClr val="tx1"/>
                </a:solidFill>
                <a:latin typeface="メイリオ" panose="020B0604030504040204" pitchFamily="50" charset="-128"/>
                <a:ea typeface="メイリオ" panose="020B0604030504040204" pitchFamily="50" charset="-128"/>
              </a:rPr>
              <a:t>」からの受信を許可してください</a:t>
            </a:r>
            <a:r>
              <a:rPr lang="ja-JP" altLang="en-US" sz="900" dirty="0" smtClean="0">
                <a:solidFill>
                  <a:schemeClr val="tx1"/>
                </a:solidFill>
                <a:latin typeface="メイリオ" panose="020B0604030504040204" pitchFamily="50" charset="-128"/>
                <a:ea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379291578"/>
              </p:ext>
            </p:extLst>
          </p:nvPr>
        </p:nvGraphicFramePr>
        <p:xfrm>
          <a:off x="189476" y="2049674"/>
          <a:ext cx="6479049" cy="455054"/>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val="2447720080"/>
                    </a:ext>
                  </a:extLst>
                </a:gridCol>
                <a:gridCol w="2160000">
                  <a:extLst>
                    <a:ext uri="{9D8B030D-6E8A-4147-A177-3AD203B41FA5}">
                      <a16:colId xmlns:a16="http://schemas.microsoft.com/office/drawing/2014/main" val="3326772496"/>
                    </a:ext>
                  </a:extLst>
                </a:gridCol>
                <a:gridCol w="1080120">
                  <a:extLst>
                    <a:ext uri="{9D8B030D-6E8A-4147-A177-3AD203B41FA5}">
                      <a16:colId xmlns:a16="http://schemas.microsoft.com/office/drawing/2014/main" val="3646179012"/>
                    </a:ext>
                  </a:extLst>
                </a:gridCol>
                <a:gridCol w="2158929">
                  <a:extLst>
                    <a:ext uri="{9D8B030D-6E8A-4147-A177-3AD203B41FA5}">
                      <a16:colId xmlns:a16="http://schemas.microsoft.com/office/drawing/2014/main" val="3000875000"/>
                    </a:ext>
                  </a:extLst>
                </a:gridCol>
              </a:tblGrid>
              <a:tr h="455054">
                <a:tc>
                  <a:txBody>
                    <a:bodyPr/>
                    <a:lstStyle/>
                    <a:p>
                      <a:pPr algn="ctr"/>
                      <a:r>
                        <a:rPr kumimoji="1" lang="ja-JP" altLang="en-US" sz="1400" b="1" spc="50" baseline="0" dirty="0" smtClean="0">
                          <a:solidFill>
                            <a:schemeClr val="bg1"/>
                          </a:solidFill>
                          <a:latin typeface="メイリオ" panose="020B0604030504040204" pitchFamily="50" charset="-128"/>
                          <a:ea typeface="メイリオ" panose="020B0604030504040204" pitchFamily="50" charset="-128"/>
                        </a:rPr>
                        <a:t>受付時間</a:t>
                      </a:r>
                      <a:endParaRPr kumimoji="1" lang="ja-JP" altLang="en-US" sz="1400" b="1" spc="50" baseline="0" dirty="0">
                        <a:solidFill>
                          <a:schemeClr val="bg1"/>
                        </a:solidFill>
                        <a:latin typeface="メイリオ" panose="020B0604030504040204" pitchFamily="50" charset="-128"/>
                        <a:ea typeface="メイリオ" panose="020B0604030504040204" pitchFamily="50" charset="-128"/>
                      </a:endParaRPr>
                    </a:p>
                  </a:txBody>
                  <a:tcPr marT="72000" marB="36000"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rgbClr val="103185"/>
                      </a:solidFill>
                      <a:prstDash val="solid"/>
                      <a:round/>
                      <a:headEnd type="none" w="med" len="med"/>
                      <a:tailEnd type="none" w="med" len="med"/>
                    </a:lnT>
                    <a:lnB w="12700" cap="flat" cmpd="sng" algn="ctr">
                      <a:solidFill>
                        <a:srgbClr val="103185"/>
                      </a:solidFill>
                      <a:prstDash val="solid"/>
                      <a:round/>
                      <a:headEnd type="none" w="med" len="med"/>
                      <a:tailEnd type="none" w="med" len="med"/>
                    </a:lnB>
                    <a:solidFill>
                      <a:srgbClr val="103185"/>
                    </a:solidFill>
                  </a:tcPr>
                </a:tc>
                <a:tc>
                  <a:txBody>
                    <a:bodyPr/>
                    <a:lstStyle/>
                    <a:p>
                      <a:r>
                        <a:rPr kumimoji="1" lang="ja-JP" altLang="en-US" sz="1400" b="1" dirty="0" smtClean="0">
                          <a:latin typeface="メイリオ" panose="020B0604030504040204" pitchFamily="50" charset="-128"/>
                          <a:ea typeface="メイリオ" panose="020B0604030504040204" pitchFamily="50" charset="-128"/>
                        </a:rPr>
                        <a:t>８</a:t>
                      </a:r>
                      <a:r>
                        <a:rPr kumimoji="1" lang="en-US" altLang="ja-JP" sz="1400" b="1" dirty="0" smtClean="0">
                          <a:latin typeface="メイリオ" panose="020B0604030504040204" pitchFamily="50" charset="-128"/>
                          <a:ea typeface="メイリオ" panose="020B0604030504040204" pitchFamily="50" charset="-128"/>
                        </a:rPr>
                        <a:t>:30</a:t>
                      </a:r>
                      <a:r>
                        <a:rPr kumimoji="1" lang="ja-JP" altLang="en-US" sz="1400" b="1" dirty="0" smtClean="0">
                          <a:latin typeface="メイリオ" panose="020B0604030504040204" pitchFamily="50" charset="-128"/>
                          <a:ea typeface="メイリオ" panose="020B0604030504040204" pitchFamily="50" charset="-128"/>
                        </a:rPr>
                        <a:t>～</a:t>
                      </a:r>
                      <a:r>
                        <a:rPr kumimoji="1" lang="en-US" altLang="ja-JP" sz="1400" b="1" dirty="0" smtClean="0">
                          <a:latin typeface="メイリオ" panose="020B0604030504040204" pitchFamily="50" charset="-128"/>
                          <a:ea typeface="メイリオ" panose="020B0604030504040204" pitchFamily="50" charset="-128"/>
                        </a:rPr>
                        <a:t>16:00</a:t>
                      </a:r>
                      <a:r>
                        <a:rPr kumimoji="1" lang="ja-JP" altLang="en-US" sz="1100" b="1" dirty="0" smtClean="0">
                          <a:latin typeface="メイリオ" panose="020B0604030504040204" pitchFamily="50" charset="-128"/>
                          <a:ea typeface="メイリオ" panose="020B0604030504040204" pitchFamily="50" charset="-128"/>
                        </a:rPr>
                        <a:t>（原則）</a:t>
                      </a:r>
                      <a:endParaRPr kumimoji="1" lang="ja-JP" altLang="en-US" sz="1100" b="1" baseline="30000" dirty="0">
                        <a:latin typeface="メイリオ" panose="020B0604030504040204" pitchFamily="50" charset="-128"/>
                        <a:ea typeface="メイリオ" panose="020B0604030504040204" pitchFamily="50" charset="-128"/>
                      </a:endParaRPr>
                    </a:p>
                  </a:txBody>
                  <a:tcPr marT="72000" marB="36000"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rgbClr val="103185"/>
                      </a:solidFill>
                      <a:prstDash val="solid"/>
                      <a:round/>
                      <a:headEnd type="none" w="med" len="med"/>
                      <a:tailEnd type="none" w="med" len="med"/>
                    </a:lnT>
                    <a:lnB w="12700" cap="flat" cmpd="sng" algn="ctr">
                      <a:solidFill>
                        <a:srgbClr val="103185"/>
                      </a:solidFill>
                      <a:prstDash val="solid"/>
                      <a:round/>
                      <a:headEnd type="none" w="med" len="med"/>
                      <a:tailEnd type="none" w="med" len="med"/>
                    </a:lnB>
                  </a:tcPr>
                </a:tc>
                <a:tc>
                  <a:txBody>
                    <a:bodyPr/>
                    <a:lstStyle/>
                    <a:p>
                      <a:pPr algn="ctr"/>
                      <a:r>
                        <a:rPr kumimoji="1" lang="ja-JP" altLang="en-US" sz="1400" b="1" spc="50" baseline="0" dirty="0" smtClean="0">
                          <a:solidFill>
                            <a:schemeClr val="bg1"/>
                          </a:solidFill>
                          <a:latin typeface="メイリオ" panose="020B0604030504040204" pitchFamily="50" charset="-128"/>
                          <a:ea typeface="メイリオ" panose="020B0604030504040204" pitchFamily="50" charset="-128"/>
                        </a:rPr>
                        <a:t>変更時期</a:t>
                      </a:r>
                      <a:endParaRPr kumimoji="1" lang="ja-JP" altLang="en-US" sz="1400" b="1" spc="50" baseline="0" dirty="0">
                        <a:solidFill>
                          <a:schemeClr val="bg1"/>
                        </a:solidFill>
                        <a:latin typeface="メイリオ" panose="020B0604030504040204" pitchFamily="50" charset="-128"/>
                        <a:ea typeface="メイリオ" panose="020B0604030504040204" pitchFamily="50" charset="-128"/>
                      </a:endParaRPr>
                    </a:p>
                  </a:txBody>
                  <a:tcPr marT="72000" marB="36000"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rgbClr val="103185"/>
                      </a:solidFill>
                      <a:prstDash val="solid"/>
                      <a:round/>
                      <a:headEnd type="none" w="med" len="med"/>
                      <a:tailEnd type="none" w="med" len="med"/>
                    </a:lnT>
                    <a:lnB w="12700" cap="flat" cmpd="sng" algn="ctr">
                      <a:solidFill>
                        <a:srgbClr val="103185"/>
                      </a:solidFill>
                      <a:prstDash val="solid"/>
                      <a:round/>
                      <a:headEnd type="none" w="med" len="med"/>
                      <a:tailEnd type="none" w="med" len="med"/>
                    </a:lnB>
                    <a:solidFill>
                      <a:srgbClr val="103185"/>
                    </a:solidFill>
                  </a:tcPr>
                </a:tc>
                <a:tc>
                  <a:txBody>
                    <a:bodyPr/>
                    <a:lstStyle/>
                    <a:p>
                      <a:r>
                        <a:rPr kumimoji="1" lang="ja-JP" altLang="en-US" sz="1400" b="1" dirty="0" smtClean="0">
                          <a:latin typeface="メイリオ" panose="020B0604030504040204" pitchFamily="50" charset="-128"/>
                          <a:ea typeface="メイリオ" panose="020B0604030504040204" pitchFamily="50" charset="-128"/>
                        </a:rPr>
                        <a:t>令和３年９月１日</a:t>
                      </a:r>
                      <a:endParaRPr kumimoji="1" lang="ja-JP" altLang="en-US" sz="1400" b="1" dirty="0">
                        <a:latin typeface="メイリオ" panose="020B0604030504040204" pitchFamily="50" charset="-128"/>
                        <a:ea typeface="メイリオ" panose="020B0604030504040204" pitchFamily="50" charset="-128"/>
                      </a:endParaRPr>
                    </a:p>
                  </a:txBody>
                  <a:tcPr marT="72000" marB="36000"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rgbClr val="103185"/>
                      </a:solidFill>
                      <a:prstDash val="solid"/>
                      <a:round/>
                      <a:headEnd type="none" w="med" len="med"/>
                      <a:tailEnd type="none" w="med" len="med"/>
                    </a:lnT>
                    <a:lnB w="12700" cap="flat" cmpd="sng" algn="ctr">
                      <a:solidFill>
                        <a:srgbClr val="103185"/>
                      </a:solidFill>
                      <a:prstDash val="solid"/>
                      <a:round/>
                      <a:headEnd type="none" w="med" len="med"/>
                      <a:tailEnd type="none" w="med" len="med"/>
                    </a:lnB>
                  </a:tcPr>
                </a:tc>
                <a:extLst>
                  <a:ext uri="{0D108BD9-81ED-4DB2-BD59-A6C34878D82A}">
                    <a16:rowId xmlns:a16="http://schemas.microsoft.com/office/drawing/2014/main" val="1576596323"/>
                  </a:ext>
                </a:extLst>
              </a:tr>
            </a:tbl>
          </a:graphicData>
        </a:graphic>
      </p:graphicFrame>
      <p:graphicFrame>
        <p:nvGraphicFramePr>
          <p:cNvPr id="110" name="表 109"/>
          <p:cNvGraphicFramePr>
            <a:graphicFrameLocks noGrp="1"/>
          </p:cNvGraphicFramePr>
          <p:nvPr>
            <p:extLst>
              <p:ext uri="{D42A27DB-BD31-4B8C-83A1-F6EECF244321}">
                <p14:modId xmlns:p14="http://schemas.microsoft.com/office/powerpoint/2010/main" val="1027494499"/>
              </p:ext>
            </p:extLst>
          </p:nvPr>
        </p:nvGraphicFramePr>
        <p:xfrm>
          <a:off x="341110" y="6361465"/>
          <a:ext cx="3851407" cy="180000"/>
        </p:xfrm>
        <a:graphic>
          <a:graphicData uri="http://schemas.openxmlformats.org/drawingml/2006/table">
            <a:tbl>
              <a:tblPr firstRow="1" bandRow="1">
                <a:tableStyleId>{2D5ABB26-0587-4C30-8999-92F81FD0307C}</a:tableStyleId>
              </a:tblPr>
              <a:tblGrid>
                <a:gridCol w="287407">
                  <a:extLst>
                    <a:ext uri="{9D8B030D-6E8A-4147-A177-3AD203B41FA5}">
                      <a16:colId xmlns:a16="http://schemas.microsoft.com/office/drawing/2014/main" val="93118697"/>
                    </a:ext>
                  </a:extLst>
                </a:gridCol>
                <a:gridCol w="3564000">
                  <a:extLst>
                    <a:ext uri="{9D8B030D-6E8A-4147-A177-3AD203B41FA5}">
                      <a16:colId xmlns:a16="http://schemas.microsoft.com/office/drawing/2014/main" val="3494603341"/>
                    </a:ext>
                  </a:extLst>
                </a:gridCol>
              </a:tblGrid>
              <a:tr h="180000">
                <a:tc>
                  <a:txBody>
                    <a:bodyPr/>
                    <a:lstStyle/>
                    <a:p>
                      <a:r>
                        <a:rPr kumimoji="1" lang="ja-JP" altLang="en-US" sz="900" b="1" dirty="0" smtClean="0">
                          <a:solidFill>
                            <a:schemeClr val="bg1"/>
                          </a:solidFill>
                          <a:latin typeface="メイリオ" panose="020B0604030504040204" pitchFamily="50" charset="-128"/>
                          <a:ea typeface="メイリオ" panose="020B0604030504040204" pitchFamily="50" charset="-128"/>
                        </a:rPr>
                        <a:t>１</a:t>
                      </a:r>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marL="72000" marR="72000" marT="3600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r>
                        <a:rPr kumimoji="1" lang="ja-JP" altLang="en-US" sz="900" dirty="0" smtClean="0">
                          <a:solidFill>
                            <a:schemeClr val="tx1"/>
                          </a:solidFill>
                          <a:latin typeface="メイリオ" panose="020B0604030504040204" pitchFamily="50" charset="-128"/>
                          <a:ea typeface="メイリオ" panose="020B0604030504040204" pitchFamily="50" charset="-128"/>
                        </a:rPr>
                        <a:t>ハローワークの窓口または電話でメールアドレスを登録</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72000" marR="72000" marT="3600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80486765"/>
                  </a:ext>
                </a:extLst>
              </a:tr>
            </a:tbl>
          </a:graphicData>
        </a:graphic>
      </p:graphicFrame>
      <p:graphicFrame>
        <p:nvGraphicFramePr>
          <p:cNvPr id="111" name="表 110"/>
          <p:cNvGraphicFramePr>
            <a:graphicFrameLocks noGrp="1"/>
          </p:cNvGraphicFramePr>
          <p:nvPr>
            <p:extLst>
              <p:ext uri="{D42A27DB-BD31-4B8C-83A1-F6EECF244321}">
                <p14:modId xmlns:p14="http://schemas.microsoft.com/office/powerpoint/2010/main" val="60480997"/>
              </p:ext>
            </p:extLst>
          </p:nvPr>
        </p:nvGraphicFramePr>
        <p:xfrm>
          <a:off x="341110" y="6606913"/>
          <a:ext cx="3851407" cy="447480"/>
        </p:xfrm>
        <a:graphic>
          <a:graphicData uri="http://schemas.openxmlformats.org/drawingml/2006/table">
            <a:tbl>
              <a:tblPr firstRow="1" bandRow="1">
                <a:tableStyleId>{2D5ABB26-0587-4C30-8999-92F81FD0307C}</a:tableStyleId>
              </a:tblPr>
              <a:tblGrid>
                <a:gridCol w="287407">
                  <a:extLst>
                    <a:ext uri="{9D8B030D-6E8A-4147-A177-3AD203B41FA5}">
                      <a16:colId xmlns:a16="http://schemas.microsoft.com/office/drawing/2014/main" val="93118697"/>
                    </a:ext>
                  </a:extLst>
                </a:gridCol>
                <a:gridCol w="3564000">
                  <a:extLst>
                    <a:ext uri="{9D8B030D-6E8A-4147-A177-3AD203B41FA5}">
                      <a16:colId xmlns:a16="http://schemas.microsoft.com/office/drawing/2014/main" val="3494603341"/>
                    </a:ext>
                  </a:extLst>
                </a:gridCol>
              </a:tblGrid>
              <a:tr h="180000">
                <a:tc>
                  <a:txBody>
                    <a:bodyPr/>
                    <a:lstStyle/>
                    <a:p>
                      <a:r>
                        <a:rPr kumimoji="1" lang="ja-JP" altLang="en-US" sz="900" b="1" dirty="0" smtClean="0">
                          <a:solidFill>
                            <a:schemeClr val="bg1"/>
                          </a:solidFill>
                          <a:latin typeface="メイリオ" panose="020B0604030504040204" pitchFamily="50" charset="-128"/>
                          <a:ea typeface="メイリオ" panose="020B0604030504040204" pitchFamily="50" charset="-128"/>
                        </a:rPr>
                        <a:t>２</a:t>
                      </a:r>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marL="72000" marR="72000" marT="3600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r>
                        <a:rPr kumimoji="1" lang="ja-JP" altLang="en-US" sz="900" dirty="0" smtClean="0">
                          <a:solidFill>
                            <a:schemeClr val="tx1"/>
                          </a:solidFill>
                          <a:latin typeface="メイリオ" panose="020B0604030504040204" pitchFamily="50" charset="-128"/>
                          <a:ea typeface="メイリオ" panose="020B0604030504040204" pitchFamily="50" charset="-128"/>
                        </a:rPr>
                        <a:t>ハローワークインターネットサービスにアクセス</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r>
                        <a:rPr kumimoji="1" lang="ja-JP" altLang="en-US" sz="900" dirty="0" smtClean="0">
                          <a:solidFill>
                            <a:schemeClr val="tx1"/>
                          </a:solidFill>
                          <a:latin typeface="メイリオ" panose="020B0604030504040204" pitchFamily="50" charset="-128"/>
                          <a:ea typeface="メイリオ" panose="020B0604030504040204" pitchFamily="50" charset="-128"/>
                        </a:rPr>
                        <a:t>・パスワードを登録</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r>
                        <a:rPr kumimoji="1" lang="ja-JP" altLang="en-US" sz="900" dirty="0" smtClean="0">
                          <a:solidFill>
                            <a:schemeClr val="tx1"/>
                          </a:solidFill>
                          <a:latin typeface="メイリオ" panose="020B0604030504040204" pitchFamily="50" charset="-128"/>
                          <a:ea typeface="メイリオ" panose="020B0604030504040204" pitchFamily="50" charset="-128"/>
                        </a:rPr>
                        <a:t>・１で登録したメールアドレスを入力し、利用規約などに同意</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72000" marR="36000" marT="3600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80486765"/>
                  </a:ext>
                </a:extLst>
              </a:tr>
            </a:tbl>
          </a:graphicData>
        </a:graphic>
      </p:graphicFrame>
      <p:graphicFrame>
        <p:nvGraphicFramePr>
          <p:cNvPr id="113" name="表 112"/>
          <p:cNvGraphicFramePr>
            <a:graphicFrameLocks noGrp="1"/>
          </p:cNvGraphicFramePr>
          <p:nvPr>
            <p:extLst>
              <p:ext uri="{D42A27DB-BD31-4B8C-83A1-F6EECF244321}">
                <p14:modId xmlns:p14="http://schemas.microsoft.com/office/powerpoint/2010/main" val="4053552068"/>
              </p:ext>
            </p:extLst>
          </p:nvPr>
        </p:nvGraphicFramePr>
        <p:xfrm>
          <a:off x="341110" y="7119841"/>
          <a:ext cx="3852000" cy="180000"/>
        </p:xfrm>
        <a:graphic>
          <a:graphicData uri="http://schemas.openxmlformats.org/drawingml/2006/table">
            <a:tbl>
              <a:tblPr firstRow="1" bandRow="1">
                <a:tableStyleId>{2D5ABB26-0587-4C30-8999-92F81FD0307C}</a:tableStyleId>
              </a:tblPr>
              <a:tblGrid>
                <a:gridCol w="288000">
                  <a:extLst>
                    <a:ext uri="{9D8B030D-6E8A-4147-A177-3AD203B41FA5}">
                      <a16:colId xmlns:a16="http://schemas.microsoft.com/office/drawing/2014/main" val="93118697"/>
                    </a:ext>
                  </a:extLst>
                </a:gridCol>
                <a:gridCol w="3564000">
                  <a:extLst>
                    <a:ext uri="{9D8B030D-6E8A-4147-A177-3AD203B41FA5}">
                      <a16:colId xmlns:a16="http://schemas.microsoft.com/office/drawing/2014/main" val="3494603341"/>
                    </a:ext>
                  </a:extLst>
                </a:gridCol>
              </a:tblGrid>
              <a:tr h="180000">
                <a:tc>
                  <a:txBody>
                    <a:bodyPr/>
                    <a:lstStyle/>
                    <a:p>
                      <a:r>
                        <a:rPr kumimoji="1" lang="ja-JP" altLang="en-US" sz="900" b="1" dirty="0" smtClean="0">
                          <a:solidFill>
                            <a:schemeClr val="bg1"/>
                          </a:solidFill>
                          <a:latin typeface="メイリオ" panose="020B0604030504040204" pitchFamily="50" charset="-128"/>
                          <a:ea typeface="メイリオ" panose="020B0604030504040204" pitchFamily="50" charset="-128"/>
                        </a:rPr>
                        <a:t>３</a:t>
                      </a:r>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marL="72000" marR="72000" marT="3600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r>
                        <a:rPr kumimoji="1" lang="ja-JP" altLang="en-US" sz="900" dirty="0" smtClean="0">
                          <a:solidFill>
                            <a:schemeClr val="tx1"/>
                          </a:solidFill>
                          <a:latin typeface="メイリオ" panose="020B0604030504040204" pitchFamily="50" charset="-128"/>
                          <a:ea typeface="メイリオ" panose="020B0604030504040204" pitchFamily="50" charset="-128"/>
                        </a:rPr>
                        <a:t>２で入力したメールアドレスで認証キーを受信（</a:t>
                      </a:r>
                      <a:r>
                        <a:rPr kumimoji="1" lang="en-US" altLang="ja-JP" sz="900" dirty="0" smtClean="0">
                          <a:solidFill>
                            <a:schemeClr val="tx1"/>
                          </a:solidFill>
                          <a:latin typeface="メイリオ" panose="020B0604030504040204" pitchFamily="50" charset="-128"/>
                          <a:ea typeface="メイリオ" panose="020B0604030504040204" pitchFamily="50" charset="-128"/>
                        </a:rPr>
                        <a:t>50</a:t>
                      </a:r>
                      <a:r>
                        <a:rPr kumimoji="1" lang="ja-JP" altLang="en-US" sz="900" dirty="0" smtClean="0">
                          <a:solidFill>
                            <a:schemeClr val="tx1"/>
                          </a:solidFill>
                          <a:latin typeface="メイリオ" panose="020B0604030504040204" pitchFamily="50" charset="-128"/>
                          <a:ea typeface="メイリオ" panose="020B0604030504040204" pitchFamily="50" charset="-128"/>
                        </a:rPr>
                        <a:t>分間有効）</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72000" marR="36000" marT="3600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80486765"/>
                  </a:ext>
                </a:extLst>
              </a:tr>
            </a:tbl>
          </a:graphicData>
        </a:graphic>
      </p:graphicFrame>
      <p:graphicFrame>
        <p:nvGraphicFramePr>
          <p:cNvPr id="115" name="表 114"/>
          <p:cNvGraphicFramePr>
            <a:graphicFrameLocks noGrp="1"/>
          </p:cNvGraphicFramePr>
          <p:nvPr>
            <p:extLst>
              <p:ext uri="{D42A27DB-BD31-4B8C-83A1-F6EECF244321}">
                <p14:modId xmlns:p14="http://schemas.microsoft.com/office/powerpoint/2010/main" val="1548163177"/>
              </p:ext>
            </p:extLst>
          </p:nvPr>
        </p:nvGraphicFramePr>
        <p:xfrm>
          <a:off x="341110" y="7365288"/>
          <a:ext cx="3851407" cy="180000"/>
        </p:xfrm>
        <a:graphic>
          <a:graphicData uri="http://schemas.openxmlformats.org/drawingml/2006/table">
            <a:tbl>
              <a:tblPr firstRow="1" bandRow="1">
                <a:tableStyleId>{2D5ABB26-0587-4C30-8999-92F81FD0307C}</a:tableStyleId>
              </a:tblPr>
              <a:tblGrid>
                <a:gridCol w="287407">
                  <a:extLst>
                    <a:ext uri="{9D8B030D-6E8A-4147-A177-3AD203B41FA5}">
                      <a16:colId xmlns:a16="http://schemas.microsoft.com/office/drawing/2014/main" val="93118697"/>
                    </a:ext>
                  </a:extLst>
                </a:gridCol>
                <a:gridCol w="3564000">
                  <a:extLst>
                    <a:ext uri="{9D8B030D-6E8A-4147-A177-3AD203B41FA5}">
                      <a16:colId xmlns:a16="http://schemas.microsoft.com/office/drawing/2014/main" val="3494603341"/>
                    </a:ext>
                  </a:extLst>
                </a:gridCol>
              </a:tblGrid>
              <a:tr h="180000">
                <a:tc>
                  <a:txBody>
                    <a:bodyPr/>
                    <a:lstStyle/>
                    <a:p>
                      <a:r>
                        <a:rPr kumimoji="1" lang="ja-JP" altLang="en-US" sz="900" b="1" dirty="0" smtClean="0">
                          <a:solidFill>
                            <a:schemeClr val="bg1"/>
                          </a:solidFill>
                          <a:latin typeface="メイリオ" panose="020B0604030504040204" pitchFamily="50" charset="-128"/>
                          <a:ea typeface="メイリオ" panose="020B0604030504040204" pitchFamily="50" charset="-128"/>
                        </a:rPr>
                        <a:t>４</a:t>
                      </a:r>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marL="72000" marR="72000" marT="3600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r>
                        <a:rPr kumimoji="1" lang="ja-JP" altLang="en-US" sz="900" dirty="0" smtClean="0">
                          <a:solidFill>
                            <a:schemeClr val="tx1"/>
                          </a:solidFill>
                          <a:latin typeface="メイリオ" panose="020B0604030504040204" pitchFamily="50" charset="-128"/>
                          <a:ea typeface="メイリオ" panose="020B0604030504040204" pitchFamily="50" charset="-128"/>
                        </a:rPr>
                        <a:t>３で受信した認証キーを入力し、パスワード登録して開設完了</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72000" marR="36000" marT="3600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80486765"/>
                  </a:ext>
                </a:extLst>
              </a:tr>
            </a:tbl>
          </a:graphicData>
        </a:graphic>
      </p:graphicFrame>
      <p:sp>
        <p:nvSpPr>
          <p:cNvPr id="18" name="テキスト ボックス 17"/>
          <p:cNvSpPr txBox="1"/>
          <p:nvPr/>
        </p:nvSpPr>
        <p:spPr>
          <a:xfrm>
            <a:off x="261128" y="6105128"/>
            <a:ext cx="4320000" cy="269304"/>
          </a:xfrm>
          <a:prstGeom prst="rect">
            <a:avLst/>
          </a:prstGeom>
          <a:noFill/>
        </p:spPr>
        <p:txBody>
          <a:bodyPr wrap="square" rtlCol="0">
            <a:spAutoFit/>
          </a:bodyPr>
          <a:lstStyle/>
          <a:p>
            <a:r>
              <a:rPr kumimoji="1" lang="ja-JP" altLang="en-US" sz="1100" b="1" dirty="0" smtClean="0">
                <a:latin typeface="メイリオ" panose="020B0604030504040204" pitchFamily="50" charset="-128"/>
                <a:ea typeface="メイリオ" panose="020B0604030504040204" pitchFamily="50" charset="-128"/>
              </a:rPr>
              <a:t>開設手順➀ ハローワークに求人を申し込んだことがある場合</a:t>
            </a:r>
            <a:endParaRPr kumimoji="1" lang="ja-JP" altLang="en-US" sz="1100" dirty="0">
              <a:latin typeface="メイリオ" panose="020B0604030504040204" pitchFamily="50" charset="-128"/>
              <a:ea typeface="メイリオ" panose="020B0604030504040204" pitchFamily="50" charset="-128"/>
            </a:endParaRPr>
          </a:p>
        </p:txBody>
      </p:sp>
      <p:sp>
        <p:nvSpPr>
          <p:cNvPr id="117" name="テキスト ボックス 116"/>
          <p:cNvSpPr txBox="1"/>
          <p:nvPr/>
        </p:nvSpPr>
        <p:spPr>
          <a:xfrm>
            <a:off x="261104" y="7617296"/>
            <a:ext cx="4104000" cy="261610"/>
          </a:xfrm>
          <a:prstGeom prst="rect">
            <a:avLst/>
          </a:prstGeom>
          <a:noFill/>
        </p:spPr>
        <p:txBody>
          <a:bodyPr wrap="square" rtlCol="0">
            <a:spAutoFit/>
          </a:bodyPr>
          <a:lstStyle/>
          <a:p>
            <a:r>
              <a:rPr kumimoji="1" lang="ja-JP" altLang="en-US" sz="1100" b="1" dirty="0" smtClean="0">
                <a:latin typeface="メイリオ" panose="020B0604030504040204" pitchFamily="50" charset="-128"/>
                <a:ea typeface="メイリオ" panose="020B0604030504040204" pitchFamily="50" charset="-128"/>
              </a:rPr>
              <a:t>開設手順</a:t>
            </a:r>
            <a:r>
              <a:rPr lang="ja-JP" altLang="en-US" sz="1100" b="1" dirty="0" smtClean="0">
                <a:latin typeface="メイリオ" panose="020B0604030504040204" pitchFamily="50" charset="-128"/>
                <a:ea typeface="メイリオ" panose="020B0604030504040204" pitchFamily="50" charset="-128"/>
              </a:rPr>
              <a:t>➁ 初めて</a:t>
            </a:r>
            <a:r>
              <a:rPr kumimoji="1" lang="ja-JP" altLang="en-US" sz="1100" b="1" dirty="0" smtClean="0">
                <a:latin typeface="メイリオ" panose="020B0604030504040204" pitchFamily="50" charset="-128"/>
                <a:ea typeface="メイリオ" panose="020B0604030504040204" pitchFamily="50" charset="-128"/>
              </a:rPr>
              <a:t>ハローワークに求人を申し込む場合</a:t>
            </a:r>
            <a:endParaRPr kumimoji="1" lang="ja-JP" altLang="en-US" sz="1100" dirty="0">
              <a:latin typeface="メイリオ" panose="020B0604030504040204" pitchFamily="50" charset="-128"/>
              <a:ea typeface="メイリオ" panose="020B0604030504040204" pitchFamily="50" charset="-128"/>
            </a:endParaRPr>
          </a:p>
        </p:txBody>
      </p:sp>
      <p:graphicFrame>
        <p:nvGraphicFramePr>
          <p:cNvPr id="121" name="表 120"/>
          <p:cNvGraphicFramePr>
            <a:graphicFrameLocks noGrp="1"/>
          </p:cNvGraphicFramePr>
          <p:nvPr>
            <p:extLst>
              <p:ext uri="{D42A27DB-BD31-4B8C-83A1-F6EECF244321}">
                <p14:modId xmlns:p14="http://schemas.microsoft.com/office/powerpoint/2010/main" val="514116162"/>
              </p:ext>
            </p:extLst>
          </p:nvPr>
        </p:nvGraphicFramePr>
        <p:xfrm>
          <a:off x="332656" y="7867538"/>
          <a:ext cx="3851407" cy="447480"/>
        </p:xfrm>
        <a:graphic>
          <a:graphicData uri="http://schemas.openxmlformats.org/drawingml/2006/table">
            <a:tbl>
              <a:tblPr firstRow="1" bandRow="1">
                <a:tableStyleId>{2D5ABB26-0587-4C30-8999-92F81FD0307C}</a:tableStyleId>
              </a:tblPr>
              <a:tblGrid>
                <a:gridCol w="287407">
                  <a:extLst>
                    <a:ext uri="{9D8B030D-6E8A-4147-A177-3AD203B41FA5}">
                      <a16:colId xmlns:a16="http://schemas.microsoft.com/office/drawing/2014/main" val="93118697"/>
                    </a:ext>
                  </a:extLst>
                </a:gridCol>
                <a:gridCol w="3564000">
                  <a:extLst>
                    <a:ext uri="{9D8B030D-6E8A-4147-A177-3AD203B41FA5}">
                      <a16:colId xmlns:a16="http://schemas.microsoft.com/office/drawing/2014/main" val="3494603341"/>
                    </a:ext>
                  </a:extLst>
                </a:gridCol>
              </a:tblGrid>
              <a:tr h="180000">
                <a:tc>
                  <a:txBody>
                    <a:bodyPr/>
                    <a:lstStyle/>
                    <a:p>
                      <a:r>
                        <a:rPr kumimoji="1" lang="ja-JP" altLang="en-US" sz="900" b="1" dirty="0" smtClean="0">
                          <a:solidFill>
                            <a:schemeClr val="bg1"/>
                          </a:solidFill>
                          <a:latin typeface="メイリオ" panose="020B0604030504040204" pitchFamily="50" charset="-128"/>
                          <a:ea typeface="メイリオ" panose="020B0604030504040204" pitchFamily="50" charset="-128"/>
                        </a:rPr>
                        <a:t>１</a:t>
                      </a:r>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marL="72000" marR="72000" marT="3600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r>
                        <a:rPr kumimoji="1" lang="ja-JP" altLang="en-US" sz="900" dirty="0" smtClean="0">
                          <a:solidFill>
                            <a:schemeClr val="tx1"/>
                          </a:solidFill>
                          <a:latin typeface="メイリオ" panose="020B0604030504040204" pitchFamily="50" charset="-128"/>
                          <a:ea typeface="メイリオ" panose="020B0604030504040204" pitchFamily="50" charset="-128"/>
                        </a:rPr>
                        <a:t>ハローワークインターネットサービスにアクセス</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r>
                        <a:rPr kumimoji="1" lang="ja-JP" altLang="en-US" sz="900" dirty="0" smtClean="0">
                          <a:solidFill>
                            <a:schemeClr val="tx1"/>
                          </a:solidFill>
                          <a:latin typeface="メイリオ" panose="020B0604030504040204" pitchFamily="50" charset="-128"/>
                          <a:ea typeface="メイリオ" panose="020B0604030504040204" pitchFamily="50" charset="-128"/>
                        </a:rPr>
                        <a:t>・メールアドレスとパスワードを登録、ログインアカウントを作成</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r>
                        <a:rPr kumimoji="1" lang="ja-JP" altLang="en-US" sz="900" dirty="0" smtClean="0">
                          <a:solidFill>
                            <a:schemeClr val="tx1"/>
                          </a:solidFill>
                          <a:latin typeface="メイリオ" panose="020B0604030504040204" pitchFamily="50" charset="-128"/>
                          <a:ea typeface="メイリオ" panose="020B0604030504040204" pitchFamily="50" charset="-128"/>
                        </a:rPr>
                        <a:t>・事業所情報と求人情報を仮登録</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txBody>
                  <a:tcPr marL="72000" marR="36000" marT="3600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80486765"/>
                  </a:ext>
                </a:extLst>
              </a:tr>
            </a:tbl>
          </a:graphicData>
        </a:graphic>
      </p:graphicFrame>
      <p:graphicFrame>
        <p:nvGraphicFramePr>
          <p:cNvPr id="124" name="表 123"/>
          <p:cNvGraphicFramePr>
            <a:graphicFrameLocks noGrp="1"/>
          </p:cNvGraphicFramePr>
          <p:nvPr>
            <p:extLst>
              <p:ext uri="{D42A27DB-BD31-4B8C-83A1-F6EECF244321}">
                <p14:modId xmlns:p14="http://schemas.microsoft.com/office/powerpoint/2010/main" val="128406108"/>
              </p:ext>
            </p:extLst>
          </p:nvPr>
        </p:nvGraphicFramePr>
        <p:xfrm>
          <a:off x="332656" y="8380967"/>
          <a:ext cx="3852000" cy="180000"/>
        </p:xfrm>
        <a:graphic>
          <a:graphicData uri="http://schemas.openxmlformats.org/drawingml/2006/table">
            <a:tbl>
              <a:tblPr firstRow="1" bandRow="1">
                <a:tableStyleId>{2D5ABB26-0587-4C30-8999-92F81FD0307C}</a:tableStyleId>
              </a:tblPr>
              <a:tblGrid>
                <a:gridCol w="288000">
                  <a:extLst>
                    <a:ext uri="{9D8B030D-6E8A-4147-A177-3AD203B41FA5}">
                      <a16:colId xmlns:a16="http://schemas.microsoft.com/office/drawing/2014/main" val="93118697"/>
                    </a:ext>
                  </a:extLst>
                </a:gridCol>
                <a:gridCol w="3564000">
                  <a:extLst>
                    <a:ext uri="{9D8B030D-6E8A-4147-A177-3AD203B41FA5}">
                      <a16:colId xmlns:a16="http://schemas.microsoft.com/office/drawing/2014/main" val="3494603341"/>
                    </a:ext>
                  </a:extLst>
                </a:gridCol>
              </a:tblGrid>
              <a:tr h="180000">
                <a:tc>
                  <a:txBody>
                    <a:bodyPr/>
                    <a:lstStyle/>
                    <a:p>
                      <a:r>
                        <a:rPr kumimoji="1" lang="ja-JP" altLang="en-US" sz="900" b="1" dirty="0" smtClean="0">
                          <a:solidFill>
                            <a:schemeClr val="bg1"/>
                          </a:solidFill>
                          <a:latin typeface="メイリオ" panose="020B0604030504040204" pitchFamily="50" charset="-128"/>
                          <a:ea typeface="メイリオ" panose="020B0604030504040204" pitchFamily="50" charset="-128"/>
                        </a:rPr>
                        <a:t>２</a:t>
                      </a:r>
                      <a:endParaRPr kumimoji="1" lang="ja-JP" altLang="en-US" sz="900" b="1" dirty="0">
                        <a:solidFill>
                          <a:schemeClr val="bg1"/>
                        </a:solidFill>
                        <a:latin typeface="メイリオ" panose="020B0604030504040204" pitchFamily="50" charset="-128"/>
                        <a:ea typeface="メイリオ" panose="020B0604030504040204" pitchFamily="50" charset="-128"/>
                      </a:endParaRPr>
                    </a:p>
                  </a:txBody>
                  <a:tcPr marL="72000" marR="72000" marT="3600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r>
                        <a:rPr kumimoji="1" lang="ja-JP" altLang="en-US" sz="900" dirty="0" smtClean="0">
                          <a:solidFill>
                            <a:schemeClr val="tx1"/>
                          </a:solidFill>
                          <a:latin typeface="メイリオ" panose="020B0604030504040204" pitchFamily="50" charset="-128"/>
                          <a:ea typeface="メイリオ" panose="020B0604030504040204" pitchFamily="50" charset="-128"/>
                        </a:rPr>
                        <a:t>ハローワークの窓口または電話で本登録手続きを行い開設完了</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72000" marR="36000" marT="3600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80486765"/>
                  </a:ext>
                </a:extLst>
              </a:tr>
            </a:tbl>
          </a:graphicData>
        </a:graphic>
      </p:graphicFrame>
      <p:sp>
        <p:nvSpPr>
          <p:cNvPr id="95" name="正方形/長方形 94"/>
          <p:cNvSpPr/>
          <p:nvPr/>
        </p:nvSpPr>
        <p:spPr>
          <a:xfrm>
            <a:off x="189000" y="1795681"/>
            <a:ext cx="6498555"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i="0"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ハローワークへの窓口来所による求人</a:t>
            </a:r>
            <a:r>
              <a:rPr kumimoji="1" lang="zh-TW" altLang="en-US" sz="1150" i="0"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受付</a:t>
            </a:r>
            <a:r>
              <a:rPr kumimoji="1" lang="ja-JP" altLang="en-US" sz="1150" i="0"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の</a:t>
            </a:r>
            <a:r>
              <a:rPr kumimoji="1" lang="zh-TW" altLang="en-US" sz="1150" i="0"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時間</a:t>
            </a:r>
            <a:r>
              <a:rPr kumimoji="1" lang="ja-JP" altLang="en-US" sz="1150" i="0"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を下記の通り</a:t>
            </a:r>
            <a:r>
              <a:rPr kumimoji="1" lang="zh-TW" altLang="en-US" sz="1150" i="0"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変更</a:t>
            </a:r>
            <a:r>
              <a:rPr kumimoji="1" lang="ja-JP" altLang="en-US" sz="1150" i="0"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します。</a:t>
            </a:r>
            <a:endParaRPr kumimoji="1" lang="ja-JP" altLang="en-US" sz="1150" i="0"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p:txBody>
      </p:sp>
      <p:sp>
        <p:nvSpPr>
          <p:cNvPr id="8" name="正方形/長方形 7"/>
          <p:cNvSpPr/>
          <p:nvPr/>
        </p:nvSpPr>
        <p:spPr>
          <a:xfrm>
            <a:off x="189000" y="5673080"/>
            <a:ext cx="6480000" cy="3022429"/>
          </a:xfrm>
          <a:prstGeom prst="rect">
            <a:avLst/>
          </a:prstGeom>
          <a:noFill/>
          <a:ln w="1905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p:cNvSpPr/>
          <p:nvPr/>
        </p:nvSpPr>
        <p:spPr>
          <a:xfrm>
            <a:off x="332656" y="5817096"/>
            <a:ext cx="6416853" cy="308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000" spc="-100" dirty="0" smtClean="0">
                <a:solidFill>
                  <a:schemeClr val="tx1"/>
                </a:solidFill>
                <a:latin typeface="メイリオ" panose="020B0604030504040204" pitchFamily="50" charset="-128"/>
                <a:ea typeface="メイリオ" panose="020B0604030504040204" pitchFamily="50" charset="-128"/>
              </a:rPr>
              <a:t>会社・事業所のメールアドレスをご用意の上、会社・事業所のパソコンからお手続きください。</a:t>
            </a:r>
            <a:endParaRPr lang="ja-JP" altLang="en-US" sz="1000" spc="-100" dirty="0">
              <a:solidFill>
                <a:schemeClr val="tx1"/>
              </a:solidFill>
              <a:latin typeface="メイリオ" panose="020B0604030504040204" pitchFamily="50" charset="-128"/>
              <a:ea typeface="メイリオ" panose="020B0604030504040204" pitchFamily="50" charset="-128"/>
            </a:endParaRPr>
          </a:p>
        </p:txBody>
      </p:sp>
      <p:sp>
        <p:nvSpPr>
          <p:cNvPr id="114" name="正方形/長方形 113"/>
          <p:cNvSpPr/>
          <p:nvPr/>
        </p:nvSpPr>
        <p:spPr>
          <a:xfrm>
            <a:off x="188640" y="5457056"/>
            <a:ext cx="5292000" cy="308975"/>
          </a:xfrm>
          <a:prstGeom prst="rect">
            <a:avLst/>
          </a:prstGeom>
          <a:solidFill>
            <a:srgbClr val="10318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r>
              <a:rPr lang="ja-JP" altLang="en-US" sz="1400" b="1" spc="100" dirty="0" smtClean="0">
                <a:solidFill>
                  <a:schemeClr val="bg1"/>
                </a:solidFill>
                <a:latin typeface="メイリオ" panose="020B0604030504040204" pitchFamily="50" charset="-128"/>
                <a:ea typeface="メイリオ" panose="020B0604030504040204" pitchFamily="50" charset="-128"/>
              </a:rPr>
              <a:t>オンライン求人申し込みは、求人者マイページの開設から</a:t>
            </a:r>
            <a:endParaRPr lang="ja-JP" altLang="en-US" sz="1000" spc="100" dirty="0">
              <a:solidFill>
                <a:schemeClr val="bg1"/>
              </a:solidFill>
              <a:latin typeface="メイリオ" panose="020B0604030504040204" pitchFamily="50" charset="-128"/>
              <a:ea typeface="メイリオ" panose="020B0604030504040204" pitchFamily="50" charset="-128"/>
            </a:endParaRPr>
          </a:p>
        </p:txBody>
      </p:sp>
      <p:sp>
        <p:nvSpPr>
          <p:cNvPr id="99" name="正方形/長方形 98"/>
          <p:cNvSpPr/>
          <p:nvPr/>
        </p:nvSpPr>
        <p:spPr>
          <a:xfrm>
            <a:off x="4391073" y="6391987"/>
            <a:ext cx="2268223" cy="227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ja-JP" altLang="en-US" sz="1000" b="1" dirty="0" smtClean="0">
                <a:solidFill>
                  <a:srgbClr val="103185"/>
                </a:solidFill>
                <a:latin typeface="メイリオ" panose="020B0604030504040204" pitchFamily="50" charset="-128"/>
                <a:ea typeface="メイリオ" panose="020B0604030504040204" pitchFamily="50" charset="-128"/>
              </a:rPr>
              <a:t>ハローワークインターネットサービス</a:t>
            </a:r>
            <a:endParaRPr lang="en-US" altLang="ja-JP" sz="1000" b="1" dirty="0">
              <a:solidFill>
                <a:srgbClr val="103185"/>
              </a:solidFill>
              <a:latin typeface="メイリオ" panose="020B0604030504040204" pitchFamily="50" charset="-128"/>
              <a:ea typeface="メイリオ" panose="020B0604030504040204" pitchFamily="50" charset="-128"/>
            </a:endParaRPr>
          </a:p>
          <a:p>
            <a:endParaRPr lang="en-US" altLang="ja-JP" sz="1000" b="1" u="sng" dirty="0" smtClean="0">
              <a:solidFill>
                <a:schemeClr val="tx1"/>
              </a:solidFill>
              <a:latin typeface="メイリオ" panose="020B0604030504040204" pitchFamily="50" charset="-128"/>
              <a:ea typeface="メイリオ" panose="020B0604030504040204" pitchFamily="50" charset="-128"/>
            </a:endParaRPr>
          </a:p>
          <a:p>
            <a:endParaRPr lang="en-US" altLang="ja-JP" sz="1000" b="1" u="sng" dirty="0">
              <a:solidFill>
                <a:schemeClr val="tx1"/>
              </a:solidFill>
              <a:latin typeface="メイリオ" panose="020B0604030504040204" pitchFamily="50" charset="-128"/>
              <a:ea typeface="メイリオ" panose="020B0604030504040204" pitchFamily="50" charset="-128"/>
            </a:endParaRPr>
          </a:p>
          <a:p>
            <a:r>
              <a:rPr lang="ja-JP" altLang="en-US" sz="850" dirty="0" smtClean="0">
                <a:solidFill>
                  <a:schemeClr val="tx1"/>
                </a:solidFill>
                <a:latin typeface="メイリオ" panose="020B0604030504040204" pitchFamily="50" charset="-128"/>
                <a:ea typeface="メイリオ" panose="020B0604030504040204" pitchFamily="50" charset="-128"/>
              </a:rPr>
              <a:t>　</a:t>
            </a:r>
            <a:r>
              <a:rPr lang="en-US" altLang="ja-JP" sz="850" u="sng" dirty="0" smtClean="0">
                <a:solidFill>
                  <a:schemeClr val="tx1"/>
                </a:solidFill>
                <a:latin typeface="メイリオ" panose="020B0604030504040204" pitchFamily="50" charset="-128"/>
                <a:ea typeface="メイリオ" panose="020B0604030504040204" pitchFamily="50" charset="-128"/>
              </a:rPr>
              <a:t>https</a:t>
            </a:r>
            <a:r>
              <a:rPr lang="en-US" altLang="ja-JP" sz="850" u="sng" dirty="0">
                <a:solidFill>
                  <a:schemeClr val="tx1"/>
                </a:solidFill>
                <a:latin typeface="メイリオ" panose="020B0604030504040204" pitchFamily="50" charset="-128"/>
                <a:ea typeface="メイリオ" panose="020B0604030504040204" pitchFamily="50" charset="-128"/>
              </a:rPr>
              <a:t>://www.hellowork.mhlw.go.jp</a:t>
            </a:r>
            <a:r>
              <a:rPr lang="en-US" altLang="ja-JP" sz="850" u="sng" dirty="0" smtClean="0">
                <a:solidFill>
                  <a:schemeClr val="tx1"/>
                </a:solidFill>
                <a:latin typeface="メイリオ" panose="020B0604030504040204" pitchFamily="50" charset="-128"/>
                <a:ea typeface="メイリオ" panose="020B0604030504040204" pitchFamily="50" charset="-128"/>
              </a:rPr>
              <a:t>/</a:t>
            </a:r>
            <a:r>
              <a:rPr lang="en-US" altLang="ja-JP" sz="900" u="sng" dirty="0" smtClean="0"/>
              <a:t/>
            </a:r>
            <a:br>
              <a:rPr lang="en-US" altLang="ja-JP" sz="900" u="sng" dirty="0" smtClean="0"/>
            </a:br>
            <a:endParaRPr lang="en-US" altLang="ja-JP" sz="1000" b="1" dirty="0">
              <a:solidFill>
                <a:schemeClr val="tx1"/>
              </a:solidFill>
              <a:latin typeface="メイリオ" panose="020B0604030504040204" pitchFamily="50" charset="-128"/>
              <a:ea typeface="メイリオ" panose="020B0604030504040204" pitchFamily="50" charset="-128"/>
            </a:endParaRPr>
          </a:p>
          <a:p>
            <a:pPr algn="ctr"/>
            <a:endParaRPr lang="en-US" altLang="ja-JP" sz="1000" b="1" dirty="0">
              <a:solidFill>
                <a:schemeClr val="tx1"/>
              </a:solidFill>
              <a:latin typeface="メイリオ" panose="020B0604030504040204" pitchFamily="50" charset="-128"/>
              <a:ea typeface="メイリオ" panose="020B0604030504040204" pitchFamily="50" charset="-128"/>
            </a:endParaRPr>
          </a:p>
        </p:txBody>
      </p:sp>
      <p:pic>
        <p:nvPicPr>
          <p:cNvPr id="10" name="図 9"/>
          <p:cNvPicPr>
            <a:picLocks noChangeAspect="1"/>
          </p:cNvPicPr>
          <p:nvPr/>
        </p:nvPicPr>
        <p:blipFill>
          <a:blip r:embed="rId3"/>
          <a:stretch>
            <a:fillRect/>
          </a:stretch>
        </p:blipFill>
        <p:spPr>
          <a:xfrm>
            <a:off x="4445738" y="7317884"/>
            <a:ext cx="2074424" cy="1163751"/>
          </a:xfrm>
          <a:prstGeom prst="rect">
            <a:avLst/>
          </a:prstGeom>
          <a:ln w="6350">
            <a:solidFill>
              <a:schemeClr val="bg1">
                <a:lumMod val="50000"/>
              </a:schemeClr>
            </a:solidFill>
          </a:ln>
        </p:spPr>
      </p:pic>
      <p:pic>
        <p:nvPicPr>
          <p:cNvPr id="72" name="図 71"/>
          <p:cNvPicPr>
            <a:picLocks noChangeAspect="1"/>
          </p:cNvPicPr>
          <p:nvPr/>
        </p:nvPicPr>
        <p:blipFill>
          <a:blip r:embed="rId4"/>
          <a:stretch>
            <a:fillRect/>
          </a:stretch>
        </p:blipFill>
        <p:spPr>
          <a:xfrm>
            <a:off x="6091996" y="5785705"/>
            <a:ext cx="516637" cy="516637"/>
          </a:xfrm>
          <a:prstGeom prst="rect">
            <a:avLst/>
          </a:prstGeom>
        </p:spPr>
      </p:pic>
      <p:sp>
        <p:nvSpPr>
          <p:cNvPr id="15" name="正方形/長方形 14"/>
          <p:cNvSpPr/>
          <p:nvPr/>
        </p:nvSpPr>
        <p:spPr>
          <a:xfrm>
            <a:off x="4445738" y="6575706"/>
            <a:ext cx="1800000" cy="216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ja-JP" altLang="en-US" sz="750" dirty="0" smtClean="0">
                <a:solidFill>
                  <a:schemeClr val="tx1"/>
                </a:solidFill>
                <a:latin typeface="メイリオ" panose="020B0604030504040204" pitchFamily="50" charset="-128"/>
                <a:ea typeface="メイリオ" panose="020B0604030504040204" pitchFamily="50" charset="-128"/>
              </a:rPr>
              <a:t>ハローワークインターネットサービス</a:t>
            </a:r>
            <a:endParaRPr kumimoji="1" lang="ja-JP" altLang="en-US" sz="750" dirty="0">
              <a:solidFill>
                <a:schemeClr val="tx1"/>
              </a:solidFill>
              <a:latin typeface="メイリオ" panose="020B0604030504040204" pitchFamily="50" charset="-128"/>
              <a:ea typeface="メイリオ" panose="020B0604030504040204" pitchFamily="50" charset="-128"/>
            </a:endParaRPr>
          </a:p>
        </p:txBody>
      </p:sp>
      <p:sp>
        <p:nvSpPr>
          <p:cNvPr id="100" name="正方形/長方形 99"/>
          <p:cNvSpPr/>
          <p:nvPr/>
        </p:nvSpPr>
        <p:spPr>
          <a:xfrm>
            <a:off x="6245738" y="6575706"/>
            <a:ext cx="281223" cy="21600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ja-JP" altLang="en-US" sz="800" dirty="0" smtClean="0">
                <a:solidFill>
                  <a:schemeClr val="tx1"/>
                </a:solidFill>
                <a:latin typeface="メイリオ" panose="020B0604030504040204" pitchFamily="50" charset="-128"/>
                <a:ea typeface="メイリオ" panose="020B0604030504040204" pitchFamily="50" charset="-128"/>
              </a:rPr>
              <a:t>検索</a:t>
            </a:r>
            <a:endParaRPr kumimoji="1" lang="ja-JP" altLang="en-US" sz="800" dirty="0">
              <a:solidFill>
                <a:schemeClr val="tx1"/>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5144326" y="7677427"/>
            <a:ext cx="885726" cy="877445"/>
          </a:xfrm>
          <a:prstGeom prst="rect">
            <a:avLst/>
          </a:prstGeom>
          <a:noFill/>
          <a:ln w="19050">
            <a:solidFill>
              <a:srgbClr val="FF5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5505870" y="7058763"/>
            <a:ext cx="1289022" cy="308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900" spc="-100" dirty="0" smtClean="0">
                <a:solidFill>
                  <a:srgbClr val="103185"/>
                </a:solidFill>
                <a:latin typeface="メイリオ" panose="020B0604030504040204" pitchFamily="50" charset="-128"/>
                <a:ea typeface="メイリオ" panose="020B0604030504040204" pitchFamily="50" charset="-128"/>
              </a:rPr>
              <a:t>事業主向けメニュー</a:t>
            </a:r>
            <a:endParaRPr lang="ja-JP" altLang="en-US" sz="900" spc="-100" dirty="0">
              <a:solidFill>
                <a:srgbClr val="103185"/>
              </a:solidFill>
              <a:latin typeface="メイリオ" panose="020B0604030504040204" pitchFamily="50" charset="-128"/>
              <a:ea typeface="メイリオ" panose="020B0604030504040204" pitchFamily="50" charset="-128"/>
            </a:endParaRPr>
          </a:p>
        </p:txBody>
      </p:sp>
      <p:cxnSp>
        <p:nvCxnSpPr>
          <p:cNvPr id="25" name="直線矢印コネクタ 24"/>
          <p:cNvCxnSpPr/>
          <p:nvPr/>
        </p:nvCxnSpPr>
        <p:spPr>
          <a:xfrm flipH="1">
            <a:off x="5652142" y="7296929"/>
            <a:ext cx="63702" cy="274573"/>
          </a:xfrm>
          <a:prstGeom prst="straightConnector1">
            <a:avLst/>
          </a:prstGeom>
          <a:ln w="19050">
            <a:solidFill>
              <a:srgbClr val="FF5050"/>
            </a:solidFill>
            <a:headEnd type="none" w="lg" len="lg"/>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247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9819</TotalTime>
  <Words>520</Words>
  <Application>Microsoft Office PowerPoint</Application>
  <PresentationFormat>A4 210 x 297 mm</PresentationFormat>
  <Paragraphs>61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HGS創英角ｺﾞｼｯｸUB</vt:lpstr>
      <vt:lpstr>ＭＳ Ｐゴシック</vt:lpstr>
      <vt:lpstr>メイリオ</vt:lpstr>
      <vt:lpstr>游ゴシック</vt:lpstr>
      <vt:lpstr>Arial</vt:lpstr>
      <vt:lpstr>Calibri</vt:lpstr>
      <vt:lpstr>Times New Roman</vt:lpstr>
      <vt:lpstr>Wingdings</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山下部 俊之(yamakabe-toshiyuki)</cp:lastModifiedBy>
  <cp:revision>520</cp:revision>
  <cp:lastPrinted>2021-07-08T05:52:13Z</cp:lastPrinted>
  <dcterms:created xsi:type="dcterms:W3CDTF">2016-08-03T05:41:32Z</dcterms:created>
  <dcterms:modified xsi:type="dcterms:W3CDTF">2021-07-15T07:43:35Z</dcterms:modified>
</cp:coreProperties>
</file>