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6.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7.xml" ContentType="application/vnd.openxmlformats-officedocument.drawingml.chartshapes+xml"/>
  <Override PartName="/ppt/charts/chart10.xml" ContentType="application/vnd.openxmlformats-officedocument.drawingml.chart+xml"/>
  <Override PartName="/ppt/drawings/drawing8.xml" ContentType="application/vnd.openxmlformats-officedocument.drawingml.chartshapes+xml"/>
  <Override PartName="/ppt/notesSlides/notesSlide12.xml" ContentType="application/vnd.openxmlformats-officedocument.presentationml.notesSlide+xml"/>
  <Override PartName="/ppt/charts/chart11.xml" ContentType="application/vnd.openxmlformats-officedocument.drawingml.chart+xml"/>
  <Override PartName="/ppt/drawings/drawing9.xml" ContentType="application/vnd.openxmlformats-officedocument.drawingml.chartshapes+xml"/>
  <Override PartName="/ppt/charts/chart12.xml" ContentType="application/vnd.openxmlformats-officedocument.drawingml.chart+xml"/>
  <Override PartName="/ppt/drawings/drawing10.xml" ContentType="application/vnd.openxmlformats-officedocument.drawingml.chartshapes+xml"/>
  <Override PartName="/ppt/notesSlides/notesSlide13.xml" ContentType="application/vnd.openxmlformats-officedocument.presentationml.notesSlide+xml"/>
  <Override PartName="/ppt/charts/chart13.xml" ContentType="application/vnd.openxmlformats-officedocument.drawingml.chart+xml"/>
  <Override PartName="/ppt/drawings/drawing11.xml" ContentType="application/vnd.openxmlformats-officedocument.drawingml.chartshapes+xml"/>
  <Override PartName="/ppt/notesSlides/notesSlide14.xml" ContentType="application/vnd.openxmlformats-officedocument.presentationml.notesSlide+xml"/>
  <Override PartName="/ppt/charts/chart14.xml" ContentType="application/vnd.openxmlformats-officedocument.drawingml.chart+xml"/>
  <Override PartName="/ppt/drawings/drawing12.xml" ContentType="application/vnd.openxmlformats-officedocument.drawingml.chartshapes+xml"/>
  <Override PartName="/ppt/notesSlides/notesSlide15.xml" ContentType="application/vnd.openxmlformats-officedocument.presentationml.notesSlide+xml"/>
  <Override PartName="/ppt/charts/chart15.xml" ContentType="application/vnd.openxmlformats-officedocument.drawingml.chart+xml"/>
  <Override PartName="/ppt/drawings/drawing13.xml" ContentType="application/vnd.openxmlformats-officedocument.drawingml.chartshapes+xml"/>
  <Override PartName="/ppt/charts/chart16.xml" ContentType="application/vnd.openxmlformats-officedocument.drawingml.chart+xml"/>
  <Override PartName="/ppt/drawings/drawing14.xml" ContentType="application/vnd.openxmlformats-officedocument.drawingml.chartshapes+xml"/>
  <Override PartName="/ppt/notesSlides/notesSlide16.xml" ContentType="application/vnd.openxmlformats-officedocument.presentationml.notesSlide+xml"/>
  <Override PartName="/ppt/charts/chart17.xml" ContentType="application/vnd.openxmlformats-officedocument.drawingml.chart+xml"/>
  <Override PartName="/ppt/drawings/drawing15.xml" ContentType="application/vnd.openxmlformats-officedocument.drawingml.chartshapes+xml"/>
  <Override PartName="/ppt/notesSlides/notesSlide17.xml" ContentType="application/vnd.openxmlformats-officedocument.presentationml.notesSlide+xml"/>
  <Override PartName="/ppt/charts/chart18.xml" ContentType="application/vnd.openxmlformats-officedocument.drawingml.chart+xml"/>
  <Override PartName="/ppt/notesSlides/notesSlide18.xml" ContentType="application/vnd.openxmlformats-officedocument.presentationml.notesSlide+xml"/>
  <Override PartName="/ppt/charts/chart19.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2"/>
  </p:notesMasterIdLst>
  <p:handoutMasterIdLst>
    <p:handoutMasterId r:id="rId33"/>
  </p:handoutMasterIdLst>
  <p:sldIdLst>
    <p:sldId id="276" r:id="rId3"/>
    <p:sldId id="290" r:id="rId4"/>
    <p:sldId id="275" r:id="rId5"/>
    <p:sldId id="284" r:id="rId6"/>
    <p:sldId id="259" r:id="rId7"/>
    <p:sldId id="260" r:id="rId8"/>
    <p:sldId id="289" r:id="rId9"/>
    <p:sldId id="258" r:id="rId10"/>
    <p:sldId id="273" r:id="rId11"/>
    <p:sldId id="274" r:id="rId12"/>
    <p:sldId id="264" r:id="rId13"/>
    <p:sldId id="262" r:id="rId14"/>
    <p:sldId id="265" r:id="rId15"/>
    <p:sldId id="266" r:id="rId16"/>
    <p:sldId id="268" r:id="rId17"/>
    <p:sldId id="269" r:id="rId18"/>
    <p:sldId id="271" r:id="rId19"/>
    <p:sldId id="272" r:id="rId20"/>
    <p:sldId id="285" r:id="rId21"/>
    <p:sldId id="286" r:id="rId22"/>
    <p:sldId id="287" r:id="rId23"/>
    <p:sldId id="282" r:id="rId24"/>
    <p:sldId id="283" r:id="rId25"/>
    <p:sldId id="288" r:id="rId26"/>
    <p:sldId id="277" r:id="rId27"/>
    <p:sldId id="278" r:id="rId28"/>
    <p:sldId id="279" r:id="rId29"/>
    <p:sldId id="280" r:id="rId30"/>
    <p:sldId id="281" r:id="rId3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E6D7768-6F84-4817-939F-80D4888E5F74}">
          <p14:sldIdLst>
            <p14:sldId id="276"/>
            <p14:sldId id="290"/>
            <p14:sldId id="275"/>
            <p14:sldId id="284"/>
            <p14:sldId id="259"/>
            <p14:sldId id="260"/>
            <p14:sldId id="289"/>
            <p14:sldId id="258"/>
            <p14:sldId id="273"/>
            <p14:sldId id="274"/>
            <p14:sldId id="264"/>
            <p14:sldId id="262"/>
            <p14:sldId id="265"/>
            <p14:sldId id="266"/>
            <p14:sldId id="268"/>
            <p14:sldId id="269"/>
            <p14:sldId id="271"/>
            <p14:sldId id="272"/>
            <p14:sldId id="285"/>
            <p14:sldId id="286"/>
            <p14:sldId id="287"/>
            <p14:sldId id="282"/>
            <p14:sldId id="283"/>
            <p14:sldId id="288"/>
            <p14:sldId id="277"/>
            <p14:sldId id="278"/>
            <p14:sldId id="279"/>
            <p14:sldId id="280"/>
            <p14:sldId id="2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320" autoAdjust="0"/>
  </p:normalViewPr>
  <p:slideViewPr>
    <p:cSldViewPr>
      <p:cViewPr>
        <p:scale>
          <a:sx n="107" d="100"/>
          <a:sy n="107" d="100"/>
        </p:scale>
        <p:origin x="-9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11" d="100"/>
          <a:sy n="111" d="100"/>
        </p:scale>
        <p:origin x="-582" y="-8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2.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3.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4.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5.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6.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7.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18.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19.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8.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9.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0.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367628110049628E-2"/>
          <c:y val="7.9615033813447256E-2"/>
          <c:w val="0.904631730495008"/>
          <c:h val="0.70680229078489487"/>
        </c:manualLayout>
      </c:layout>
      <c:lineChart>
        <c:grouping val="standard"/>
        <c:varyColors val="0"/>
        <c:ser>
          <c:idx val="0"/>
          <c:order val="0"/>
          <c:tx>
            <c:strRef>
              <c:f>Sheet1!$A$2</c:f>
              <c:strCache>
                <c:ptCount val="1"/>
                <c:pt idx="0">
                  <c:v>週60時間以上の者</c:v>
                </c:pt>
              </c:strCache>
            </c:strRef>
          </c:tx>
          <c:dLbls>
            <c:dLblPos val="t"/>
            <c:showLegendKey val="0"/>
            <c:showVal val="1"/>
            <c:showCatName val="0"/>
            <c:showSerName val="0"/>
            <c:showPercent val="0"/>
            <c:showBubbleSize val="0"/>
            <c:showLeaderLines val="0"/>
          </c:dLbls>
          <c:cat>
            <c:strRef>
              <c:f>Sheet1!$B$1:$F$1</c:f>
              <c:strCache>
                <c:ptCount val="5"/>
                <c:pt idx="0">
                  <c:v>平成16年</c:v>
                </c:pt>
                <c:pt idx="1">
                  <c:v>平成22年</c:v>
                </c:pt>
                <c:pt idx="2">
                  <c:v>平成23年</c:v>
                </c:pt>
                <c:pt idx="3">
                  <c:v>平成24年</c:v>
                </c:pt>
                <c:pt idx="4">
                  <c:v>平成25年</c:v>
                </c:pt>
              </c:strCache>
            </c:strRef>
          </c:cat>
          <c:val>
            <c:numRef>
              <c:f>Sheet1!$B$2:$F$2</c:f>
              <c:numCache>
                <c:formatCode>General</c:formatCode>
                <c:ptCount val="5"/>
                <c:pt idx="0">
                  <c:v>12.2</c:v>
                </c:pt>
                <c:pt idx="1">
                  <c:v>9.4</c:v>
                </c:pt>
                <c:pt idx="2">
                  <c:v>9.3000000000000007</c:v>
                </c:pt>
                <c:pt idx="3">
                  <c:v>9.1</c:v>
                </c:pt>
                <c:pt idx="4">
                  <c:v>8.8000000000000007</c:v>
                </c:pt>
              </c:numCache>
            </c:numRef>
          </c:val>
          <c:smooth val="0"/>
        </c:ser>
        <c:ser>
          <c:idx val="1"/>
          <c:order val="1"/>
          <c:tx>
            <c:strRef>
              <c:f>Sheet1!$A$3</c:f>
              <c:strCache>
                <c:ptCount val="1"/>
                <c:pt idx="0">
                  <c:v>30代男性で週60時間以上の者</c:v>
                </c:pt>
              </c:strCache>
            </c:strRef>
          </c:tx>
          <c:dLbls>
            <c:dLblPos val="t"/>
            <c:showLegendKey val="0"/>
            <c:showVal val="1"/>
            <c:showCatName val="0"/>
            <c:showSerName val="0"/>
            <c:showPercent val="0"/>
            <c:showBubbleSize val="0"/>
            <c:showLeaderLines val="0"/>
          </c:dLbls>
          <c:cat>
            <c:strRef>
              <c:f>Sheet1!$B$1:$F$1</c:f>
              <c:strCache>
                <c:ptCount val="5"/>
                <c:pt idx="0">
                  <c:v>平成16年</c:v>
                </c:pt>
                <c:pt idx="1">
                  <c:v>平成22年</c:v>
                </c:pt>
                <c:pt idx="2">
                  <c:v>平成23年</c:v>
                </c:pt>
                <c:pt idx="3">
                  <c:v>平成24年</c:v>
                </c:pt>
                <c:pt idx="4">
                  <c:v>平成25年</c:v>
                </c:pt>
              </c:strCache>
            </c:strRef>
          </c:cat>
          <c:val>
            <c:numRef>
              <c:f>Sheet1!$B$3:$F$3</c:f>
              <c:numCache>
                <c:formatCode>General</c:formatCode>
                <c:ptCount val="5"/>
                <c:pt idx="0">
                  <c:v>23.8</c:v>
                </c:pt>
                <c:pt idx="1">
                  <c:v>18.7</c:v>
                </c:pt>
                <c:pt idx="2">
                  <c:v>18.399999999999999</c:v>
                </c:pt>
                <c:pt idx="3">
                  <c:v>18.2</c:v>
                </c:pt>
                <c:pt idx="4">
                  <c:v>17.600000000000001</c:v>
                </c:pt>
              </c:numCache>
            </c:numRef>
          </c:val>
          <c:smooth val="0"/>
        </c:ser>
        <c:dLbls>
          <c:showLegendKey val="0"/>
          <c:showVal val="0"/>
          <c:showCatName val="0"/>
          <c:showSerName val="0"/>
          <c:showPercent val="0"/>
          <c:showBubbleSize val="0"/>
        </c:dLbls>
        <c:marker val="1"/>
        <c:smooth val="0"/>
        <c:axId val="50821376"/>
        <c:axId val="50831360"/>
      </c:lineChart>
      <c:catAx>
        <c:axId val="50821376"/>
        <c:scaling>
          <c:orientation val="minMax"/>
        </c:scaling>
        <c:delete val="0"/>
        <c:axPos val="b"/>
        <c:majorTickMark val="out"/>
        <c:minorTickMark val="none"/>
        <c:tickLblPos val="nextTo"/>
        <c:crossAx val="50831360"/>
        <c:crosses val="autoZero"/>
        <c:auto val="1"/>
        <c:lblAlgn val="ctr"/>
        <c:lblOffset val="100"/>
        <c:noMultiLvlLbl val="0"/>
      </c:catAx>
      <c:valAx>
        <c:axId val="50831360"/>
        <c:scaling>
          <c:orientation val="minMax"/>
        </c:scaling>
        <c:delete val="0"/>
        <c:axPos val="l"/>
        <c:majorGridlines/>
        <c:numFmt formatCode="General" sourceLinked="1"/>
        <c:majorTickMark val="out"/>
        <c:minorTickMark val="none"/>
        <c:tickLblPos val="nextTo"/>
        <c:crossAx val="50821376"/>
        <c:crosses val="autoZero"/>
        <c:crossBetween val="between"/>
      </c:valAx>
    </c:plotArea>
    <c:legend>
      <c:legendPos val="b"/>
      <c:layout>
        <c:manualLayout>
          <c:xMode val="edge"/>
          <c:yMode val="edge"/>
          <c:x val="7.9091870662709854E-2"/>
          <c:y val="0.66293975810597305"/>
          <c:w val="0.89999994273259443"/>
          <c:h val="9.7903288523497389E-2"/>
        </c:manualLayout>
      </c:layout>
      <c:overlay val="0"/>
    </c:legend>
    <c:plotVisOnly val="1"/>
    <c:dispBlanksAs val="gap"/>
    <c:showDLblsOverMax val="0"/>
  </c:chart>
  <c:txPr>
    <a:bodyPr/>
    <a:lstStyle/>
    <a:p>
      <a:pPr>
        <a:defRPr sz="1800"/>
      </a:pPr>
      <a:endParaRPr lang="ja-JP"/>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400" dirty="0" smtClean="0"/>
              <a:t>○労働力人口の将来予測</a:t>
            </a:r>
            <a:endParaRPr lang="ja-JP" altLang="en-US" sz="1400" dirty="0"/>
          </a:p>
        </c:rich>
      </c:tx>
      <c:layout>
        <c:manualLayout>
          <c:xMode val="edge"/>
          <c:yMode val="edge"/>
          <c:x val="2.8185179082651949E-2"/>
          <c:y val="0"/>
        </c:manualLayout>
      </c:layout>
      <c:overlay val="1"/>
    </c:title>
    <c:autoTitleDeleted val="0"/>
    <c:plotArea>
      <c:layout>
        <c:manualLayout>
          <c:layoutTarget val="inner"/>
          <c:xMode val="edge"/>
          <c:yMode val="edge"/>
          <c:x val="0.1783048581191502"/>
          <c:y val="0.13184840441691639"/>
          <c:w val="0.8216951418808498"/>
          <c:h val="0.68011890508163675"/>
        </c:manualLayout>
      </c:layout>
      <c:barChart>
        <c:barDir val="col"/>
        <c:grouping val="stacked"/>
        <c:varyColors val="0"/>
        <c:ser>
          <c:idx val="0"/>
          <c:order val="0"/>
          <c:tx>
            <c:strRef>
              <c:f>Sheet1!$B$1</c:f>
              <c:strCache>
                <c:ptCount val="1"/>
                <c:pt idx="0">
                  <c:v>15～29歳</c:v>
                </c:pt>
              </c:strCache>
            </c:strRef>
          </c:tx>
          <c:invertIfNegative val="0"/>
          <c:dLbls>
            <c:txPr>
              <a:bodyPr/>
              <a:lstStyle/>
              <a:p>
                <a:pPr>
                  <a:defRPr sz="1300" baseline="0"/>
                </a:pPr>
                <a:endParaRPr lang="ja-JP"/>
              </a:p>
            </c:txPr>
            <c:showLegendKey val="0"/>
            <c:showVal val="1"/>
            <c:showCatName val="0"/>
            <c:showSerName val="0"/>
            <c:showPercent val="0"/>
            <c:showBubbleSize val="0"/>
            <c:showLeaderLines val="0"/>
          </c:dLbls>
          <c:cat>
            <c:strRef>
              <c:f>Sheet1!$A$2:$A$5</c:f>
              <c:strCache>
                <c:ptCount val="4"/>
                <c:pt idx="0">
                  <c:v>2005年</c:v>
                </c:pt>
                <c:pt idx="1">
                  <c:v>2010年</c:v>
                </c:pt>
                <c:pt idx="2">
                  <c:v>2020年</c:v>
                </c:pt>
                <c:pt idx="3">
                  <c:v>2035年</c:v>
                </c:pt>
              </c:strCache>
            </c:strRef>
          </c:cat>
          <c:val>
            <c:numRef>
              <c:f>Sheet1!$B$2:$B$5</c:f>
              <c:numCache>
                <c:formatCode>General</c:formatCode>
                <c:ptCount val="4"/>
                <c:pt idx="0">
                  <c:v>1355</c:v>
                </c:pt>
                <c:pt idx="1">
                  <c:v>1176</c:v>
                </c:pt>
                <c:pt idx="2">
                  <c:v>1036</c:v>
                </c:pt>
                <c:pt idx="3">
                  <c:v>902</c:v>
                </c:pt>
              </c:numCache>
            </c:numRef>
          </c:val>
        </c:ser>
        <c:ser>
          <c:idx val="1"/>
          <c:order val="1"/>
          <c:tx>
            <c:strRef>
              <c:f>Sheet1!$C$1</c:f>
              <c:strCache>
                <c:ptCount val="1"/>
                <c:pt idx="0">
                  <c:v>30～59歳</c:v>
                </c:pt>
              </c:strCache>
            </c:strRef>
          </c:tx>
          <c:invertIfNegative val="0"/>
          <c:dLbls>
            <c:txPr>
              <a:bodyPr/>
              <a:lstStyle/>
              <a:p>
                <a:pPr>
                  <a:defRPr sz="1300" baseline="0"/>
                </a:pPr>
                <a:endParaRPr lang="ja-JP"/>
              </a:p>
            </c:txPr>
            <c:showLegendKey val="0"/>
            <c:showVal val="1"/>
            <c:showCatName val="0"/>
            <c:showSerName val="0"/>
            <c:showPercent val="0"/>
            <c:showBubbleSize val="0"/>
            <c:showLeaderLines val="0"/>
          </c:dLbls>
          <c:cat>
            <c:strRef>
              <c:f>Sheet1!$A$2:$A$5</c:f>
              <c:strCache>
                <c:ptCount val="4"/>
                <c:pt idx="0">
                  <c:v>2005年</c:v>
                </c:pt>
                <c:pt idx="1">
                  <c:v>2010年</c:v>
                </c:pt>
                <c:pt idx="2">
                  <c:v>2020年</c:v>
                </c:pt>
                <c:pt idx="3">
                  <c:v>2035年</c:v>
                </c:pt>
              </c:strCache>
            </c:strRef>
          </c:cat>
          <c:val>
            <c:numRef>
              <c:f>Sheet1!$C$2:$C$5</c:f>
              <c:numCache>
                <c:formatCode>General</c:formatCode>
                <c:ptCount val="4"/>
                <c:pt idx="0">
                  <c:v>4326</c:v>
                </c:pt>
                <c:pt idx="1">
                  <c:v>4267</c:v>
                </c:pt>
                <c:pt idx="2">
                  <c:v>3990</c:v>
                </c:pt>
                <c:pt idx="3">
                  <c:v>3321</c:v>
                </c:pt>
              </c:numCache>
            </c:numRef>
          </c:val>
        </c:ser>
        <c:ser>
          <c:idx val="2"/>
          <c:order val="2"/>
          <c:tx>
            <c:strRef>
              <c:f>Sheet1!$D$1</c:f>
              <c:strCache>
                <c:ptCount val="1"/>
                <c:pt idx="0">
                  <c:v>60歳以上</c:v>
                </c:pt>
              </c:strCache>
            </c:strRef>
          </c:tx>
          <c:invertIfNegative val="0"/>
          <c:dLbls>
            <c:txPr>
              <a:bodyPr/>
              <a:lstStyle/>
              <a:p>
                <a:pPr>
                  <a:defRPr sz="1300" baseline="0"/>
                </a:pPr>
                <a:endParaRPr lang="ja-JP"/>
              </a:p>
            </c:txPr>
            <c:showLegendKey val="0"/>
            <c:showVal val="1"/>
            <c:showCatName val="0"/>
            <c:showSerName val="0"/>
            <c:showPercent val="0"/>
            <c:showBubbleSize val="0"/>
            <c:showLeaderLines val="0"/>
          </c:dLbls>
          <c:cat>
            <c:strRef>
              <c:f>Sheet1!$A$2:$A$5</c:f>
              <c:strCache>
                <c:ptCount val="4"/>
                <c:pt idx="0">
                  <c:v>2005年</c:v>
                </c:pt>
                <c:pt idx="1">
                  <c:v>2010年</c:v>
                </c:pt>
                <c:pt idx="2">
                  <c:v>2020年</c:v>
                </c:pt>
                <c:pt idx="3">
                  <c:v>2035年</c:v>
                </c:pt>
              </c:strCache>
            </c:strRef>
          </c:cat>
          <c:val>
            <c:numRef>
              <c:f>Sheet1!$D$2:$D$5</c:f>
              <c:numCache>
                <c:formatCode>General</c:formatCode>
                <c:ptCount val="4"/>
                <c:pt idx="0">
                  <c:v>969</c:v>
                </c:pt>
                <c:pt idx="1">
                  <c:v>1189</c:v>
                </c:pt>
                <c:pt idx="2">
                  <c:v>1011</c:v>
                </c:pt>
                <c:pt idx="3">
                  <c:v>1070</c:v>
                </c:pt>
              </c:numCache>
            </c:numRef>
          </c:val>
        </c:ser>
        <c:dLbls>
          <c:showLegendKey val="0"/>
          <c:showVal val="0"/>
          <c:showCatName val="0"/>
          <c:showSerName val="0"/>
          <c:showPercent val="0"/>
          <c:showBubbleSize val="0"/>
        </c:dLbls>
        <c:gapWidth val="150"/>
        <c:overlap val="100"/>
        <c:axId val="54320512"/>
        <c:axId val="54326400"/>
      </c:barChart>
      <c:catAx>
        <c:axId val="54320512"/>
        <c:scaling>
          <c:orientation val="minMax"/>
        </c:scaling>
        <c:delete val="0"/>
        <c:axPos val="b"/>
        <c:majorTickMark val="out"/>
        <c:minorTickMark val="none"/>
        <c:tickLblPos val="nextTo"/>
        <c:txPr>
          <a:bodyPr/>
          <a:lstStyle/>
          <a:p>
            <a:pPr>
              <a:defRPr sz="1300" baseline="0"/>
            </a:pPr>
            <a:endParaRPr lang="ja-JP"/>
          </a:p>
        </c:txPr>
        <c:crossAx val="54326400"/>
        <c:crosses val="autoZero"/>
        <c:auto val="1"/>
        <c:lblAlgn val="ctr"/>
        <c:lblOffset val="100"/>
        <c:noMultiLvlLbl val="0"/>
      </c:catAx>
      <c:valAx>
        <c:axId val="54326400"/>
        <c:scaling>
          <c:orientation val="minMax"/>
        </c:scaling>
        <c:delete val="0"/>
        <c:axPos val="l"/>
        <c:majorGridlines/>
        <c:numFmt formatCode="General" sourceLinked="1"/>
        <c:majorTickMark val="out"/>
        <c:minorTickMark val="none"/>
        <c:tickLblPos val="nextTo"/>
        <c:txPr>
          <a:bodyPr/>
          <a:lstStyle/>
          <a:p>
            <a:pPr>
              <a:defRPr sz="1300" baseline="0"/>
            </a:pPr>
            <a:endParaRPr lang="ja-JP"/>
          </a:p>
        </c:txPr>
        <c:crossAx val="54320512"/>
        <c:crosses val="autoZero"/>
        <c:crossBetween val="between"/>
      </c:valAx>
    </c:plotArea>
    <c:legend>
      <c:legendPos val="r"/>
      <c:layout>
        <c:manualLayout>
          <c:xMode val="edge"/>
          <c:yMode val="edge"/>
          <c:x val="7.4113082610755263E-2"/>
          <c:y val="0.90809005729830305"/>
          <c:w val="0.87182202953473531"/>
          <c:h val="7.8944304228735412E-2"/>
        </c:manualLayout>
      </c:layout>
      <c:overlay val="0"/>
      <c:txPr>
        <a:bodyPr/>
        <a:lstStyle/>
        <a:p>
          <a:pPr>
            <a:defRPr sz="1300" baseline="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ja-JP" altLang="en-US" sz="1400" dirty="0" smtClean="0"/>
              <a:t>○現在の仕事と生活の優先度</a:t>
            </a:r>
          </a:p>
        </c:rich>
      </c:tx>
      <c:layout>
        <c:manualLayout>
          <c:xMode val="edge"/>
          <c:yMode val="edge"/>
          <c:x val="5.3749999999999961E-3"/>
          <c:y val="6.2500000000000003E-3"/>
        </c:manualLayout>
      </c:layout>
      <c:overlay val="1"/>
    </c:title>
    <c:autoTitleDeleted val="0"/>
    <c:plotArea>
      <c:layout>
        <c:manualLayout>
          <c:layoutTarget val="inner"/>
          <c:xMode val="edge"/>
          <c:yMode val="edge"/>
          <c:x val="0.12177263779527558"/>
          <c:y val="0.12496087598425198"/>
          <c:w val="0.74952427821522305"/>
          <c:h val="0.47781988188976376"/>
        </c:manualLayout>
      </c:layout>
      <c:barChart>
        <c:barDir val="col"/>
        <c:grouping val="clustered"/>
        <c:varyColors val="0"/>
        <c:ser>
          <c:idx val="0"/>
          <c:order val="0"/>
          <c:tx>
            <c:strRef>
              <c:f>Sheet1!$B$1</c:f>
              <c:strCache>
                <c:ptCount val="1"/>
                <c:pt idx="0">
                  <c:v>男性</c:v>
                </c:pt>
              </c:strCache>
            </c:strRef>
          </c:tx>
          <c:invertIfNegative val="0"/>
          <c:cat>
            <c:strRef>
              <c:f>Sheet1!$A$2:$A$6</c:f>
              <c:strCache>
                <c:ptCount val="5"/>
                <c:pt idx="0">
                  <c:v>仕事</c:v>
                </c:pt>
                <c:pt idx="1">
                  <c:v>どちらかといえば仕事</c:v>
                </c:pt>
                <c:pt idx="2">
                  <c:v>同じくらい</c:v>
                </c:pt>
                <c:pt idx="3">
                  <c:v>どちらかといえば生活</c:v>
                </c:pt>
                <c:pt idx="4">
                  <c:v>生活</c:v>
                </c:pt>
              </c:strCache>
            </c:strRef>
          </c:cat>
          <c:val>
            <c:numRef>
              <c:f>Sheet1!$B$2:$B$6</c:f>
              <c:numCache>
                <c:formatCode>General</c:formatCode>
                <c:ptCount val="5"/>
                <c:pt idx="0">
                  <c:v>28</c:v>
                </c:pt>
                <c:pt idx="1">
                  <c:v>39</c:v>
                </c:pt>
                <c:pt idx="2">
                  <c:v>18</c:v>
                </c:pt>
                <c:pt idx="3">
                  <c:v>11</c:v>
                </c:pt>
                <c:pt idx="4">
                  <c:v>4</c:v>
                </c:pt>
              </c:numCache>
            </c:numRef>
          </c:val>
        </c:ser>
        <c:ser>
          <c:idx val="1"/>
          <c:order val="1"/>
          <c:tx>
            <c:strRef>
              <c:f>Sheet1!$C$1</c:f>
              <c:strCache>
                <c:ptCount val="1"/>
                <c:pt idx="0">
                  <c:v>女性</c:v>
                </c:pt>
              </c:strCache>
            </c:strRef>
          </c:tx>
          <c:invertIfNegative val="0"/>
          <c:cat>
            <c:strRef>
              <c:f>Sheet1!$A$2:$A$6</c:f>
              <c:strCache>
                <c:ptCount val="5"/>
                <c:pt idx="0">
                  <c:v>仕事</c:v>
                </c:pt>
                <c:pt idx="1">
                  <c:v>どちらかといえば仕事</c:v>
                </c:pt>
                <c:pt idx="2">
                  <c:v>同じくらい</c:v>
                </c:pt>
                <c:pt idx="3">
                  <c:v>どちらかといえば生活</c:v>
                </c:pt>
                <c:pt idx="4">
                  <c:v>生活</c:v>
                </c:pt>
              </c:strCache>
            </c:strRef>
          </c:cat>
          <c:val>
            <c:numRef>
              <c:f>Sheet1!$C$2:$C$6</c:f>
              <c:numCache>
                <c:formatCode>General</c:formatCode>
                <c:ptCount val="5"/>
                <c:pt idx="0">
                  <c:v>19</c:v>
                </c:pt>
                <c:pt idx="1">
                  <c:v>40</c:v>
                </c:pt>
                <c:pt idx="2">
                  <c:v>23</c:v>
                </c:pt>
                <c:pt idx="3">
                  <c:v>13</c:v>
                </c:pt>
                <c:pt idx="4">
                  <c:v>5</c:v>
                </c:pt>
              </c:numCache>
            </c:numRef>
          </c:val>
        </c:ser>
        <c:dLbls>
          <c:showLegendKey val="0"/>
          <c:showVal val="0"/>
          <c:showCatName val="0"/>
          <c:showSerName val="0"/>
          <c:showPercent val="0"/>
          <c:showBubbleSize val="0"/>
        </c:dLbls>
        <c:gapWidth val="150"/>
        <c:axId val="54444416"/>
        <c:axId val="54445952"/>
      </c:barChart>
      <c:catAx>
        <c:axId val="54444416"/>
        <c:scaling>
          <c:orientation val="minMax"/>
        </c:scaling>
        <c:delete val="0"/>
        <c:axPos val="b"/>
        <c:majorTickMark val="out"/>
        <c:minorTickMark val="none"/>
        <c:tickLblPos val="nextTo"/>
        <c:txPr>
          <a:bodyPr/>
          <a:lstStyle/>
          <a:p>
            <a:pPr>
              <a:defRPr sz="1200" baseline="0"/>
            </a:pPr>
            <a:endParaRPr lang="ja-JP"/>
          </a:p>
        </c:txPr>
        <c:crossAx val="54445952"/>
        <c:crosses val="autoZero"/>
        <c:auto val="1"/>
        <c:lblAlgn val="ctr"/>
        <c:lblOffset val="100"/>
        <c:noMultiLvlLbl val="0"/>
      </c:catAx>
      <c:valAx>
        <c:axId val="54445952"/>
        <c:scaling>
          <c:orientation val="minMax"/>
          <c:max val="50"/>
        </c:scaling>
        <c:delete val="0"/>
        <c:axPos val="l"/>
        <c:majorGridlines/>
        <c:numFmt formatCode="General" sourceLinked="1"/>
        <c:majorTickMark val="out"/>
        <c:minorTickMark val="none"/>
        <c:tickLblPos val="nextTo"/>
        <c:txPr>
          <a:bodyPr/>
          <a:lstStyle/>
          <a:p>
            <a:pPr>
              <a:defRPr sz="1300" baseline="0"/>
            </a:pPr>
            <a:endParaRPr lang="ja-JP"/>
          </a:p>
        </c:txPr>
        <c:crossAx val="54444416"/>
        <c:crosses val="autoZero"/>
        <c:crossBetween val="between"/>
        <c:majorUnit val="10"/>
      </c:valAx>
    </c:plotArea>
    <c:legend>
      <c:legendPos val="r"/>
      <c:layout>
        <c:manualLayout>
          <c:xMode val="edge"/>
          <c:yMode val="edge"/>
          <c:x val="0.68629790026246718"/>
          <c:y val="0.24895423228346453"/>
          <c:w val="0.15357876902566381"/>
          <c:h val="0.15834153543307086"/>
        </c:manualLayout>
      </c:layout>
      <c:overlay val="0"/>
      <c:txPr>
        <a:bodyPr/>
        <a:lstStyle/>
        <a:p>
          <a:pPr>
            <a:defRPr sz="1300" baseline="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ja-JP" altLang="en-US" sz="1400" dirty="0" smtClean="0"/>
              <a:t>○これからの仕事と生活の希望優先度</a:t>
            </a:r>
            <a:endParaRPr lang="ja-JP" altLang="en-US" sz="1400" dirty="0"/>
          </a:p>
        </c:rich>
      </c:tx>
      <c:layout>
        <c:manualLayout>
          <c:xMode val="edge"/>
          <c:yMode val="edge"/>
          <c:x val="1.815459201851136E-2"/>
          <c:y val="2.1500109475623051E-2"/>
        </c:manualLayout>
      </c:layout>
      <c:overlay val="0"/>
    </c:title>
    <c:autoTitleDeleted val="0"/>
    <c:plotArea>
      <c:layout/>
      <c:barChart>
        <c:barDir val="col"/>
        <c:grouping val="clustered"/>
        <c:varyColors val="0"/>
        <c:ser>
          <c:idx val="0"/>
          <c:order val="0"/>
          <c:tx>
            <c:strRef>
              <c:f>Sheet1!$B$1</c:f>
              <c:strCache>
                <c:ptCount val="1"/>
                <c:pt idx="0">
                  <c:v>男性</c:v>
                </c:pt>
              </c:strCache>
            </c:strRef>
          </c:tx>
          <c:invertIfNegative val="0"/>
          <c:cat>
            <c:strRef>
              <c:f>Sheet1!$A$2:$A$6</c:f>
              <c:strCache>
                <c:ptCount val="5"/>
                <c:pt idx="0">
                  <c:v>仕事</c:v>
                </c:pt>
                <c:pt idx="1">
                  <c:v>どちらかといえば仕事</c:v>
                </c:pt>
                <c:pt idx="2">
                  <c:v>同じくらい</c:v>
                </c:pt>
                <c:pt idx="3">
                  <c:v>どちらかといえば生活</c:v>
                </c:pt>
                <c:pt idx="4">
                  <c:v>生活</c:v>
                </c:pt>
              </c:strCache>
            </c:strRef>
          </c:cat>
          <c:val>
            <c:numRef>
              <c:f>Sheet1!$B$2:$B$6</c:f>
              <c:numCache>
                <c:formatCode>General</c:formatCode>
                <c:ptCount val="5"/>
                <c:pt idx="0">
                  <c:v>7</c:v>
                </c:pt>
                <c:pt idx="1">
                  <c:v>20</c:v>
                </c:pt>
                <c:pt idx="2">
                  <c:v>36</c:v>
                </c:pt>
                <c:pt idx="3">
                  <c:v>26</c:v>
                </c:pt>
                <c:pt idx="4">
                  <c:v>11</c:v>
                </c:pt>
              </c:numCache>
            </c:numRef>
          </c:val>
        </c:ser>
        <c:ser>
          <c:idx val="1"/>
          <c:order val="1"/>
          <c:tx>
            <c:strRef>
              <c:f>Sheet1!$C$1</c:f>
              <c:strCache>
                <c:ptCount val="1"/>
                <c:pt idx="0">
                  <c:v>女性</c:v>
                </c:pt>
              </c:strCache>
            </c:strRef>
          </c:tx>
          <c:invertIfNegative val="0"/>
          <c:cat>
            <c:strRef>
              <c:f>Sheet1!$A$2:$A$6</c:f>
              <c:strCache>
                <c:ptCount val="5"/>
                <c:pt idx="0">
                  <c:v>仕事</c:v>
                </c:pt>
                <c:pt idx="1">
                  <c:v>どちらかといえば仕事</c:v>
                </c:pt>
                <c:pt idx="2">
                  <c:v>同じくらい</c:v>
                </c:pt>
                <c:pt idx="3">
                  <c:v>どちらかといえば生活</c:v>
                </c:pt>
                <c:pt idx="4">
                  <c:v>生活</c:v>
                </c:pt>
              </c:strCache>
            </c:strRef>
          </c:cat>
          <c:val>
            <c:numRef>
              <c:f>Sheet1!$C$2:$C$6</c:f>
              <c:numCache>
                <c:formatCode>General</c:formatCode>
                <c:ptCount val="5"/>
                <c:pt idx="0">
                  <c:v>2</c:v>
                </c:pt>
                <c:pt idx="1">
                  <c:v>10</c:v>
                </c:pt>
                <c:pt idx="2">
                  <c:v>41</c:v>
                </c:pt>
                <c:pt idx="3">
                  <c:v>34</c:v>
                </c:pt>
                <c:pt idx="4">
                  <c:v>13</c:v>
                </c:pt>
              </c:numCache>
            </c:numRef>
          </c:val>
        </c:ser>
        <c:dLbls>
          <c:showLegendKey val="0"/>
          <c:showVal val="0"/>
          <c:showCatName val="0"/>
          <c:showSerName val="0"/>
          <c:showPercent val="0"/>
          <c:showBubbleSize val="0"/>
        </c:dLbls>
        <c:gapWidth val="150"/>
        <c:axId val="54488064"/>
        <c:axId val="54493952"/>
      </c:barChart>
      <c:catAx>
        <c:axId val="54488064"/>
        <c:scaling>
          <c:orientation val="minMax"/>
        </c:scaling>
        <c:delete val="0"/>
        <c:axPos val="b"/>
        <c:majorTickMark val="out"/>
        <c:minorTickMark val="none"/>
        <c:tickLblPos val="nextTo"/>
        <c:txPr>
          <a:bodyPr/>
          <a:lstStyle/>
          <a:p>
            <a:pPr>
              <a:defRPr sz="1200" baseline="0"/>
            </a:pPr>
            <a:endParaRPr lang="ja-JP"/>
          </a:p>
        </c:txPr>
        <c:crossAx val="54493952"/>
        <c:crosses val="autoZero"/>
        <c:auto val="1"/>
        <c:lblAlgn val="ctr"/>
        <c:lblOffset val="100"/>
        <c:noMultiLvlLbl val="0"/>
      </c:catAx>
      <c:valAx>
        <c:axId val="54493952"/>
        <c:scaling>
          <c:orientation val="minMax"/>
          <c:max val="50"/>
        </c:scaling>
        <c:delete val="0"/>
        <c:axPos val="l"/>
        <c:majorGridlines/>
        <c:numFmt formatCode="General" sourceLinked="1"/>
        <c:majorTickMark val="out"/>
        <c:minorTickMark val="none"/>
        <c:tickLblPos val="nextTo"/>
        <c:txPr>
          <a:bodyPr/>
          <a:lstStyle/>
          <a:p>
            <a:pPr>
              <a:defRPr sz="1300" baseline="0"/>
            </a:pPr>
            <a:endParaRPr lang="ja-JP"/>
          </a:p>
        </c:txPr>
        <c:crossAx val="54488064"/>
        <c:crosses val="autoZero"/>
        <c:crossBetween val="between"/>
        <c:majorUnit val="10"/>
      </c:valAx>
    </c:plotArea>
    <c:legend>
      <c:legendPos val="r"/>
      <c:layout>
        <c:manualLayout>
          <c:xMode val="edge"/>
          <c:yMode val="edge"/>
          <c:x val="0.69201362683839718"/>
          <c:y val="0.2451833547393916"/>
          <c:w val="0.13493967827187295"/>
          <c:h val="0.15559815448929057"/>
        </c:manualLayout>
      </c:layout>
      <c:overlay val="0"/>
      <c:txPr>
        <a:bodyPr/>
        <a:lstStyle/>
        <a:p>
          <a:pPr>
            <a:defRPr sz="1300" baseline="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967386021191799E-2"/>
          <c:y val="9.9796060911264875E-2"/>
          <c:w val="0.87329590745601249"/>
          <c:h val="0.63140821329506192"/>
        </c:manualLayout>
      </c:layout>
      <c:lineChart>
        <c:grouping val="standard"/>
        <c:varyColors val="0"/>
        <c:ser>
          <c:idx val="0"/>
          <c:order val="0"/>
          <c:tx>
            <c:strRef>
              <c:f>Sheet1!$B$1</c:f>
              <c:strCache>
                <c:ptCount val="1"/>
                <c:pt idx="0">
                  <c:v>男性</c:v>
                </c:pt>
              </c:strCache>
            </c:strRef>
          </c:tx>
          <c:marker>
            <c:symbol val="none"/>
          </c:marker>
          <c:dLbls>
            <c:txPr>
              <a:bodyPr/>
              <a:lstStyle/>
              <a:p>
                <a:pPr>
                  <a:defRPr sz="1200" baseline="0"/>
                </a:pPr>
                <a:endParaRPr lang="ja-JP"/>
              </a:p>
            </c:txPr>
            <c:showLegendKey val="0"/>
            <c:showVal val="1"/>
            <c:showCatName val="0"/>
            <c:showSerName val="0"/>
            <c:showPercent val="0"/>
            <c:showBubbleSize val="0"/>
            <c:showLeaderLines val="0"/>
          </c:dLbls>
          <c:cat>
            <c:strRef>
              <c:f>Sheet1!$A$2:$A$15</c:f>
              <c:strCache>
                <c:ptCount val="14"/>
                <c:pt idx="0">
                  <c:v>昭和60年</c:v>
                </c:pt>
                <c:pt idx="1">
                  <c:v>平成元年</c:v>
                </c:pt>
                <c:pt idx="2">
                  <c:v>5年</c:v>
                </c:pt>
                <c:pt idx="3">
                  <c:v>8年</c:v>
                </c:pt>
                <c:pt idx="4">
                  <c:v>15年</c:v>
                </c:pt>
                <c:pt idx="5">
                  <c:v>16年</c:v>
                </c:pt>
                <c:pt idx="6">
                  <c:v>17年</c:v>
                </c:pt>
                <c:pt idx="7">
                  <c:v>18年</c:v>
                </c:pt>
                <c:pt idx="8">
                  <c:v>19年</c:v>
                </c:pt>
                <c:pt idx="9">
                  <c:v>20年</c:v>
                </c:pt>
                <c:pt idx="10">
                  <c:v>21年</c:v>
                </c:pt>
                <c:pt idx="11">
                  <c:v>22年</c:v>
                </c:pt>
                <c:pt idx="12">
                  <c:v>23年</c:v>
                </c:pt>
                <c:pt idx="13">
                  <c:v>24年</c:v>
                </c:pt>
              </c:strCache>
            </c:strRef>
          </c:cat>
          <c:val>
            <c:numRef>
              <c:f>Sheet1!$B$2:$B$15</c:f>
              <c:numCache>
                <c:formatCode>General</c:formatCode>
                <c:ptCount val="14"/>
                <c:pt idx="0">
                  <c:v>11.9</c:v>
                </c:pt>
                <c:pt idx="1">
                  <c:v>12.4</c:v>
                </c:pt>
                <c:pt idx="2">
                  <c:v>12.6</c:v>
                </c:pt>
                <c:pt idx="3">
                  <c:v>13.1</c:v>
                </c:pt>
                <c:pt idx="4">
                  <c:v>13.5</c:v>
                </c:pt>
                <c:pt idx="5">
                  <c:v>13.4</c:v>
                </c:pt>
                <c:pt idx="6">
                  <c:v>13.4</c:v>
                </c:pt>
                <c:pt idx="7">
                  <c:v>13.5</c:v>
                </c:pt>
                <c:pt idx="8">
                  <c:v>13.3</c:v>
                </c:pt>
                <c:pt idx="9">
                  <c:v>13.1</c:v>
                </c:pt>
                <c:pt idx="10">
                  <c:v>13</c:v>
                </c:pt>
                <c:pt idx="11">
                  <c:v>13.3</c:v>
                </c:pt>
                <c:pt idx="12">
                  <c:v>13.3</c:v>
                </c:pt>
                <c:pt idx="13">
                  <c:v>13.2</c:v>
                </c:pt>
              </c:numCache>
            </c:numRef>
          </c:val>
          <c:smooth val="0"/>
        </c:ser>
        <c:ser>
          <c:idx val="1"/>
          <c:order val="1"/>
          <c:tx>
            <c:strRef>
              <c:f>Sheet1!$C$1</c:f>
              <c:strCache>
                <c:ptCount val="1"/>
                <c:pt idx="0">
                  <c:v>女性</c:v>
                </c:pt>
              </c:strCache>
            </c:strRef>
          </c:tx>
          <c:marker>
            <c:symbol val="none"/>
          </c:marker>
          <c:dLbls>
            <c:txPr>
              <a:bodyPr/>
              <a:lstStyle/>
              <a:p>
                <a:pPr>
                  <a:defRPr sz="1200" baseline="0"/>
                </a:pPr>
                <a:endParaRPr lang="ja-JP"/>
              </a:p>
            </c:txPr>
            <c:showLegendKey val="0"/>
            <c:showVal val="1"/>
            <c:showCatName val="0"/>
            <c:showSerName val="0"/>
            <c:showPercent val="0"/>
            <c:showBubbleSize val="0"/>
            <c:showLeaderLines val="0"/>
          </c:dLbls>
          <c:cat>
            <c:strRef>
              <c:f>Sheet1!$A$2:$A$15</c:f>
              <c:strCache>
                <c:ptCount val="14"/>
                <c:pt idx="0">
                  <c:v>昭和60年</c:v>
                </c:pt>
                <c:pt idx="1">
                  <c:v>平成元年</c:v>
                </c:pt>
                <c:pt idx="2">
                  <c:v>5年</c:v>
                </c:pt>
                <c:pt idx="3">
                  <c:v>8年</c:v>
                </c:pt>
                <c:pt idx="4">
                  <c:v>15年</c:v>
                </c:pt>
                <c:pt idx="5">
                  <c:v>16年</c:v>
                </c:pt>
                <c:pt idx="6">
                  <c:v>17年</c:v>
                </c:pt>
                <c:pt idx="7">
                  <c:v>18年</c:v>
                </c:pt>
                <c:pt idx="8">
                  <c:v>19年</c:v>
                </c:pt>
                <c:pt idx="9">
                  <c:v>20年</c:v>
                </c:pt>
                <c:pt idx="10">
                  <c:v>21年</c:v>
                </c:pt>
                <c:pt idx="11">
                  <c:v>22年</c:v>
                </c:pt>
                <c:pt idx="12">
                  <c:v>23年</c:v>
                </c:pt>
                <c:pt idx="13">
                  <c:v>24年</c:v>
                </c:pt>
              </c:strCache>
            </c:strRef>
          </c:cat>
          <c:val>
            <c:numRef>
              <c:f>Sheet1!$C$2:$C$15</c:f>
              <c:numCache>
                <c:formatCode>General</c:formatCode>
                <c:ptCount val="14"/>
                <c:pt idx="0">
                  <c:v>6.8</c:v>
                </c:pt>
                <c:pt idx="1">
                  <c:v>7.2</c:v>
                </c:pt>
                <c:pt idx="2">
                  <c:v>7.3</c:v>
                </c:pt>
                <c:pt idx="3">
                  <c:v>8.1999999999999993</c:v>
                </c:pt>
                <c:pt idx="4">
                  <c:v>9</c:v>
                </c:pt>
                <c:pt idx="5">
                  <c:v>9</c:v>
                </c:pt>
                <c:pt idx="6">
                  <c:v>8.6999999999999993</c:v>
                </c:pt>
                <c:pt idx="7">
                  <c:v>8.8000000000000007</c:v>
                </c:pt>
                <c:pt idx="8">
                  <c:v>8.6999999999999993</c:v>
                </c:pt>
                <c:pt idx="9">
                  <c:v>8.6</c:v>
                </c:pt>
                <c:pt idx="10">
                  <c:v>8.6</c:v>
                </c:pt>
                <c:pt idx="11">
                  <c:v>8.9</c:v>
                </c:pt>
                <c:pt idx="12">
                  <c:v>9</c:v>
                </c:pt>
                <c:pt idx="13">
                  <c:v>8.9</c:v>
                </c:pt>
              </c:numCache>
            </c:numRef>
          </c:val>
          <c:smooth val="0"/>
        </c:ser>
        <c:ser>
          <c:idx val="2"/>
          <c:order val="2"/>
          <c:tx>
            <c:strRef>
              <c:f>Sheet1!$D$1</c:f>
              <c:strCache>
                <c:ptCount val="1"/>
                <c:pt idx="0">
                  <c:v>男女差</c:v>
                </c:pt>
              </c:strCache>
            </c:strRef>
          </c:tx>
          <c:marker>
            <c:symbol val="none"/>
          </c:marker>
          <c:dLbls>
            <c:txPr>
              <a:bodyPr/>
              <a:lstStyle/>
              <a:p>
                <a:pPr>
                  <a:defRPr sz="1200" baseline="0"/>
                </a:pPr>
                <a:endParaRPr lang="ja-JP"/>
              </a:p>
            </c:txPr>
            <c:showLegendKey val="0"/>
            <c:showVal val="1"/>
            <c:showCatName val="0"/>
            <c:showSerName val="0"/>
            <c:showPercent val="0"/>
            <c:showBubbleSize val="0"/>
            <c:showLeaderLines val="0"/>
          </c:dLbls>
          <c:cat>
            <c:strRef>
              <c:f>Sheet1!$A$2:$A$15</c:f>
              <c:strCache>
                <c:ptCount val="14"/>
                <c:pt idx="0">
                  <c:v>昭和60年</c:v>
                </c:pt>
                <c:pt idx="1">
                  <c:v>平成元年</c:v>
                </c:pt>
                <c:pt idx="2">
                  <c:v>5年</c:v>
                </c:pt>
                <c:pt idx="3">
                  <c:v>8年</c:v>
                </c:pt>
                <c:pt idx="4">
                  <c:v>15年</c:v>
                </c:pt>
                <c:pt idx="5">
                  <c:v>16年</c:v>
                </c:pt>
                <c:pt idx="6">
                  <c:v>17年</c:v>
                </c:pt>
                <c:pt idx="7">
                  <c:v>18年</c:v>
                </c:pt>
                <c:pt idx="8">
                  <c:v>19年</c:v>
                </c:pt>
                <c:pt idx="9">
                  <c:v>20年</c:v>
                </c:pt>
                <c:pt idx="10">
                  <c:v>21年</c:v>
                </c:pt>
                <c:pt idx="11">
                  <c:v>22年</c:v>
                </c:pt>
                <c:pt idx="12">
                  <c:v>23年</c:v>
                </c:pt>
                <c:pt idx="13">
                  <c:v>24年</c:v>
                </c:pt>
              </c:strCache>
            </c:strRef>
          </c:cat>
          <c:val>
            <c:numRef>
              <c:f>Sheet1!$D$2:$D$15</c:f>
              <c:numCache>
                <c:formatCode>General</c:formatCode>
                <c:ptCount val="14"/>
                <c:pt idx="0">
                  <c:v>5.1000000000000005</c:v>
                </c:pt>
                <c:pt idx="1">
                  <c:v>5.2</c:v>
                </c:pt>
                <c:pt idx="2">
                  <c:v>5.3</c:v>
                </c:pt>
                <c:pt idx="3">
                  <c:v>4.9000000000000004</c:v>
                </c:pt>
                <c:pt idx="4">
                  <c:v>4.5</c:v>
                </c:pt>
                <c:pt idx="5">
                  <c:v>4.4000000000000004</c:v>
                </c:pt>
                <c:pt idx="6">
                  <c:v>4.7000000000000011</c:v>
                </c:pt>
                <c:pt idx="7">
                  <c:v>4.6999999999999993</c:v>
                </c:pt>
                <c:pt idx="8">
                  <c:v>4.6000000000000014</c:v>
                </c:pt>
                <c:pt idx="9">
                  <c:v>4.5</c:v>
                </c:pt>
                <c:pt idx="10">
                  <c:v>4.4000000000000004</c:v>
                </c:pt>
                <c:pt idx="11">
                  <c:v>4.4000000000000004</c:v>
                </c:pt>
                <c:pt idx="12">
                  <c:v>4.3000000000000007</c:v>
                </c:pt>
                <c:pt idx="13">
                  <c:v>4.2999999999999989</c:v>
                </c:pt>
              </c:numCache>
            </c:numRef>
          </c:val>
          <c:smooth val="0"/>
        </c:ser>
        <c:dLbls>
          <c:showLegendKey val="0"/>
          <c:showVal val="0"/>
          <c:showCatName val="0"/>
          <c:showSerName val="0"/>
          <c:showPercent val="0"/>
          <c:showBubbleSize val="0"/>
        </c:dLbls>
        <c:marker val="1"/>
        <c:smooth val="0"/>
        <c:axId val="135459584"/>
        <c:axId val="135461120"/>
      </c:lineChart>
      <c:catAx>
        <c:axId val="135459584"/>
        <c:scaling>
          <c:orientation val="minMax"/>
        </c:scaling>
        <c:delete val="0"/>
        <c:axPos val="b"/>
        <c:numFmt formatCode="General" sourceLinked="1"/>
        <c:majorTickMark val="out"/>
        <c:minorTickMark val="none"/>
        <c:tickLblPos val="nextTo"/>
        <c:txPr>
          <a:bodyPr rot="0" vert="horz"/>
          <a:lstStyle/>
          <a:p>
            <a:pPr>
              <a:defRPr sz="1000" baseline="0"/>
            </a:pPr>
            <a:endParaRPr lang="ja-JP"/>
          </a:p>
        </c:txPr>
        <c:crossAx val="135461120"/>
        <c:crosses val="autoZero"/>
        <c:auto val="1"/>
        <c:lblAlgn val="ctr"/>
        <c:lblOffset val="100"/>
        <c:noMultiLvlLbl val="0"/>
      </c:catAx>
      <c:valAx>
        <c:axId val="135461120"/>
        <c:scaling>
          <c:orientation val="minMax"/>
        </c:scaling>
        <c:delete val="0"/>
        <c:axPos val="l"/>
        <c:majorGridlines/>
        <c:numFmt formatCode="General" sourceLinked="1"/>
        <c:majorTickMark val="out"/>
        <c:minorTickMark val="none"/>
        <c:tickLblPos val="nextTo"/>
        <c:crossAx val="135459584"/>
        <c:crosses val="autoZero"/>
        <c:crossBetween val="between"/>
      </c:valAx>
    </c:plotArea>
    <c:legend>
      <c:legendPos val="r"/>
      <c:layout>
        <c:manualLayout>
          <c:xMode val="edge"/>
          <c:yMode val="edge"/>
          <c:x val="0.39351851851851855"/>
          <c:y val="0.85022908977191836"/>
          <c:w val="0.30555555555555558"/>
          <c:h val="8.6461070473214496E-2"/>
        </c:manualLayout>
      </c:layout>
      <c:overlay val="0"/>
      <c:txPr>
        <a:bodyPr/>
        <a:lstStyle/>
        <a:p>
          <a:pPr>
            <a:defRPr sz="1200" baseline="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977447263536503E-2"/>
          <c:y val="0.10436505241469095"/>
          <c:w val="0.84262588704189756"/>
          <c:h val="0.69605121416309412"/>
        </c:manualLayout>
      </c:layout>
      <c:barChart>
        <c:barDir val="col"/>
        <c:grouping val="clustered"/>
        <c:varyColors val="0"/>
        <c:ser>
          <c:idx val="0"/>
          <c:order val="0"/>
          <c:tx>
            <c:strRef>
              <c:f>Sheet1!$B$1</c:f>
              <c:strCache>
                <c:ptCount val="1"/>
                <c:pt idx="0">
                  <c:v>就業者</c:v>
                </c:pt>
              </c:strCache>
            </c:strRef>
          </c:tx>
          <c:invertIfNegative val="0"/>
          <c:dLbls>
            <c:txPr>
              <a:bodyPr/>
              <a:lstStyle/>
              <a:p>
                <a:pPr>
                  <a:defRPr sz="1100" baseline="0"/>
                </a:pPr>
                <a:endParaRPr lang="ja-JP"/>
              </a:p>
            </c:txPr>
            <c:showLegendKey val="0"/>
            <c:showVal val="1"/>
            <c:showCatName val="0"/>
            <c:showSerName val="0"/>
            <c:showPercent val="0"/>
            <c:showBubbleSize val="0"/>
            <c:showLeaderLines val="0"/>
          </c:dLbls>
          <c:cat>
            <c:strRef>
              <c:f>Sheet1!$A$2:$A$13</c:f>
              <c:strCache>
                <c:ptCount val="12"/>
                <c:pt idx="0">
                  <c:v>日本</c:v>
                </c:pt>
                <c:pt idx="1">
                  <c:v>アメリカ</c:v>
                </c:pt>
                <c:pt idx="2">
                  <c:v>イギリス</c:v>
                </c:pt>
                <c:pt idx="3">
                  <c:v>ドイツ</c:v>
                </c:pt>
                <c:pt idx="4">
                  <c:v>フランス</c:v>
                </c:pt>
                <c:pt idx="5">
                  <c:v>スウェーデン</c:v>
                </c:pt>
                <c:pt idx="6">
                  <c:v>ノルウェー</c:v>
                </c:pt>
                <c:pt idx="7">
                  <c:v>韓国</c:v>
                </c:pt>
                <c:pt idx="8">
                  <c:v>シンガポール</c:v>
                </c:pt>
                <c:pt idx="9">
                  <c:v>マレーシア</c:v>
                </c:pt>
                <c:pt idx="10">
                  <c:v>フィリピン</c:v>
                </c:pt>
                <c:pt idx="11">
                  <c:v>オーストラリア</c:v>
                </c:pt>
              </c:strCache>
            </c:strRef>
          </c:cat>
          <c:val>
            <c:numRef>
              <c:f>Sheet1!$B$2:$B$13</c:f>
              <c:numCache>
                <c:formatCode>General</c:formatCode>
                <c:ptCount val="12"/>
                <c:pt idx="0">
                  <c:v>42.3</c:v>
                </c:pt>
                <c:pt idx="1">
                  <c:v>47</c:v>
                </c:pt>
                <c:pt idx="2">
                  <c:v>46.3</c:v>
                </c:pt>
                <c:pt idx="3">
                  <c:v>46.1</c:v>
                </c:pt>
                <c:pt idx="4">
                  <c:v>47.6</c:v>
                </c:pt>
                <c:pt idx="5">
                  <c:v>47.6</c:v>
                </c:pt>
                <c:pt idx="6">
                  <c:v>47.3</c:v>
                </c:pt>
                <c:pt idx="7">
                  <c:v>41.7</c:v>
                </c:pt>
                <c:pt idx="8">
                  <c:v>44.2</c:v>
                </c:pt>
                <c:pt idx="9">
                  <c:v>36.4</c:v>
                </c:pt>
                <c:pt idx="10">
                  <c:v>39.200000000000003</c:v>
                </c:pt>
                <c:pt idx="11">
                  <c:v>45.7</c:v>
                </c:pt>
              </c:numCache>
            </c:numRef>
          </c:val>
        </c:ser>
        <c:ser>
          <c:idx val="1"/>
          <c:order val="1"/>
          <c:tx>
            <c:strRef>
              <c:f>Sheet1!$C$1</c:f>
              <c:strCache>
                <c:ptCount val="1"/>
                <c:pt idx="0">
                  <c:v>管理職</c:v>
                </c:pt>
              </c:strCache>
            </c:strRef>
          </c:tx>
          <c:invertIfNegative val="0"/>
          <c:dLbls>
            <c:txPr>
              <a:bodyPr/>
              <a:lstStyle/>
              <a:p>
                <a:pPr>
                  <a:defRPr sz="1100" baseline="0"/>
                </a:pPr>
                <a:endParaRPr lang="ja-JP"/>
              </a:p>
            </c:txPr>
            <c:showLegendKey val="0"/>
            <c:showVal val="1"/>
            <c:showCatName val="0"/>
            <c:showSerName val="0"/>
            <c:showPercent val="0"/>
            <c:showBubbleSize val="0"/>
            <c:showLeaderLines val="0"/>
          </c:dLbls>
          <c:cat>
            <c:strRef>
              <c:f>Sheet1!$A$2:$A$13</c:f>
              <c:strCache>
                <c:ptCount val="12"/>
                <c:pt idx="0">
                  <c:v>日本</c:v>
                </c:pt>
                <c:pt idx="1">
                  <c:v>アメリカ</c:v>
                </c:pt>
                <c:pt idx="2">
                  <c:v>イギリス</c:v>
                </c:pt>
                <c:pt idx="3">
                  <c:v>ドイツ</c:v>
                </c:pt>
                <c:pt idx="4">
                  <c:v>フランス</c:v>
                </c:pt>
                <c:pt idx="5">
                  <c:v>スウェーデン</c:v>
                </c:pt>
                <c:pt idx="6">
                  <c:v>ノルウェー</c:v>
                </c:pt>
                <c:pt idx="7">
                  <c:v>韓国</c:v>
                </c:pt>
                <c:pt idx="8">
                  <c:v>シンガポール</c:v>
                </c:pt>
                <c:pt idx="9">
                  <c:v>マレーシア</c:v>
                </c:pt>
                <c:pt idx="10">
                  <c:v>フィリピン</c:v>
                </c:pt>
                <c:pt idx="11">
                  <c:v>オーストラリア</c:v>
                </c:pt>
              </c:strCache>
            </c:strRef>
          </c:cat>
          <c:val>
            <c:numRef>
              <c:f>Sheet1!$C$2:$C$13</c:f>
              <c:numCache>
                <c:formatCode>General</c:formatCode>
                <c:ptCount val="12"/>
                <c:pt idx="0">
                  <c:v>11.1</c:v>
                </c:pt>
                <c:pt idx="1">
                  <c:v>43.7</c:v>
                </c:pt>
                <c:pt idx="2">
                  <c:v>34.200000000000003</c:v>
                </c:pt>
                <c:pt idx="3">
                  <c:v>28.6</c:v>
                </c:pt>
                <c:pt idx="4">
                  <c:v>39.4</c:v>
                </c:pt>
                <c:pt idx="5">
                  <c:v>35.5</c:v>
                </c:pt>
                <c:pt idx="6">
                  <c:v>32.200000000000003</c:v>
                </c:pt>
                <c:pt idx="7">
                  <c:v>11</c:v>
                </c:pt>
                <c:pt idx="8">
                  <c:v>33.799999999999997</c:v>
                </c:pt>
                <c:pt idx="9">
                  <c:v>21.5</c:v>
                </c:pt>
                <c:pt idx="10">
                  <c:v>47.6</c:v>
                </c:pt>
                <c:pt idx="11">
                  <c:v>34.700000000000003</c:v>
                </c:pt>
              </c:numCache>
            </c:numRef>
          </c:val>
        </c:ser>
        <c:dLbls>
          <c:showLegendKey val="0"/>
          <c:showVal val="0"/>
          <c:showCatName val="0"/>
          <c:showSerName val="0"/>
          <c:showPercent val="0"/>
          <c:showBubbleSize val="0"/>
        </c:dLbls>
        <c:gapWidth val="150"/>
        <c:axId val="144573184"/>
        <c:axId val="144574720"/>
      </c:barChart>
      <c:catAx>
        <c:axId val="144573184"/>
        <c:scaling>
          <c:orientation val="minMax"/>
        </c:scaling>
        <c:delete val="0"/>
        <c:axPos val="b"/>
        <c:majorTickMark val="out"/>
        <c:minorTickMark val="none"/>
        <c:tickLblPos val="nextTo"/>
        <c:txPr>
          <a:bodyPr/>
          <a:lstStyle/>
          <a:p>
            <a:pPr>
              <a:defRPr sz="1100" baseline="0"/>
            </a:pPr>
            <a:endParaRPr lang="ja-JP"/>
          </a:p>
        </c:txPr>
        <c:crossAx val="144574720"/>
        <c:crosses val="autoZero"/>
        <c:auto val="1"/>
        <c:lblAlgn val="ctr"/>
        <c:lblOffset val="100"/>
        <c:noMultiLvlLbl val="0"/>
      </c:catAx>
      <c:valAx>
        <c:axId val="144574720"/>
        <c:scaling>
          <c:orientation val="minMax"/>
        </c:scaling>
        <c:delete val="0"/>
        <c:axPos val="l"/>
        <c:majorGridlines/>
        <c:numFmt formatCode="General" sourceLinked="1"/>
        <c:majorTickMark val="out"/>
        <c:minorTickMark val="none"/>
        <c:tickLblPos val="nextTo"/>
        <c:crossAx val="144573184"/>
        <c:crosses val="autoZero"/>
        <c:crossBetween val="between"/>
      </c:valAx>
    </c:plotArea>
    <c:legend>
      <c:legendPos val="r"/>
      <c:layout/>
      <c:overlay val="0"/>
    </c:legend>
    <c:plotVisOnly val="1"/>
    <c:dispBlanksAs val="gap"/>
    <c:showDLblsOverMax val="0"/>
  </c:chart>
  <c:txPr>
    <a:bodyPr/>
    <a:lstStyle/>
    <a:p>
      <a:pPr>
        <a:defRPr sz="1200" baseline="0"/>
      </a:pPr>
      <a:endParaRPr lang="ja-JP"/>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114767493685929"/>
          <c:y val="1.8565188663247943E-2"/>
        </c:manualLayout>
      </c:layout>
      <c:overlay val="0"/>
    </c:title>
    <c:autoTitleDeleted val="0"/>
    <c:plotArea>
      <c:layout>
        <c:manualLayout>
          <c:layoutTarget val="inner"/>
          <c:xMode val="edge"/>
          <c:yMode val="edge"/>
          <c:x val="0.28286485415738127"/>
          <c:y val="0.18403608176089598"/>
          <c:w val="0.50099044223245681"/>
          <c:h val="0.49295205016206778"/>
        </c:manualLayout>
      </c:layout>
      <c:pieChart>
        <c:varyColors val="1"/>
        <c:ser>
          <c:idx val="0"/>
          <c:order val="0"/>
          <c:tx>
            <c:strRef>
              <c:f>Sheet1!$B$1</c:f>
              <c:strCache>
                <c:ptCount val="1"/>
                <c:pt idx="0">
                  <c:v>１９８５～８９年</c:v>
                </c:pt>
              </c:strCache>
            </c:strRef>
          </c:tx>
          <c:dLbls>
            <c:txPr>
              <a:bodyPr/>
              <a:lstStyle/>
              <a:p>
                <a:pPr>
                  <a:defRPr sz="1600" baseline="0"/>
                </a:pPr>
                <a:endParaRPr lang="ja-JP"/>
              </a:p>
            </c:txPr>
            <c:showLegendKey val="0"/>
            <c:showVal val="1"/>
            <c:showCatName val="0"/>
            <c:showSerName val="0"/>
            <c:showPercent val="0"/>
            <c:showBubbleSize val="0"/>
            <c:showLeaderLines val="1"/>
          </c:dLbls>
          <c:cat>
            <c:strRef>
              <c:f>Sheet1!$A$2:$A$4</c:f>
              <c:strCache>
                <c:ptCount val="3"/>
                <c:pt idx="0">
                  <c:v>出産退職</c:v>
                </c:pt>
                <c:pt idx="1">
                  <c:v>就業継続（育休なし）</c:v>
                </c:pt>
                <c:pt idx="2">
                  <c:v>就業継続（育休利用）</c:v>
                </c:pt>
              </c:strCache>
            </c:strRef>
          </c:cat>
          <c:val>
            <c:numRef>
              <c:f>Sheet1!$B$2:$B$4</c:f>
              <c:numCache>
                <c:formatCode>0.0%</c:formatCode>
                <c:ptCount val="3"/>
                <c:pt idx="0">
                  <c:v>0.60899999999999999</c:v>
                </c:pt>
                <c:pt idx="1">
                  <c:v>0.29799999999999999</c:v>
                </c:pt>
                <c:pt idx="2">
                  <c:v>9.2999999999999999E-2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26483335809438913"/>
          <c:y val="0.72688268554955882"/>
          <c:w val="0.69743079284900711"/>
          <c:h val="0.1864797673552841"/>
        </c:manualLayout>
      </c:layout>
      <c:overlay val="0"/>
      <c:txPr>
        <a:bodyPr/>
        <a:lstStyle/>
        <a:p>
          <a:pPr>
            <a:defRPr sz="1300" baseline="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3573886990541274"/>
          <c:y val="1.8245099203536772E-2"/>
        </c:manualLayout>
      </c:layout>
      <c:overlay val="0"/>
    </c:title>
    <c:autoTitleDeleted val="0"/>
    <c:plotArea>
      <c:layout>
        <c:manualLayout>
          <c:layoutTarget val="inner"/>
          <c:xMode val="edge"/>
          <c:yMode val="edge"/>
          <c:x val="0.31724038032981727"/>
          <c:y val="0.17269944144137242"/>
          <c:w val="0.49796909820234736"/>
          <c:h val="0.48153126664087131"/>
        </c:manualLayout>
      </c:layout>
      <c:pieChart>
        <c:varyColors val="1"/>
        <c:ser>
          <c:idx val="0"/>
          <c:order val="0"/>
          <c:tx>
            <c:strRef>
              <c:f>Sheet1!$B$1</c:f>
              <c:strCache>
                <c:ptCount val="1"/>
                <c:pt idx="0">
                  <c:v>２００５～０９年</c:v>
                </c:pt>
              </c:strCache>
            </c:strRef>
          </c:tx>
          <c:dLbls>
            <c:txPr>
              <a:bodyPr/>
              <a:lstStyle/>
              <a:p>
                <a:pPr>
                  <a:defRPr sz="1600" baseline="0"/>
                </a:pPr>
                <a:endParaRPr lang="ja-JP"/>
              </a:p>
            </c:txPr>
            <c:showLegendKey val="0"/>
            <c:showVal val="1"/>
            <c:showCatName val="0"/>
            <c:showSerName val="0"/>
            <c:showPercent val="0"/>
            <c:showBubbleSize val="0"/>
            <c:showLeaderLines val="1"/>
          </c:dLbls>
          <c:cat>
            <c:strRef>
              <c:f>Sheet1!$A$2:$A$4</c:f>
              <c:strCache>
                <c:ptCount val="3"/>
                <c:pt idx="0">
                  <c:v>出産退職</c:v>
                </c:pt>
                <c:pt idx="1">
                  <c:v>就業継続（育休なし）</c:v>
                </c:pt>
                <c:pt idx="2">
                  <c:v>就業継続（育休利用）</c:v>
                </c:pt>
              </c:strCache>
            </c:strRef>
          </c:cat>
          <c:val>
            <c:numRef>
              <c:f>Sheet1!$B$2:$B$4</c:f>
              <c:numCache>
                <c:formatCode>0.0%</c:formatCode>
                <c:ptCount val="3"/>
                <c:pt idx="0">
                  <c:v>0.621</c:v>
                </c:pt>
                <c:pt idx="1">
                  <c:v>0.13700000000000001</c:v>
                </c:pt>
                <c:pt idx="2">
                  <c:v>0.24199999999999999</c:v>
                </c:pt>
              </c:numCache>
            </c:numRef>
          </c:val>
        </c:ser>
        <c:dLbls>
          <c:showLegendKey val="0"/>
          <c:showVal val="0"/>
          <c:showCatName val="0"/>
          <c:showSerName val="0"/>
          <c:showPercent val="0"/>
          <c:showBubbleSize val="0"/>
          <c:showLeaderLines val="1"/>
        </c:dLbls>
        <c:firstSliceAng val="0"/>
      </c:pieChart>
    </c:plotArea>
    <c:legend>
      <c:legendPos val="r"/>
      <c:legendEntry>
        <c:idx val="1"/>
        <c:txPr>
          <a:bodyPr/>
          <a:lstStyle/>
          <a:p>
            <a:pPr>
              <a:defRPr sz="1300" baseline="0"/>
            </a:pPr>
            <a:endParaRPr lang="ja-JP"/>
          </a:p>
        </c:txPr>
      </c:legendEntry>
      <c:layout>
        <c:manualLayout>
          <c:xMode val="edge"/>
          <c:yMode val="edge"/>
          <c:x val="0.40917941861040952"/>
          <c:y val="0.70916665389669342"/>
          <c:w val="0.55622938642103703"/>
          <c:h val="0.17185015841151749"/>
        </c:manualLayout>
      </c:layout>
      <c:overlay val="0"/>
      <c:txPr>
        <a:bodyPr/>
        <a:lstStyle/>
        <a:p>
          <a:pPr>
            <a:defRPr sz="1400" baseline="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42590162340819"/>
          <c:y val="8.695188184260455E-2"/>
          <c:w val="0.72731955380577429"/>
          <c:h val="0.63622482110437051"/>
        </c:manualLayout>
      </c:layout>
      <c:barChart>
        <c:barDir val="col"/>
        <c:grouping val="clustered"/>
        <c:varyColors val="0"/>
        <c:ser>
          <c:idx val="0"/>
          <c:order val="0"/>
          <c:tx>
            <c:strRef>
              <c:f>Sheet1!$B$1</c:f>
              <c:strCache>
                <c:ptCount val="1"/>
                <c:pt idx="0">
                  <c:v>小学・中学・高校卒</c:v>
                </c:pt>
              </c:strCache>
            </c:strRef>
          </c:tx>
          <c:invertIfNegative val="0"/>
          <c:dLbls>
            <c:txPr>
              <a:bodyPr/>
              <a:lstStyle/>
              <a:p>
                <a:pPr>
                  <a:defRPr sz="1400" baseline="0"/>
                </a:pPr>
                <a:endParaRPr lang="ja-JP"/>
              </a:p>
            </c:txPr>
            <c:showLegendKey val="0"/>
            <c:showVal val="1"/>
            <c:showCatName val="0"/>
            <c:showSerName val="0"/>
            <c:showPercent val="0"/>
            <c:showBubbleSize val="0"/>
            <c:showLeaderLines val="0"/>
          </c:dLbls>
          <c:cat>
            <c:strRef>
              <c:f>Sheet1!$A$2:$A$9</c:f>
              <c:strCache>
                <c:ptCount val="8"/>
                <c:pt idx="0">
                  <c:v>スウェーデン</c:v>
                </c:pt>
                <c:pt idx="1">
                  <c:v>イギリス</c:v>
                </c:pt>
                <c:pt idx="2">
                  <c:v>ドイツ</c:v>
                </c:pt>
                <c:pt idx="3">
                  <c:v>アメリカ</c:v>
                </c:pt>
                <c:pt idx="4">
                  <c:v>フランス</c:v>
                </c:pt>
                <c:pt idx="5">
                  <c:v>日本</c:v>
                </c:pt>
                <c:pt idx="7">
                  <c:v>ＯＥＣＤ平均</c:v>
                </c:pt>
              </c:strCache>
            </c:strRef>
          </c:cat>
          <c:val>
            <c:numRef>
              <c:f>Sheet1!$B$2:$B$9</c:f>
              <c:numCache>
                <c:formatCode>0.0_);[Red]\(0.0\)</c:formatCode>
                <c:ptCount val="8"/>
                <c:pt idx="0">
                  <c:v>78.099999999999994</c:v>
                </c:pt>
                <c:pt idx="1">
                  <c:v>80</c:v>
                </c:pt>
                <c:pt idx="2">
                  <c:v>54.4</c:v>
                </c:pt>
                <c:pt idx="3">
                  <c:v>67</c:v>
                </c:pt>
                <c:pt idx="4">
                  <c:v>72.099999999999994</c:v>
                </c:pt>
                <c:pt idx="5">
                  <c:v>59.8</c:v>
                </c:pt>
                <c:pt idx="7">
                  <c:v>66.599999999999994</c:v>
                </c:pt>
              </c:numCache>
            </c:numRef>
          </c:val>
        </c:ser>
        <c:ser>
          <c:idx val="1"/>
          <c:order val="1"/>
          <c:tx>
            <c:strRef>
              <c:f>Sheet1!$C$1</c:f>
              <c:strCache>
                <c:ptCount val="1"/>
                <c:pt idx="0">
                  <c:v>大学・大学院卒</c:v>
                </c:pt>
              </c:strCache>
            </c:strRef>
          </c:tx>
          <c:invertIfNegative val="0"/>
          <c:dLbls>
            <c:txPr>
              <a:bodyPr/>
              <a:lstStyle/>
              <a:p>
                <a:pPr>
                  <a:defRPr sz="1400" baseline="0"/>
                </a:pPr>
                <a:endParaRPr lang="ja-JP"/>
              </a:p>
            </c:txPr>
            <c:showLegendKey val="0"/>
            <c:showVal val="1"/>
            <c:showCatName val="0"/>
            <c:showSerName val="0"/>
            <c:showPercent val="0"/>
            <c:showBubbleSize val="0"/>
            <c:showLeaderLines val="0"/>
          </c:dLbls>
          <c:cat>
            <c:strRef>
              <c:f>Sheet1!$A$2:$A$9</c:f>
              <c:strCache>
                <c:ptCount val="8"/>
                <c:pt idx="0">
                  <c:v>スウェーデン</c:v>
                </c:pt>
                <c:pt idx="1">
                  <c:v>イギリス</c:v>
                </c:pt>
                <c:pt idx="2">
                  <c:v>ドイツ</c:v>
                </c:pt>
                <c:pt idx="3">
                  <c:v>アメリカ</c:v>
                </c:pt>
                <c:pt idx="4">
                  <c:v>フランス</c:v>
                </c:pt>
                <c:pt idx="5">
                  <c:v>日本</c:v>
                </c:pt>
                <c:pt idx="7">
                  <c:v>ＯＥＣＤ平均</c:v>
                </c:pt>
              </c:strCache>
            </c:strRef>
          </c:cat>
          <c:val>
            <c:numRef>
              <c:f>Sheet1!$C$2:$C$9</c:f>
              <c:numCache>
                <c:formatCode>0.0_);[Red]\(0.0\)</c:formatCode>
                <c:ptCount val="8"/>
                <c:pt idx="0">
                  <c:v>87.9</c:v>
                </c:pt>
                <c:pt idx="1">
                  <c:v>87.1</c:v>
                </c:pt>
                <c:pt idx="2">
                  <c:v>80</c:v>
                </c:pt>
                <c:pt idx="3">
                  <c:v>78.5</c:v>
                </c:pt>
                <c:pt idx="4">
                  <c:v>77.900000000000006</c:v>
                </c:pt>
                <c:pt idx="5">
                  <c:v>68.400000000000006</c:v>
                </c:pt>
                <c:pt idx="7">
                  <c:v>79.8</c:v>
                </c:pt>
              </c:numCache>
            </c:numRef>
          </c:val>
        </c:ser>
        <c:dLbls>
          <c:showLegendKey val="0"/>
          <c:showVal val="0"/>
          <c:showCatName val="0"/>
          <c:showSerName val="0"/>
          <c:showPercent val="0"/>
          <c:showBubbleSize val="0"/>
        </c:dLbls>
        <c:gapWidth val="150"/>
        <c:axId val="147147776"/>
        <c:axId val="147149568"/>
      </c:barChart>
      <c:catAx>
        <c:axId val="147147776"/>
        <c:scaling>
          <c:orientation val="minMax"/>
        </c:scaling>
        <c:delete val="0"/>
        <c:axPos val="b"/>
        <c:majorTickMark val="out"/>
        <c:minorTickMark val="none"/>
        <c:tickLblPos val="nextTo"/>
        <c:txPr>
          <a:bodyPr/>
          <a:lstStyle/>
          <a:p>
            <a:pPr>
              <a:defRPr sz="1400" baseline="0"/>
            </a:pPr>
            <a:endParaRPr lang="ja-JP"/>
          </a:p>
        </c:txPr>
        <c:crossAx val="147149568"/>
        <c:crosses val="autoZero"/>
        <c:auto val="1"/>
        <c:lblAlgn val="ctr"/>
        <c:lblOffset val="100"/>
        <c:noMultiLvlLbl val="0"/>
      </c:catAx>
      <c:valAx>
        <c:axId val="147149568"/>
        <c:scaling>
          <c:orientation val="minMax"/>
        </c:scaling>
        <c:delete val="0"/>
        <c:axPos val="l"/>
        <c:majorGridlines/>
        <c:numFmt formatCode="0.0_);[Red]\(0.0\)" sourceLinked="1"/>
        <c:majorTickMark val="out"/>
        <c:minorTickMark val="none"/>
        <c:tickLblPos val="nextTo"/>
        <c:txPr>
          <a:bodyPr/>
          <a:lstStyle/>
          <a:p>
            <a:pPr>
              <a:defRPr sz="1400" baseline="0"/>
            </a:pPr>
            <a:endParaRPr lang="ja-JP"/>
          </a:p>
        </c:txPr>
        <c:crossAx val="147147776"/>
        <c:crosses val="autoZero"/>
        <c:crossBetween val="between"/>
        <c:majorUnit val="25"/>
      </c:valAx>
    </c:plotArea>
    <c:legend>
      <c:legendPos val="r"/>
      <c:layout>
        <c:manualLayout>
          <c:xMode val="edge"/>
          <c:yMode val="edge"/>
          <c:x val="0.78799236900942937"/>
          <c:y val="0.817308935137119"/>
          <c:w val="0.20583479148439782"/>
          <c:h val="0.13938633255308797"/>
        </c:manualLayout>
      </c:layout>
      <c:overlay val="0"/>
      <c:txPr>
        <a:bodyPr/>
        <a:lstStyle/>
        <a:p>
          <a:pPr>
            <a:defRPr sz="1400" baseline="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721114210658778E-2"/>
          <c:y val="4.3518322372982012E-2"/>
          <c:w val="0.81454002540045789"/>
          <c:h val="0.66145024041646172"/>
        </c:manualLayout>
      </c:layout>
      <c:barChart>
        <c:barDir val="col"/>
        <c:grouping val="clustered"/>
        <c:varyColors val="0"/>
        <c:ser>
          <c:idx val="0"/>
          <c:order val="0"/>
          <c:tx>
            <c:strRef>
              <c:f>Sheet1!$B$1</c:f>
              <c:strCache>
                <c:ptCount val="1"/>
                <c:pt idx="0">
                  <c:v>10時間未満（ｎ＝1,631）</c:v>
                </c:pt>
              </c:strCache>
            </c:strRef>
          </c:tx>
          <c:invertIfNegative val="0"/>
          <c:dLbls>
            <c:dLbl>
              <c:idx val="2"/>
              <c:layout>
                <c:manualLayout>
                  <c:x val="-3.0727834736510632E-3"/>
                  <c:y val="2.2046167004798823E-2"/>
                </c:manualLayout>
              </c:layout>
              <c:showLegendKey val="0"/>
              <c:showVal val="1"/>
              <c:showCatName val="0"/>
              <c:showSerName val="0"/>
              <c:showPercent val="0"/>
              <c:showBubbleSize val="0"/>
            </c:dLbl>
            <c:dLbl>
              <c:idx val="3"/>
              <c:layout>
                <c:manualLayout>
                  <c:x val="5.633371291174413E-17"/>
                  <c:y val="3.1494524292569747E-3"/>
                </c:manualLayout>
              </c:layout>
              <c:showLegendKey val="0"/>
              <c:showVal val="1"/>
              <c:showCatName val="0"/>
              <c:showSerName val="0"/>
              <c:showPercent val="0"/>
              <c:showBubbleSize val="0"/>
            </c:dLbl>
            <c:dLbl>
              <c:idx val="4"/>
              <c:layout>
                <c:manualLayout>
                  <c:x val="-4.6091752104765946E-3"/>
                  <c:y val="1.5747262146284816E-2"/>
                </c:manualLayout>
              </c:layout>
              <c:showLegendKey val="0"/>
              <c:showVal val="1"/>
              <c:showCatName val="0"/>
              <c:showSerName val="0"/>
              <c:showPercent val="0"/>
              <c:showBubbleSize val="0"/>
            </c:dLbl>
            <c:dLbl>
              <c:idx val="6"/>
              <c:layout>
                <c:manualLayout>
                  <c:x val="-1.5363917368255316E-3"/>
                  <c:y val="-1.5747262146284875E-2"/>
                </c:manualLayout>
              </c:layout>
              <c:showLegendKey val="0"/>
              <c:showVal val="1"/>
              <c:showCatName val="0"/>
              <c:showSerName val="0"/>
              <c:showPercent val="0"/>
              <c:showBubbleSize val="0"/>
            </c:dLbl>
            <c:dLbl>
              <c:idx val="7"/>
              <c:layout>
                <c:manualLayout>
                  <c:x val="1.1266742582348826E-16"/>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Sheet1!$A$2:$A$9</c:f>
              <c:strCache>
                <c:ptCount val="8"/>
                <c:pt idx="0">
                  <c:v>頑張っている人</c:v>
                </c:pt>
                <c:pt idx="1">
                  <c:v>責任感が強い人</c:v>
                </c:pt>
                <c:pt idx="2">
                  <c:v>仕事ができる人</c:v>
                </c:pt>
                <c:pt idx="3">
                  <c:v>評価される人</c:v>
                </c:pt>
                <c:pt idx="4">
                  <c:v>期待されている人</c:v>
                </c:pt>
                <c:pt idx="5">
                  <c:v>仕事が遅い人</c:v>
                </c:pt>
                <c:pt idx="6">
                  <c:v>残業代を稼ぎたい人</c:v>
                </c:pt>
                <c:pt idx="7">
                  <c:v>仕事以外にやることがない人</c:v>
                </c:pt>
              </c:strCache>
            </c:strRef>
          </c:cat>
          <c:val>
            <c:numRef>
              <c:f>Sheet1!$B$2:$B$9</c:f>
              <c:numCache>
                <c:formatCode>0.0_ </c:formatCode>
                <c:ptCount val="8"/>
                <c:pt idx="0">
                  <c:v>38.4</c:v>
                </c:pt>
                <c:pt idx="1">
                  <c:v>30.4</c:v>
                </c:pt>
                <c:pt idx="2">
                  <c:v>7.1</c:v>
                </c:pt>
                <c:pt idx="3">
                  <c:v>7</c:v>
                </c:pt>
                <c:pt idx="4">
                  <c:v>6.1</c:v>
                </c:pt>
                <c:pt idx="5">
                  <c:v>37.1</c:v>
                </c:pt>
                <c:pt idx="6">
                  <c:v>24.2</c:v>
                </c:pt>
                <c:pt idx="7">
                  <c:v>11.2</c:v>
                </c:pt>
              </c:numCache>
            </c:numRef>
          </c:val>
        </c:ser>
        <c:ser>
          <c:idx val="1"/>
          <c:order val="1"/>
          <c:tx>
            <c:strRef>
              <c:f>Sheet1!$C$1</c:f>
              <c:strCache>
                <c:ptCount val="1"/>
                <c:pt idx="0">
                  <c:v>12時間未満（ｎ＝630）</c:v>
                </c:pt>
              </c:strCache>
            </c:strRef>
          </c:tx>
          <c:invertIfNegative val="0"/>
          <c:dLbls>
            <c:dLbl>
              <c:idx val="3"/>
              <c:layout>
                <c:manualLayout>
                  <c:x val="1.5363917368255316E-3"/>
                  <c:y val="3.1494524292569747E-3"/>
                </c:manualLayout>
              </c:layout>
              <c:showLegendKey val="0"/>
              <c:showVal val="1"/>
              <c:showCatName val="0"/>
              <c:showSerName val="0"/>
              <c:showPercent val="0"/>
              <c:showBubbleSize val="0"/>
            </c:dLbl>
            <c:dLbl>
              <c:idx val="5"/>
              <c:layout>
                <c:manualLayout>
                  <c:x val="3.0727834736510632E-3"/>
                  <c:y val="1.8896714575541877E-2"/>
                </c:manualLayout>
              </c:layout>
              <c:showLegendKey val="0"/>
              <c:showVal val="1"/>
              <c:showCatName val="0"/>
              <c:showSerName val="0"/>
              <c:showPercent val="0"/>
              <c:showBubbleSize val="0"/>
            </c:dLbl>
            <c:dLbl>
              <c:idx val="6"/>
              <c:layout>
                <c:manualLayout>
                  <c:x val="0"/>
                  <c:y val="2.5195619434055797E-2"/>
                </c:manualLayout>
              </c:layout>
              <c:showLegendKey val="0"/>
              <c:showVal val="1"/>
              <c:showCatName val="0"/>
              <c:showSerName val="0"/>
              <c:showPercent val="0"/>
              <c:showBubbleSize val="0"/>
            </c:dLbl>
            <c:dLbl>
              <c:idx val="7"/>
              <c:layout>
                <c:manualLayout>
                  <c:x val="-1.5363917368255316E-3"/>
                  <c:y val="1.889671457554184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Sheet1!$A$2:$A$9</c:f>
              <c:strCache>
                <c:ptCount val="8"/>
                <c:pt idx="0">
                  <c:v>頑張っている人</c:v>
                </c:pt>
                <c:pt idx="1">
                  <c:v>責任感が強い人</c:v>
                </c:pt>
                <c:pt idx="2">
                  <c:v>仕事ができる人</c:v>
                </c:pt>
                <c:pt idx="3">
                  <c:v>評価される人</c:v>
                </c:pt>
                <c:pt idx="4">
                  <c:v>期待されている人</c:v>
                </c:pt>
                <c:pt idx="5">
                  <c:v>仕事が遅い人</c:v>
                </c:pt>
                <c:pt idx="6">
                  <c:v>残業代を稼ぎたい人</c:v>
                </c:pt>
                <c:pt idx="7">
                  <c:v>仕事以外にやることがない人</c:v>
                </c:pt>
              </c:strCache>
            </c:strRef>
          </c:cat>
          <c:val>
            <c:numRef>
              <c:f>Sheet1!$C$2:$C$9</c:f>
              <c:numCache>
                <c:formatCode>0.0_ </c:formatCode>
                <c:ptCount val="8"/>
                <c:pt idx="0">
                  <c:v>47.8</c:v>
                </c:pt>
                <c:pt idx="1">
                  <c:v>34.1</c:v>
                </c:pt>
                <c:pt idx="2">
                  <c:v>10.3</c:v>
                </c:pt>
                <c:pt idx="3">
                  <c:v>7</c:v>
                </c:pt>
                <c:pt idx="4">
                  <c:v>6.7</c:v>
                </c:pt>
                <c:pt idx="5">
                  <c:v>34.299999999999997</c:v>
                </c:pt>
                <c:pt idx="6">
                  <c:v>20</c:v>
                </c:pt>
                <c:pt idx="7">
                  <c:v>9.1999999999999993</c:v>
                </c:pt>
              </c:numCache>
            </c:numRef>
          </c:val>
        </c:ser>
        <c:ser>
          <c:idx val="2"/>
          <c:order val="2"/>
          <c:tx>
            <c:strRef>
              <c:f>Sheet1!$D$1</c:f>
              <c:strCache>
                <c:ptCount val="1"/>
                <c:pt idx="0">
                  <c:v>12時間以上（ｎ＝276）</c:v>
                </c:pt>
              </c:strCache>
            </c:strRef>
          </c:tx>
          <c:invertIfNegative val="0"/>
          <c:dLbls>
            <c:dLbl>
              <c:idx val="2"/>
              <c:layout>
                <c:manualLayout>
                  <c:x val="4.6091752104765946E-3"/>
                  <c:y val="-2.5195619434055797E-2"/>
                </c:manualLayout>
              </c:layout>
              <c:showLegendKey val="0"/>
              <c:showVal val="1"/>
              <c:showCatName val="0"/>
              <c:showSerName val="0"/>
              <c:showPercent val="0"/>
              <c:showBubbleSize val="0"/>
            </c:dLbl>
            <c:dLbl>
              <c:idx val="3"/>
              <c:layout>
                <c:manualLayout>
                  <c:x val="4.6091752104765382E-3"/>
                  <c:y val="-2.2046167004798882E-2"/>
                </c:manualLayout>
              </c:layout>
              <c:showLegendKey val="0"/>
              <c:showVal val="1"/>
              <c:showCatName val="0"/>
              <c:showSerName val="0"/>
              <c:showPercent val="0"/>
              <c:showBubbleSize val="0"/>
            </c:dLbl>
            <c:dLbl>
              <c:idx val="4"/>
              <c:layout>
                <c:manualLayout>
                  <c:x val="6.1455669473021264E-3"/>
                  <c:y val="-1.889671457554179E-2"/>
                </c:manualLayout>
              </c:layout>
              <c:showLegendKey val="0"/>
              <c:showVal val="1"/>
              <c:showCatName val="0"/>
              <c:showSerName val="0"/>
              <c:showPercent val="0"/>
              <c:showBubbleSize val="0"/>
            </c:dLbl>
            <c:dLbl>
              <c:idx val="5"/>
              <c:layout>
                <c:manualLayout>
                  <c:x val="4.6091752104765946E-3"/>
                  <c:y val="3.1494524292569749E-2"/>
                </c:manualLayout>
              </c:layout>
              <c:showLegendKey val="0"/>
              <c:showVal val="1"/>
              <c:showCatName val="0"/>
              <c:showSerName val="0"/>
              <c:showPercent val="0"/>
              <c:showBubbleSize val="0"/>
            </c:dLbl>
            <c:dLbl>
              <c:idx val="6"/>
              <c:layout>
                <c:manualLayout>
                  <c:x val="0"/>
                  <c:y val="-1.8896714575541849E-2"/>
                </c:manualLayout>
              </c:layout>
              <c:showLegendKey val="0"/>
              <c:showVal val="1"/>
              <c:showCatName val="0"/>
              <c:showSerName val="0"/>
              <c:showPercent val="0"/>
              <c:showBubbleSize val="0"/>
            </c:dLbl>
            <c:dLbl>
              <c:idx val="7"/>
              <c:layout>
                <c:manualLayout>
                  <c:x val="-4.6091752104765946E-3"/>
                  <c:y val="-2.519561943405579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Sheet1!$A$2:$A$9</c:f>
              <c:strCache>
                <c:ptCount val="8"/>
                <c:pt idx="0">
                  <c:v>頑張っている人</c:v>
                </c:pt>
                <c:pt idx="1">
                  <c:v>責任感が強い人</c:v>
                </c:pt>
                <c:pt idx="2">
                  <c:v>仕事ができる人</c:v>
                </c:pt>
                <c:pt idx="3">
                  <c:v>評価される人</c:v>
                </c:pt>
                <c:pt idx="4">
                  <c:v>期待されている人</c:v>
                </c:pt>
                <c:pt idx="5">
                  <c:v>仕事が遅い人</c:v>
                </c:pt>
                <c:pt idx="6">
                  <c:v>残業代を稼ぎたい人</c:v>
                </c:pt>
                <c:pt idx="7">
                  <c:v>仕事以外にやることがない人</c:v>
                </c:pt>
              </c:strCache>
            </c:strRef>
          </c:cat>
          <c:val>
            <c:numRef>
              <c:f>Sheet1!$D$2:$D$9</c:f>
              <c:numCache>
                <c:formatCode>0.0_ </c:formatCode>
                <c:ptCount val="8"/>
                <c:pt idx="0">
                  <c:v>52.5</c:v>
                </c:pt>
                <c:pt idx="1">
                  <c:v>38.799999999999997</c:v>
                </c:pt>
                <c:pt idx="2">
                  <c:v>12.3</c:v>
                </c:pt>
                <c:pt idx="3">
                  <c:v>8</c:v>
                </c:pt>
                <c:pt idx="4">
                  <c:v>8.3000000000000007</c:v>
                </c:pt>
                <c:pt idx="5">
                  <c:v>26.1</c:v>
                </c:pt>
                <c:pt idx="6">
                  <c:v>21</c:v>
                </c:pt>
                <c:pt idx="7">
                  <c:v>12.3</c:v>
                </c:pt>
              </c:numCache>
            </c:numRef>
          </c:val>
        </c:ser>
        <c:dLbls>
          <c:showLegendKey val="0"/>
          <c:showVal val="0"/>
          <c:showCatName val="0"/>
          <c:showSerName val="0"/>
          <c:showPercent val="0"/>
          <c:showBubbleSize val="0"/>
        </c:dLbls>
        <c:gapWidth val="150"/>
        <c:axId val="147091840"/>
        <c:axId val="147093376"/>
      </c:barChart>
      <c:catAx>
        <c:axId val="147091840"/>
        <c:scaling>
          <c:orientation val="minMax"/>
        </c:scaling>
        <c:delete val="0"/>
        <c:axPos val="b"/>
        <c:majorTickMark val="out"/>
        <c:minorTickMark val="none"/>
        <c:tickLblPos val="nextTo"/>
        <c:txPr>
          <a:bodyPr rot="0" vert="eaVert" anchor="t" anchorCtr="0"/>
          <a:lstStyle/>
          <a:p>
            <a:pPr>
              <a:defRPr sz="1200" baseline="0"/>
            </a:pPr>
            <a:endParaRPr lang="ja-JP"/>
          </a:p>
        </c:txPr>
        <c:crossAx val="147093376"/>
        <c:crosses val="autoZero"/>
        <c:auto val="0"/>
        <c:lblAlgn val="ctr"/>
        <c:lblOffset val="100"/>
        <c:tickLblSkip val="1"/>
        <c:noMultiLvlLbl val="0"/>
      </c:catAx>
      <c:valAx>
        <c:axId val="147093376"/>
        <c:scaling>
          <c:orientation val="minMax"/>
          <c:max val="70"/>
        </c:scaling>
        <c:delete val="0"/>
        <c:axPos val="l"/>
        <c:majorGridlines>
          <c:spPr>
            <a:ln>
              <a:noFill/>
            </a:ln>
          </c:spPr>
        </c:majorGridlines>
        <c:title>
          <c:tx>
            <c:rich>
              <a:bodyPr rot="0" vert="horz"/>
              <a:lstStyle/>
              <a:p>
                <a:pPr>
                  <a:defRPr/>
                </a:pPr>
                <a:r>
                  <a:rPr lang="ja-JP" altLang="en-US" dirty="0" smtClean="0"/>
                  <a:t>（％）</a:t>
                </a:r>
                <a:endParaRPr lang="ja-JP" altLang="en-US" dirty="0"/>
              </a:p>
            </c:rich>
          </c:tx>
          <c:layout>
            <c:manualLayout>
              <c:xMode val="edge"/>
              <c:yMode val="edge"/>
              <c:x val="6.1728826816794841E-2"/>
              <c:y val="0"/>
            </c:manualLayout>
          </c:layout>
          <c:overlay val="0"/>
        </c:title>
        <c:numFmt formatCode="0.0_ " sourceLinked="1"/>
        <c:majorTickMark val="in"/>
        <c:minorTickMark val="none"/>
        <c:tickLblPos val="nextTo"/>
        <c:crossAx val="147091840"/>
        <c:crosses val="autoZero"/>
        <c:crossBetween val="between"/>
      </c:valAx>
    </c:plotArea>
    <c:legend>
      <c:legendPos val="t"/>
      <c:layout>
        <c:manualLayout>
          <c:xMode val="edge"/>
          <c:yMode val="edge"/>
          <c:x val="0.13732370030115179"/>
          <c:y val="4.6260808512353022E-2"/>
          <c:w val="0.84128222877222469"/>
          <c:h val="6.6265648594975926E-2"/>
        </c:manualLayout>
      </c:layout>
      <c:overlay val="0"/>
      <c:spPr>
        <a:ln>
          <a:solidFill>
            <a:schemeClr val="tx1"/>
          </a:solidFill>
        </a:ln>
      </c:spPr>
    </c:legend>
    <c:plotVisOnly val="1"/>
    <c:dispBlanksAs val="gap"/>
    <c:showDLblsOverMax val="0"/>
  </c:chart>
  <c:txPr>
    <a:bodyPr/>
    <a:lstStyle/>
    <a:p>
      <a:pPr>
        <a:defRPr sz="1400" baseline="0"/>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人事評価でプラスに評価されている</c:v>
                </c:pt>
              </c:strCache>
            </c:strRef>
          </c:tx>
          <c:invertIfNegative val="0"/>
          <c:dLbls>
            <c:txPr>
              <a:bodyPr/>
              <a:lstStyle/>
              <a:p>
                <a:pPr>
                  <a:defRPr baseline="0"/>
                </a:pPr>
                <a:endParaRPr lang="ja-JP"/>
              </a:p>
            </c:txPr>
            <c:showLegendKey val="0"/>
            <c:showVal val="1"/>
            <c:showCatName val="0"/>
            <c:showSerName val="0"/>
            <c:showPercent val="0"/>
            <c:showBubbleSize val="0"/>
            <c:showLeaderLines val="0"/>
          </c:dLbls>
          <c:cat>
            <c:strRef>
              <c:f>Sheet1!$A$2:$A$6</c:f>
              <c:strCache>
                <c:ptCount val="5"/>
                <c:pt idx="0">
                  <c:v>飲食業
（ｎ＝210）</c:v>
                </c:pt>
                <c:pt idx="1">
                  <c:v>小売業
（ｎ＝272）</c:v>
                </c:pt>
                <c:pt idx="2">
                  <c:v>運輸業
（ｎ＝257）</c:v>
                </c:pt>
                <c:pt idx="3">
                  <c:v>建設業
（ｎ＝277）</c:v>
                </c:pt>
                <c:pt idx="4">
                  <c:v>調査産業計
（ｎ＝1,016）</c:v>
                </c:pt>
              </c:strCache>
            </c:strRef>
          </c:cat>
          <c:val>
            <c:numRef>
              <c:f>Sheet1!$B$2:$B$6</c:f>
              <c:numCache>
                <c:formatCode>0.0_ </c:formatCode>
                <c:ptCount val="5"/>
                <c:pt idx="0">
                  <c:v>18.100000000000001</c:v>
                </c:pt>
                <c:pt idx="1">
                  <c:v>23.2</c:v>
                </c:pt>
                <c:pt idx="2">
                  <c:v>11.7</c:v>
                </c:pt>
                <c:pt idx="3">
                  <c:v>12.6</c:v>
                </c:pt>
                <c:pt idx="4">
                  <c:v>16.3</c:v>
                </c:pt>
              </c:numCache>
            </c:numRef>
          </c:val>
        </c:ser>
        <c:ser>
          <c:idx val="1"/>
          <c:order val="1"/>
          <c:tx>
            <c:strRef>
              <c:f>Sheet1!$C$1</c:f>
              <c:strCache>
                <c:ptCount val="1"/>
                <c:pt idx="0">
                  <c:v>人事評価では考慮されていない</c:v>
                </c:pt>
              </c:strCache>
            </c:strRef>
          </c:tx>
          <c:invertIfNegative val="0"/>
          <c:dLbls>
            <c:showLegendKey val="0"/>
            <c:showVal val="1"/>
            <c:showCatName val="0"/>
            <c:showSerName val="0"/>
            <c:showPercent val="0"/>
            <c:showBubbleSize val="0"/>
            <c:showLeaderLines val="0"/>
          </c:dLbls>
          <c:cat>
            <c:strRef>
              <c:f>Sheet1!$A$2:$A$6</c:f>
              <c:strCache>
                <c:ptCount val="5"/>
                <c:pt idx="0">
                  <c:v>飲食業
（ｎ＝210）</c:v>
                </c:pt>
                <c:pt idx="1">
                  <c:v>小売業
（ｎ＝272）</c:v>
                </c:pt>
                <c:pt idx="2">
                  <c:v>運輸業
（ｎ＝257）</c:v>
                </c:pt>
                <c:pt idx="3">
                  <c:v>建設業
（ｎ＝277）</c:v>
                </c:pt>
                <c:pt idx="4">
                  <c:v>調査産業計
（ｎ＝1,016）</c:v>
                </c:pt>
              </c:strCache>
            </c:strRef>
          </c:cat>
          <c:val>
            <c:numRef>
              <c:f>Sheet1!$C$2:$C$6</c:f>
              <c:numCache>
                <c:formatCode>0.0_ </c:formatCode>
                <c:ptCount val="5"/>
                <c:pt idx="0">
                  <c:v>70</c:v>
                </c:pt>
                <c:pt idx="1">
                  <c:v>69.900000000000006</c:v>
                </c:pt>
                <c:pt idx="2">
                  <c:v>74.7</c:v>
                </c:pt>
                <c:pt idx="3">
                  <c:v>80.5</c:v>
                </c:pt>
                <c:pt idx="4">
                  <c:v>74</c:v>
                </c:pt>
              </c:numCache>
            </c:numRef>
          </c:val>
        </c:ser>
        <c:ser>
          <c:idx val="2"/>
          <c:order val="2"/>
          <c:tx>
            <c:strRef>
              <c:f>Sheet1!$D$1</c:f>
              <c:strCache>
                <c:ptCount val="1"/>
                <c:pt idx="0">
                  <c:v>人事評価でマイナスに評価されている</c:v>
                </c:pt>
              </c:strCache>
            </c:strRef>
          </c:tx>
          <c:invertIfNegative val="0"/>
          <c:dLbls>
            <c:dLbl>
              <c:idx val="0"/>
              <c:layout/>
              <c:showLegendKey val="0"/>
              <c:showVal val="1"/>
              <c:showCatName val="0"/>
              <c:showSerName val="0"/>
              <c:showPercent val="0"/>
              <c:showBubbleSize val="0"/>
            </c:dLbl>
            <c:dLbl>
              <c:idx val="1"/>
              <c:layout>
                <c:manualLayout>
                  <c:x val="-9.259259259259146E-3"/>
                  <c:y val="-1.0288667567714081E-16"/>
                </c:manualLayout>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manualLayout>
                  <c:x val="-2.0061728395061727E-2"/>
                  <c:y val="-2.806032660894488E-3"/>
                </c:manualLayout>
              </c:layout>
              <c:showLegendKey val="0"/>
              <c:showVal val="1"/>
              <c:showCatName val="0"/>
              <c:showSerName val="0"/>
              <c:showPercent val="0"/>
              <c:showBubbleSize val="0"/>
            </c:dLbl>
            <c:dLbl>
              <c:idx val="4"/>
              <c:layout/>
              <c:showLegendKey val="0"/>
              <c:showVal val="1"/>
              <c:showCatName val="0"/>
              <c:showSerName val="0"/>
              <c:showPercent val="0"/>
              <c:showBubbleSize val="0"/>
            </c:dLbl>
            <c:showLegendKey val="0"/>
            <c:showVal val="0"/>
            <c:showCatName val="0"/>
            <c:showSerName val="0"/>
            <c:showPercent val="0"/>
            <c:showBubbleSize val="0"/>
          </c:dLbls>
          <c:cat>
            <c:strRef>
              <c:f>Sheet1!$A$2:$A$6</c:f>
              <c:strCache>
                <c:ptCount val="5"/>
                <c:pt idx="0">
                  <c:v>飲食業
（ｎ＝210）</c:v>
                </c:pt>
                <c:pt idx="1">
                  <c:v>小売業
（ｎ＝272）</c:v>
                </c:pt>
                <c:pt idx="2">
                  <c:v>運輸業
（ｎ＝257）</c:v>
                </c:pt>
                <c:pt idx="3">
                  <c:v>建設業
（ｎ＝277）</c:v>
                </c:pt>
                <c:pt idx="4">
                  <c:v>調査産業計
（ｎ＝1,016）</c:v>
                </c:pt>
              </c:strCache>
            </c:strRef>
          </c:cat>
          <c:val>
            <c:numRef>
              <c:f>Sheet1!$D$2:$D$6</c:f>
              <c:numCache>
                <c:formatCode>0.0_ </c:formatCode>
                <c:ptCount val="5"/>
                <c:pt idx="0">
                  <c:v>7.1</c:v>
                </c:pt>
                <c:pt idx="1">
                  <c:v>4.8</c:v>
                </c:pt>
                <c:pt idx="2">
                  <c:v>8.6</c:v>
                </c:pt>
                <c:pt idx="3">
                  <c:v>4.7</c:v>
                </c:pt>
                <c:pt idx="4">
                  <c:v>6.2</c:v>
                </c:pt>
              </c:numCache>
            </c:numRef>
          </c:val>
        </c:ser>
        <c:ser>
          <c:idx val="3"/>
          <c:order val="3"/>
          <c:tx>
            <c:strRef>
              <c:f>Sheet1!$E$1</c:f>
              <c:strCache>
                <c:ptCount val="1"/>
                <c:pt idx="0">
                  <c:v>不明</c:v>
                </c:pt>
              </c:strCache>
            </c:strRef>
          </c:tx>
          <c:invertIfNegative val="0"/>
          <c:dLbls>
            <c:showLegendKey val="0"/>
            <c:showVal val="1"/>
            <c:showCatName val="0"/>
            <c:showSerName val="0"/>
            <c:showPercent val="0"/>
            <c:showBubbleSize val="0"/>
            <c:showLeaderLines val="0"/>
          </c:dLbls>
          <c:cat>
            <c:strRef>
              <c:f>Sheet1!$A$2:$A$6</c:f>
              <c:strCache>
                <c:ptCount val="5"/>
                <c:pt idx="0">
                  <c:v>飲食業
（ｎ＝210）</c:v>
                </c:pt>
                <c:pt idx="1">
                  <c:v>小売業
（ｎ＝272）</c:v>
                </c:pt>
                <c:pt idx="2">
                  <c:v>運輸業
（ｎ＝257）</c:v>
                </c:pt>
                <c:pt idx="3">
                  <c:v>建設業
（ｎ＝277）</c:v>
                </c:pt>
                <c:pt idx="4">
                  <c:v>調査産業計
（ｎ＝1,016）</c:v>
                </c:pt>
              </c:strCache>
            </c:strRef>
          </c:cat>
          <c:val>
            <c:numRef>
              <c:f>Sheet1!$E$2:$E$6</c:f>
              <c:numCache>
                <c:formatCode>0.0_ </c:formatCode>
                <c:ptCount val="5"/>
                <c:pt idx="0">
                  <c:v>4.8</c:v>
                </c:pt>
                <c:pt idx="1">
                  <c:v>2.2000000000000002</c:v>
                </c:pt>
                <c:pt idx="2">
                  <c:v>5.0999999999999996</c:v>
                </c:pt>
                <c:pt idx="3">
                  <c:v>2.2000000000000002</c:v>
                </c:pt>
                <c:pt idx="4">
                  <c:v>3.4</c:v>
                </c:pt>
              </c:numCache>
            </c:numRef>
          </c:val>
        </c:ser>
        <c:dLbls>
          <c:showLegendKey val="0"/>
          <c:showVal val="0"/>
          <c:showCatName val="0"/>
          <c:showSerName val="0"/>
          <c:showPercent val="0"/>
          <c:showBubbleSize val="0"/>
        </c:dLbls>
        <c:gapWidth val="150"/>
        <c:overlap val="100"/>
        <c:axId val="150701184"/>
        <c:axId val="150728704"/>
      </c:barChart>
      <c:catAx>
        <c:axId val="150701184"/>
        <c:scaling>
          <c:orientation val="minMax"/>
        </c:scaling>
        <c:delete val="0"/>
        <c:axPos val="l"/>
        <c:majorTickMark val="out"/>
        <c:minorTickMark val="none"/>
        <c:tickLblPos val="nextTo"/>
        <c:crossAx val="150728704"/>
        <c:crossesAt val="0"/>
        <c:auto val="1"/>
        <c:lblAlgn val="ctr"/>
        <c:lblOffset val="100"/>
        <c:noMultiLvlLbl val="0"/>
      </c:catAx>
      <c:valAx>
        <c:axId val="150728704"/>
        <c:scaling>
          <c:orientation val="minMax"/>
        </c:scaling>
        <c:delete val="0"/>
        <c:axPos val="b"/>
        <c:majorGridlines/>
        <c:numFmt formatCode="0%" sourceLinked="1"/>
        <c:majorTickMark val="in"/>
        <c:minorTickMark val="none"/>
        <c:tickLblPos val="high"/>
        <c:crossAx val="150701184"/>
        <c:crosses val="autoZero"/>
        <c:crossBetween val="between"/>
      </c:valAx>
    </c:plotArea>
    <c:legend>
      <c:legendPos val="b"/>
      <c:layout/>
      <c:overlay val="0"/>
    </c:legend>
    <c:plotVisOnly val="1"/>
    <c:dispBlanksAs val="gap"/>
    <c:showDLblsOverMax val="0"/>
  </c:chart>
  <c:txPr>
    <a:bodyPr/>
    <a:lstStyle/>
    <a:p>
      <a:pPr>
        <a:defRPr sz="1400" baseline="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t" anchorCtr="0"/>
          <a:lstStyle/>
          <a:p>
            <a:pPr>
              <a:defRPr/>
            </a:pPr>
            <a:r>
              <a:rPr lang="ja-JP" altLang="en-US" sz="1300" baseline="0" dirty="0" smtClean="0">
                <a:latin typeface="+mn-ea"/>
                <a:ea typeface="+mn-ea"/>
              </a:rPr>
              <a:t>○長時間労働者の構成比</a:t>
            </a:r>
            <a:r>
              <a:rPr lang="en-US" altLang="ja-JP" sz="1300" baseline="0" dirty="0" smtClean="0">
                <a:latin typeface="+mn-ea"/>
                <a:ea typeface="+mn-ea"/>
              </a:rPr>
              <a:t>(</a:t>
            </a:r>
            <a:r>
              <a:rPr lang="ja-JP" altLang="en-US" sz="1300" baseline="0" dirty="0" smtClean="0">
                <a:latin typeface="+mn-ea"/>
                <a:ea typeface="+mn-ea"/>
              </a:rPr>
              <a:t>週当たりの労働時間</a:t>
            </a:r>
            <a:r>
              <a:rPr lang="en-US" altLang="ja-JP" sz="1300" baseline="0" dirty="0" smtClean="0">
                <a:latin typeface="+mn-ea"/>
                <a:ea typeface="+mn-ea"/>
              </a:rPr>
              <a:t>)</a:t>
            </a:r>
            <a:endParaRPr lang="ja-JP" altLang="en-US" sz="1300" baseline="0" dirty="0">
              <a:latin typeface="+mn-ea"/>
              <a:ea typeface="+mn-ea"/>
            </a:endParaRPr>
          </a:p>
        </c:rich>
      </c:tx>
      <c:layout>
        <c:manualLayout>
          <c:xMode val="edge"/>
          <c:yMode val="edge"/>
          <c:x val="1.7390854625577691E-2"/>
          <c:y val="1.9170575250092983E-2"/>
        </c:manualLayout>
      </c:layout>
      <c:overlay val="1"/>
    </c:title>
    <c:autoTitleDeleted val="0"/>
    <c:plotArea>
      <c:layout>
        <c:manualLayout>
          <c:layoutTarget val="inner"/>
          <c:xMode val="edge"/>
          <c:yMode val="edge"/>
          <c:x val="0.14295506906004402"/>
          <c:y val="0.19550756437690497"/>
          <c:w val="0.856314742079193"/>
          <c:h val="0.72456411847958924"/>
        </c:manualLayout>
      </c:layout>
      <c:barChart>
        <c:barDir val="col"/>
        <c:grouping val="percentStacked"/>
        <c:varyColors val="0"/>
        <c:ser>
          <c:idx val="0"/>
          <c:order val="0"/>
          <c:tx>
            <c:strRef>
              <c:f>Sheet1!$B$1</c:f>
              <c:strCache>
                <c:ptCount val="1"/>
                <c:pt idx="0">
                  <c:v>40時間未満</c:v>
                </c:pt>
              </c:strCache>
            </c:strRef>
          </c:tx>
          <c:invertIfNegative val="0"/>
          <c:dLbls>
            <c:showLegendKey val="0"/>
            <c:showVal val="1"/>
            <c:showCatName val="0"/>
            <c:showSerName val="0"/>
            <c:showPercent val="0"/>
            <c:showBubbleSize val="0"/>
            <c:showLeaderLines val="0"/>
          </c:dLbls>
          <c:cat>
            <c:strRef>
              <c:f>Sheet1!$A$2:$A$7</c:f>
              <c:strCache>
                <c:ptCount val="6"/>
                <c:pt idx="0">
                  <c:v>日本</c:v>
                </c:pt>
                <c:pt idx="1">
                  <c:v>アメリカ</c:v>
                </c:pt>
                <c:pt idx="2">
                  <c:v>イギリス</c:v>
                </c:pt>
                <c:pt idx="3">
                  <c:v>フランス</c:v>
                </c:pt>
                <c:pt idx="4">
                  <c:v>ドイツ</c:v>
                </c:pt>
                <c:pt idx="5">
                  <c:v>韓国</c:v>
                </c:pt>
              </c:strCache>
            </c:strRef>
          </c:cat>
          <c:val>
            <c:numRef>
              <c:f>Sheet1!$B$2:$B$7</c:f>
              <c:numCache>
                <c:formatCode>General</c:formatCode>
                <c:ptCount val="6"/>
                <c:pt idx="0">
                  <c:v>36.799999999999997</c:v>
                </c:pt>
                <c:pt idx="1">
                  <c:v>35.799999999999997</c:v>
                </c:pt>
                <c:pt idx="2">
                  <c:v>62.6</c:v>
                </c:pt>
                <c:pt idx="3">
                  <c:v>70.7</c:v>
                </c:pt>
                <c:pt idx="4">
                  <c:v>52.6</c:v>
                </c:pt>
                <c:pt idx="5">
                  <c:v>21.6</c:v>
                </c:pt>
              </c:numCache>
            </c:numRef>
          </c:val>
        </c:ser>
        <c:ser>
          <c:idx val="1"/>
          <c:order val="1"/>
          <c:tx>
            <c:strRef>
              <c:f>Sheet1!$C$1</c:f>
              <c:strCache>
                <c:ptCount val="1"/>
                <c:pt idx="0">
                  <c:v>40～48時間</c:v>
                </c:pt>
              </c:strCache>
            </c:strRef>
          </c:tx>
          <c:invertIfNegative val="0"/>
          <c:dLbls>
            <c:showLegendKey val="0"/>
            <c:showVal val="1"/>
            <c:showCatName val="0"/>
            <c:showSerName val="0"/>
            <c:showPercent val="0"/>
            <c:showBubbleSize val="0"/>
            <c:showLeaderLines val="0"/>
          </c:dLbls>
          <c:cat>
            <c:strRef>
              <c:f>Sheet1!$A$2:$A$7</c:f>
              <c:strCache>
                <c:ptCount val="6"/>
                <c:pt idx="0">
                  <c:v>日本</c:v>
                </c:pt>
                <c:pt idx="1">
                  <c:v>アメリカ</c:v>
                </c:pt>
                <c:pt idx="2">
                  <c:v>イギリス</c:v>
                </c:pt>
                <c:pt idx="3">
                  <c:v>フランス</c:v>
                </c:pt>
                <c:pt idx="4">
                  <c:v>ドイツ</c:v>
                </c:pt>
                <c:pt idx="5">
                  <c:v>韓国</c:v>
                </c:pt>
              </c:strCache>
            </c:strRef>
          </c:cat>
          <c:val>
            <c:numRef>
              <c:f>Sheet1!$C$2:$C$7</c:f>
              <c:numCache>
                <c:formatCode>General</c:formatCode>
                <c:ptCount val="6"/>
                <c:pt idx="0">
                  <c:v>39.5</c:v>
                </c:pt>
                <c:pt idx="1">
                  <c:v>48.8</c:v>
                </c:pt>
                <c:pt idx="2">
                  <c:v>23.9</c:v>
                </c:pt>
                <c:pt idx="3">
                  <c:v>17.3</c:v>
                </c:pt>
                <c:pt idx="4">
                  <c:v>35.700000000000003</c:v>
                </c:pt>
                <c:pt idx="5">
                  <c:v>40.5</c:v>
                </c:pt>
              </c:numCache>
            </c:numRef>
          </c:val>
        </c:ser>
        <c:ser>
          <c:idx val="2"/>
          <c:order val="2"/>
          <c:tx>
            <c:strRef>
              <c:f>Sheet1!$D$1</c:f>
              <c:strCache>
                <c:ptCount val="1"/>
                <c:pt idx="0">
                  <c:v>49時間以上</c:v>
                </c:pt>
              </c:strCache>
            </c:strRef>
          </c:tx>
          <c:invertIfNegative val="0"/>
          <c:dLbls>
            <c:showLegendKey val="0"/>
            <c:showVal val="1"/>
            <c:showCatName val="0"/>
            <c:showSerName val="0"/>
            <c:showPercent val="0"/>
            <c:showBubbleSize val="0"/>
            <c:showLeaderLines val="0"/>
          </c:dLbls>
          <c:cat>
            <c:strRef>
              <c:f>Sheet1!$A$2:$A$7</c:f>
              <c:strCache>
                <c:ptCount val="6"/>
                <c:pt idx="0">
                  <c:v>日本</c:v>
                </c:pt>
                <c:pt idx="1">
                  <c:v>アメリカ</c:v>
                </c:pt>
                <c:pt idx="2">
                  <c:v>イギリス</c:v>
                </c:pt>
                <c:pt idx="3">
                  <c:v>フランス</c:v>
                </c:pt>
                <c:pt idx="4">
                  <c:v>ドイツ</c:v>
                </c:pt>
                <c:pt idx="5">
                  <c:v>韓国</c:v>
                </c:pt>
              </c:strCache>
            </c:strRef>
          </c:cat>
          <c:val>
            <c:numRef>
              <c:f>Sheet1!$D$2:$D$7</c:f>
              <c:numCache>
                <c:formatCode>General</c:formatCode>
                <c:ptCount val="6"/>
                <c:pt idx="0">
                  <c:v>23.1</c:v>
                </c:pt>
                <c:pt idx="1">
                  <c:v>15.4</c:v>
                </c:pt>
                <c:pt idx="2">
                  <c:v>11.6</c:v>
                </c:pt>
                <c:pt idx="3">
                  <c:v>11.8</c:v>
                </c:pt>
                <c:pt idx="4">
                  <c:v>11.7</c:v>
                </c:pt>
                <c:pt idx="5">
                  <c:v>37.9</c:v>
                </c:pt>
              </c:numCache>
            </c:numRef>
          </c:val>
        </c:ser>
        <c:dLbls>
          <c:showLegendKey val="0"/>
          <c:showVal val="0"/>
          <c:showCatName val="0"/>
          <c:showSerName val="0"/>
          <c:showPercent val="0"/>
          <c:showBubbleSize val="0"/>
        </c:dLbls>
        <c:gapWidth val="150"/>
        <c:overlap val="100"/>
        <c:axId val="51124096"/>
        <c:axId val="51125632"/>
      </c:barChart>
      <c:catAx>
        <c:axId val="51124096"/>
        <c:scaling>
          <c:orientation val="minMax"/>
        </c:scaling>
        <c:delete val="0"/>
        <c:axPos val="b"/>
        <c:numFmt formatCode="General" sourceLinked="1"/>
        <c:majorTickMark val="out"/>
        <c:minorTickMark val="none"/>
        <c:tickLblPos val="nextTo"/>
        <c:crossAx val="51125632"/>
        <c:crosses val="autoZero"/>
        <c:auto val="1"/>
        <c:lblAlgn val="ctr"/>
        <c:lblOffset val="100"/>
        <c:noMultiLvlLbl val="0"/>
      </c:catAx>
      <c:valAx>
        <c:axId val="51125632"/>
        <c:scaling>
          <c:orientation val="minMax"/>
        </c:scaling>
        <c:delete val="0"/>
        <c:axPos val="l"/>
        <c:majorGridlines/>
        <c:numFmt formatCode="0%" sourceLinked="1"/>
        <c:majorTickMark val="out"/>
        <c:minorTickMark val="none"/>
        <c:tickLblPos val="nextTo"/>
        <c:crossAx val="51124096"/>
        <c:crosses val="autoZero"/>
        <c:crossBetween val="between"/>
      </c:valAx>
    </c:plotArea>
    <c:legend>
      <c:legendPos val="t"/>
      <c:layout>
        <c:manualLayout>
          <c:xMode val="edge"/>
          <c:yMode val="edge"/>
          <c:x val="0.2520004041021186"/>
          <c:y val="0.10735522140052071"/>
          <c:w val="0.61289076992629954"/>
          <c:h val="6.9331970360781175E-2"/>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bar"/>
        <c:grouping val="clustered"/>
        <c:varyColors val="0"/>
        <c:ser>
          <c:idx val="0"/>
          <c:order val="0"/>
          <c:tx>
            <c:strRef>
              <c:f>Sheet1!$B$1</c:f>
              <c:strCache>
                <c:ptCount val="1"/>
                <c:pt idx="0">
                  <c:v>２００５年</c:v>
                </c:pt>
              </c:strCache>
            </c:strRef>
          </c:tx>
          <c:invertIfNegative val="0"/>
          <c:dPt>
            <c:idx val="0"/>
            <c:invertIfNegative val="0"/>
            <c:bubble3D val="0"/>
            <c:spPr>
              <a:solidFill>
                <a:srgbClr val="FF0000"/>
              </a:solidFill>
            </c:spPr>
          </c:dPt>
          <c:dLbls>
            <c:txPr>
              <a:bodyPr/>
              <a:lstStyle/>
              <a:p>
                <a:pPr>
                  <a:defRPr sz="1600" baseline="0"/>
                </a:pPr>
                <a:endParaRPr lang="ja-JP"/>
              </a:p>
            </c:txPr>
            <c:showLegendKey val="0"/>
            <c:showVal val="1"/>
            <c:showCatName val="0"/>
            <c:showSerName val="0"/>
            <c:showPercent val="0"/>
            <c:showBubbleSize val="0"/>
            <c:showLeaderLines val="0"/>
          </c:dLbls>
          <c:cat>
            <c:strRef>
              <c:f>Sheet1!$A$2:$A$6</c:f>
              <c:strCache>
                <c:ptCount val="5"/>
                <c:pt idx="0">
                  <c:v>日本</c:v>
                </c:pt>
                <c:pt idx="1">
                  <c:v>ＯＥＣＤ平均</c:v>
                </c:pt>
                <c:pt idx="2">
                  <c:v>英国</c:v>
                </c:pt>
                <c:pt idx="3">
                  <c:v>ユーロ圏</c:v>
                </c:pt>
                <c:pt idx="4">
                  <c:v>アメリカ</c:v>
                </c:pt>
              </c:strCache>
            </c:strRef>
          </c:cat>
          <c:val>
            <c:numRef>
              <c:f>Sheet1!$B$2:$B$6</c:f>
              <c:numCache>
                <c:formatCode>General</c:formatCode>
                <c:ptCount val="5"/>
                <c:pt idx="0">
                  <c:v>71</c:v>
                </c:pt>
                <c:pt idx="1">
                  <c:v>75</c:v>
                </c:pt>
                <c:pt idx="2">
                  <c:v>83</c:v>
                </c:pt>
                <c:pt idx="3">
                  <c:v>87</c:v>
                </c:pt>
                <c:pt idx="4">
                  <c:v>100</c:v>
                </c:pt>
              </c:numCache>
            </c:numRef>
          </c:val>
        </c:ser>
        <c:dLbls>
          <c:showLegendKey val="0"/>
          <c:showVal val="0"/>
          <c:showCatName val="0"/>
          <c:showSerName val="0"/>
          <c:showPercent val="0"/>
          <c:showBubbleSize val="0"/>
        </c:dLbls>
        <c:gapWidth val="150"/>
        <c:axId val="51233920"/>
        <c:axId val="51235456"/>
      </c:barChart>
      <c:catAx>
        <c:axId val="51233920"/>
        <c:scaling>
          <c:orientation val="minMax"/>
        </c:scaling>
        <c:delete val="0"/>
        <c:axPos val="l"/>
        <c:majorTickMark val="out"/>
        <c:minorTickMark val="none"/>
        <c:tickLblPos val="nextTo"/>
        <c:crossAx val="51235456"/>
        <c:crosses val="autoZero"/>
        <c:auto val="1"/>
        <c:lblAlgn val="ctr"/>
        <c:lblOffset val="100"/>
        <c:noMultiLvlLbl val="0"/>
      </c:catAx>
      <c:valAx>
        <c:axId val="51235456"/>
        <c:scaling>
          <c:orientation val="minMax"/>
          <c:max val="100"/>
        </c:scaling>
        <c:delete val="0"/>
        <c:axPos val="b"/>
        <c:majorGridlines/>
        <c:numFmt formatCode="General" sourceLinked="1"/>
        <c:majorTickMark val="out"/>
        <c:minorTickMark val="none"/>
        <c:tickLblPos val="nextTo"/>
        <c:crossAx val="51233920"/>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200" dirty="0" smtClean="0"/>
              <a:t>取得率</a:t>
            </a:r>
            <a:endParaRPr lang="ja-JP" altLang="en-US" sz="1200" dirty="0"/>
          </a:p>
        </c:rich>
      </c:tx>
      <c:layout>
        <c:manualLayout>
          <c:xMode val="edge"/>
          <c:yMode val="edge"/>
          <c:x val="0.46682437070484234"/>
          <c:y val="5.2184814714073907E-2"/>
        </c:manualLayout>
      </c:layout>
      <c:overlay val="1"/>
    </c:title>
    <c:autoTitleDeleted val="0"/>
    <c:plotArea>
      <c:layout>
        <c:manualLayout>
          <c:layoutTarget val="inner"/>
          <c:xMode val="edge"/>
          <c:yMode val="edge"/>
          <c:x val="9.3087375212278001E-2"/>
          <c:y val="0.24635196367858775"/>
          <c:w val="0.86170774095233749"/>
          <c:h val="0.47113894883287094"/>
        </c:manualLayout>
      </c:layout>
      <c:lineChart>
        <c:grouping val="standard"/>
        <c:varyColors val="0"/>
        <c:ser>
          <c:idx val="0"/>
          <c:order val="0"/>
          <c:dLbls>
            <c:txPr>
              <a:bodyPr/>
              <a:lstStyle/>
              <a:p>
                <a:pPr>
                  <a:defRPr sz="1200" baseline="0"/>
                </a:pPr>
                <a:endParaRPr lang="ja-JP"/>
              </a:p>
            </c:txPr>
            <c:dLblPos val="t"/>
            <c:showLegendKey val="0"/>
            <c:showVal val="1"/>
            <c:showCatName val="0"/>
            <c:showSerName val="0"/>
            <c:showPercent val="0"/>
            <c:showBubbleSize val="0"/>
            <c:showLeaderLines val="0"/>
          </c:dLbls>
          <c:cat>
            <c:strRef>
              <c:f>Sheet1!$A$4:$A$17</c:f>
              <c:strCache>
                <c:ptCount val="14"/>
                <c:pt idx="0">
                  <c:v>昭和63年</c:v>
                </c:pt>
                <c:pt idx="1">
                  <c:v>平成5年</c:v>
                </c:pt>
                <c:pt idx="2">
                  <c:v>10年</c:v>
                </c:pt>
                <c:pt idx="3">
                  <c:v>15年</c:v>
                </c:pt>
                <c:pt idx="4">
                  <c:v>16年</c:v>
                </c:pt>
                <c:pt idx="5">
                  <c:v>17年</c:v>
                </c:pt>
                <c:pt idx="6">
                  <c:v>18年</c:v>
                </c:pt>
                <c:pt idx="7">
                  <c:v>19年</c:v>
                </c:pt>
                <c:pt idx="8">
                  <c:v>20年</c:v>
                </c:pt>
                <c:pt idx="9">
                  <c:v>21年</c:v>
                </c:pt>
                <c:pt idx="10">
                  <c:v>22年</c:v>
                </c:pt>
                <c:pt idx="11">
                  <c:v>23年</c:v>
                </c:pt>
                <c:pt idx="12">
                  <c:v>24年</c:v>
                </c:pt>
                <c:pt idx="13">
                  <c:v>25年</c:v>
                </c:pt>
              </c:strCache>
            </c:strRef>
          </c:cat>
          <c:val>
            <c:numRef>
              <c:f>Sheet1!$B$4:$B$17</c:f>
              <c:numCache>
                <c:formatCode>#,##0.0_ </c:formatCode>
                <c:ptCount val="14"/>
                <c:pt idx="0">
                  <c:v>50</c:v>
                </c:pt>
                <c:pt idx="1">
                  <c:v>56.1</c:v>
                </c:pt>
                <c:pt idx="2">
                  <c:v>51.8</c:v>
                </c:pt>
                <c:pt idx="3">
                  <c:v>48.1</c:v>
                </c:pt>
                <c:pt idx="4">
                  <c:v>47.4</c:v>
                </c:pt>
                <c:pt idx="5">
                  <c:v>46.6</c:v>
                </c:pt>
                <c:pt idx="6">
                  <c:v>47.1</c:v>
                </c:pt>
                <c:pt idx="7">
                  <c:v>46.6</c:v>
                </c:pt>
                <c:pt idx="8">
                  <c:v>46.7</c:v>
                </c:pt>
                <c:pt idx="9">
                  <c:v>47.4</c:v>
                </c:pt>
                <c:pt idx="10">
                  <c:v>47.1</c:v>
                </c:pt>
                <c:pt idx="11">
                  <c:v>48.1</c:v>
                </c:pt>
                <c:pt idx="12">
                  <c:v>49.3</c:v>
                </c:pt>
                <c:pt idx="13">
                  <c:v>47.1</c:v>
                </c:pt>
              </c:numCache>
            </c:numRef>
          </c:val>
          <c:smooth val="0"/>
        </c:ser>
        <c:ser>
          <c:idx val="1"/>
          <c:order val="1"/>
          <c:cat>
            <c:strRef>
              <c:f>Sheet1!$A$4:$A$17</c:f>
              <c:strCache>
                <c:ptCount val="14"/>
                <c:pt idx="0">
                  <c:v>昭和63年</c:v>
                </c:pt>
                <c:pt idx="1">
                  <c:v>平成5年</c:v>
                </c:pt>
                <c:pt idx="2">
                  <c:v>10年</c:v>
                </c:pt>
                <c:pt idx="3">
                  <c:v>15年</c:v>
                </c:pt>
                <c:pt idx="4">
                  <c:v>16年</c:v>
                </c:pt>
                <c:pt idx="5">
                  <c:v>17年</c:v>
                </c:pt>
                <c:pt idx="6">
                  <c:v>18年</c:v>
                </c:pt>
                <c:pt idx="7">
                  <c:v>19年</c:v>
                </c:pt>
                <c:pt idx="8">
                  <c:v>20年</c:v>
                </c:pt>
                <c:pt idx="9">
                  <c:v>21年</c:v>
                </c:pt>
                <c:pt idx="10">
                  <c:v>22年</c:v>
                </c:pt>
                <c:pt idx="11">
                  <c:v>23年</c:v>
                </c:pt>
                <c:pt idx="12">
                  <c:v>24年</c:v>
                </c:pt>
                <c:pt idx="13">
                  <c:v>25年</c:v>
                </c:pt>
              </c:strCache>
            </c:strRef>
          </c:cat>
          <c:val>
            <c:numRef>
              <c:f>Sheet1!$C$4:$C$17</c:f>
              <c:numCache>
                <c:formatCode>General</c:formatCode>
                <c:ptCount val="14"/>
              </c:numCache>
            </c:numRef>
          </c:val>
          <c:smooth val="0"/>
        </c:ser>
        <c:dLbls>
          <c:showLegendKey val="0"/>
          <c:showVal val="0"/>
          <c:showCatName val="0"/>
          <c:showSerName val="0"/>
          <c:showPercent val="0"/>
          <c:showBubbleSize val="0"/>
        </c:dLbls>
        <c:marker val="1"/>
        <c:smooth val="0"/>
        <c:axId val="50987008"/>
        <c:axId val="50988544"/>
      </c:lineChart>
      <c:catAx>
        <c:axId val="50987008"/>
        <c:scaling>
          <c:orientation val="minMax"/>
        </c:scaling>
        <c:delete val="0"/>
        <c:axPos val="b"/>
        <c:majorTickMark val="out"/>
        <c:minorTickMark val="none"/>
        <c:tickLblPos val="nextTo"/>
        <c:txPr>
          <a:bodyPr/>
          <a:lstStyle/>
          <a:p>
            <a:pPr>
              <a:defRPr sz="1100" spc="-100" baseline="0"/>
            </a:pPr>
            <a:endParaRPr lang="ja-JP"/>
          </a:p>
        </c:txPr>
        <c:crossAx val="50988544"/>
        <c:crosses val="autoZero"/>
        <c:auto val="1"/>
        <c:lblAlgn val="ctr"/>
        <c:lblOffset val="100"/>
        <c:noMultiLvlLbl val="0"/>
      </c:catAx>
      <c:valAx>
        <c:axId val="50988544"/>
        <c:scaling>
          <c:orientation val="minMax"/>
          <c:min val="45"/>
        </c:scaling>
        <c:delete val="0"/>
        <c:axPos val="l"/>
        <c:majorGridlines/>
        <c:numFmt formatCode="#,##0.0_ " sourceLinked="1"/>
        <c:majorTickMark val="out"/>
        <c:minorTickMark val="none"/>
        <c:tickLblPos val="nextTo"/>
        <c:txPr>
          <a:bodyPr/>
          <a:lstStyle/>
          <a:p>
            <a:pPr>
              <a:defRPr sz="1200" baseline="0"/>
            </a:pPr>
            <a:endParaRPr lang="ja-JP"/>
          </a:p>
        </c:txPr>
        <c:crossAx val="50987008"/>
        <c:crosses val="autoZero"/>
        <c:crossBetween val="between"/>
        <c:majorUnit val="5"/>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200" dirty="0" smtClean="0"/>
              <a:t>付与日数・取得日数</a:t>
            </a:r>
            <a:endParaRPr lang="ja-JP" altLang="en-US" sz="1200" dirty="0"/>
          </a:p>
        </c:rich>
      </c:tx>
      <c:layout>
        <c:manualLayout>
          <c:xMode val="edge"/>
          <c:yMode val="edge"/>
          <c:x val="0.40981452794553225"/>
          <c:y val="0"/>
        </c:manualLayout>
      </c:layout>
      <c:overlay val="1"/>
    </c:title>
    <c:autoTitleDeleted val="0"/>
    <c:plotArea>
      <c:layout>
        <c:manualLayout>
          <c:layoutTarget val="inner"/>
          <c:xMode val="edge"/>
          <c:yMode val="edge"/>
          <c:x val="6.5236017546871902E-2"/>
          <c:y val="0.15492428450710863"/>
          <c:w val="0.93031947067609755"/>
          <c:h val="0.54143394841650594"/>
        </c:manualLayout>
      </c:layout>
      <c:barChart>
        <c:barDir val="col"/>
        <c:grouping val="clustered"/>
        <c:varyColors val="0"/>
        <c:ser>
          <c:idx val="4"/>
          <c:order val="0"/>
          <c:tx>
            <c:strRef>
              <c:f>Sheet1!$B$10</c:f>
              <c:strCache>
                <c:ptCount val="1"/>
                <c:pt idx="0">
                  <c:v>付与日数</c:v>
                </c:pt>
              </c:strCache>
            </c:strRef>
          </c:tx>
          <c:invertIfNegative val="0"/>
          <c:dLbls>
            <c:txPr>
              <a:bodyPr/>
              <a:lstStyle/>
              <a:p>
                <a:pPr>
                  <a:defRPr sz="1100" baseline="0"/>
                </a:pPr>
                <a:endParaRPr lang="ja-JP"/>
              </a:p>
            </c:txPr>
            <c:dLblPos val="outEnd"/>
            <c:showLegendKey val="0"/>
            <c:showVal val="1"/>
            <c:showCatName val="0"/>
            <c:showSerName val="0"/>
            <c:showPercent val="0"/>
            <c:showBubbleSize val="0"/>
            <c:showLeaderLines val="0"/>
          </c:dLbls>
          <c:cat>
            <c:strRef>
              <c:f>Sheet1!$A$11:$A$24</c:f>
              <c:strCache>
                <c:ptCount val="14"/>
                <c:pt idx="0">
                  <c:v>昭和63年</c:v>
                </c:pt>
                <c:pt idx="1">
                  <c:v>平成5年</c:v>
                </c:pt>
                <c:pt idx="2">
                  <c:v>10年</c:v>
                </c:pt>
                <c:pt idx="3">
                  <c:v>15年</c:v>
                </c:pt>
                <c:pt idx="4">
                  <c:v>16年</c:v>
                </c:pt>
                <c:pt idx="5">
                  <c:v>17年</c:v>
                </c:pt>
                <c:pt idx="6">
                  <c:v>18年</c:v>
                </c:pt>
                <c:pt idx="7">
                  <c:v>19年</c:v>
                </c:pt>
                <c:pt idx="8">
                  <c:v>20年</c:v>
                </c:pt>
                <c:pt idx="9">
                  <c:v>21年</c:v>
                </c:pt>
                <c:pt idx="10">
                  <c:v>22年</c:v>
                </c:pt>
                <c:pt idx="11">
                  <c:v>23年</c:v>
                </c:pt>
                <c:pt idx="12">
                  <c:v>24年</c:v>
                </c:pt>
                <c:pt idx="13">
                  <c:v>25年</c:v>
                </c:pt>
              </c:strCache>
            </c:strRef>
          </c:cat>
          <c:val>
            <c:numRef>
              <c:f>Sheet1!$B$11:$B$24</c:f>
              <c:numCache>
                <c:formatCode>#,##0.0_ </c:formatCode>
                <c:ptCount val="14"/>
                <c:pt idx="0">
                  <c:v>15.3</c:v>
                </c:pt>
                <c:pt idx="1">
                  <c:v>16.3</c:v>
                </c:pt>
                <c:pt idx="2">
                  <c:v>17.5</c:v>
                </c:pt>
                <c:pt idx="3">
                  <c:v>18.2</c:v>
                </c:pt>
                <c:pt idx="4">
                  <c:v>18</c:v>
                </c:pt>
                <c:pt idx="5">
                  <c:v>18</c:v>
                </c:pt>
                <c:pt idx="6">
                  <c:v>17.899999999999999</c:v>
                </c:pt>
                <c:pt idx="7">
                  <c:v>17.7</c:v>
                </c:pt>
                <c:pt idx="8">
                  <c:v>17.600000000000001</c:v>
                </c:pt>
                <c:pt idx="9">
                  <c:v>18</c:v>
                </c:pt>
                <c:pt idx="10">
                  <c:v>17.899999999999999</c:v>
                </c:pt>
                <c:pt idx="11">
                  <c:v>17.899999999999999</c:v>
                </c:pt>
                <c:pt idx="12">
                  <c:v>18.3</c:v>
                </c:pt>
                <c:pt idx="13">
                  <c:v>18.3</c:v>
                </c:pt>
              </c:numCache>
            </c:numRef>
          </c:val>
        </c:ser>
        <c:ser>
          <c:idx val="0"/>
          <c:order val="1"/>
          <c:tx>
            <c:strRef>
              <c:f>Sheet1!$D$10</c:f>
              <c:strCache>
                <c:ptCount val="1"/>
                <c:pt idx="0">
                  <c:v>取得日数</c:v>
                </c:pt>
              </c:strCache>
            </c:strRef>
          </c:tx>
          <c:invertIfNegative val="0"/>
          <c:dLbls>
            <c:txPr>
              <a:bodyPr/>
              <a:lstStyle/>
              <a:p>
                <a:pPr>
                  <a:defRPr sz="1100" baseline="0"/>
                </a:pPr>
                <a:endParaRPr lang="ja-JP"/>
              </a:p>
            </c:txPr>
            <c:dLblPos val="outEnd"/>
            <c:showLegendKey val="0"/>
            <c:showVal val="1"/>
            <c:showCatName val="0"/>
            <c:showSerName val="0"/>
            <c:showPercent val="0"/>
            <c:showBubbleSize val="0"/>
            <c:showLeaderLines val="0"/>
          </c:dLbls>
          <c:cat>
            <c:strRef>
              <c:f>Sheet1!$A$11:$A$24</c:f>
              <c:strCache>
                <c:ptCount val="14"/>
                <c:pt idx="0">
                  <c:v>昭和63年</c:v>
                </c:pt>
                <c:pt idx="1">
                  <c:v>平成5年</c:v>
                </c:pt>
                <c:pt idx="2">
                  <c:v>10年</c:v>
                </c:pt>
                <c:pt idx="3">
                  <c:v>15年</c:v>
                </c:pt>
                <c:pt idx="4">
                  <c:v>16年</c:v>
                </c:pt>
                <c:pt idx="5">
                  <c:v>17年</c:v>
                </c:pt>
                <c:pt idx="6">
                  <c:v>18年</c:v>
                </c:pt>
                <c:pt idx="7">
                  <c:v>19年</c:v>
                </c:pt>
                <c:pt idx="8">
                  <c:v>20年</c:v>
                </c:pt>
                <c:pt idx="9">
                  <c:v>21年</c:v>
                </c:pt>
                <c:pt idx="10">
                  <c:v>22年</c:v>
                </c:pt>
                <c:pt idx="11">
                  <c:v>23年</c:v>
                </c:pt>
                <c:pt idx="12">
                  <c:v>24年</c:v>
                </c:pt>
                <c:pt idx="13">
                  <c:v>25年</c:v>
                </c:pt>
              </c:strCache>
            </c:strRef>
          </c:cat>
          <c:val>
            <c:numRef>
              <c:f>Sheet1!$D$11:$D$24</c:f>
              <c:numCache>
                <c:formatCode>#,##0.0_ </c:formatCode>
                <c:ptCount val="14"/>
                <c:pt idx="0">
                  <c:v>7.6</c:v>
                </c:pt>
                <c:pt idx="1">
                  <c:v>9.1</c:v>
                </c:pt>
                <c:pt idx="2">
                  <c:v>9.1</c:v>
                </c:pt>
                <c:pt idx="3">
                  <c:v>8.8000000000000007</c:v>
                </c:pt>
                <c:pt idx="4">
                  <c:v>8.5</c:v>
                </c:pt>
                <c:pt idx="5">
                  <c:v>8.4</c:v>
                </c:pt>
                <c:pt idx="6">
                  <c:v>8.4</c:v>
                </c:pt>
                <c:pt idx="7">
                  <c:v>8.3000000000000007</c:v>
                </c:pt>
                <c:pt idx="8">
                  <c:v>8.1999999999999993</c:v>
                </c:pt>
                <c:pt idx="9">
                  <c:v>8.5</c:v>
                </c:pt>
                <c:pt idx="10">
                  <c:v>8.5</c:v>
                </c:pt>
                <c:pt idx="11">
                  <c:v>8.6</c:v>
                </c:pt>
                <c:pt idx="12">
                  <c:v>9</c:v>
                </c:pt>
                <c:pt idx="13">
                  <c:v>8.6</c:v>
                </c:pt>
              </c:numCache>
            </c:numRef>
          </c:val>
        </c:ser>
        <c:dLbls>
          <c:showLegendKey val="0"/>
          <c:showVal val="0"/>
          <c:showCatName val="0"/>
          <c:showSerName val="0"/>
          <c:showPercent val="0"/>
          <c:showBubbleSize val="0"/>
        </c:dLbls>
        <c:gapWidth val="150"/>
        <c:axId val="51031040"/>
        <c:axId val="51049216"/>
      </c:barChart>
      <c:catAx>
        <c:axId val="51031040"/>
        <c:scaling>
          <c:orientation val="minMax"/>
        </c:scaling>
        <c:delete val="0"/>
        <c:axPos val="b"/>
        <c:majorTickMark val="out"/>
        <c:minorTickMark val="none"/>
        <c:tickLblPos val="nextTo"/>
        <c:txPr>
          <a:bodyPr/>
          <a:lstStyle/>
          <a:p>
            <a:pPr>
              <a:defRPr sz="1100" baseline="0"/>
            </a:pPr>
            <a:endParaRPr lang="ja-JP"/>
          </a:p>
        </c:txPr>
        <c:crossAx val="51049216"/>
        <c:crosses val="autoZero"/>
        <c:auto val="1"/>
        <c:lblAlgn val="ctr"/>
        <c:lblOffset val="100"/>
        <c:noMultiLvlLbl val="0"/>
      </c:catAx>
      <c:valAx>
        <c:axId val="51049216"/>
        <c:scaling>
          <c:orientation val="minMax"/>
        </c:scaling>
        <c:delete val="0"/>
        <c:axPos val="l"/>
        <c:majorGridlines/>
        <c:numFmt formatCode="#,##0.0_ " sourceLinked="1"/>
        <c:majorTickMark val="out"/>
        <c:minorTickMark val="none"/>
        <c:tickLblPos val="nextTo"/>
        <c:txPr>
          <a:bodyPr/>
          <a:lstStyle/>
          <a:p>
            <a:pPr>
              <a:defRPr sz="1200" baseline="0"/>
            </a:pPr>
            <a:endParaRPr lang="ja-JP"/>
          </a:p>
        </c:txPr>
        <c:crossAx val="51031040"/>
        <c:crosses val="autoZero"/>
        <c:crossBetween val="between"/>
        <c:majorUnit val="5"/>
      </c:valAx>
    </c:plotArea>
    <c:legend>
      <c:legendPos val="r"/>
      <c:layout>
        <c:manualLayout>
          <c:xMode val="edge"/>
          <c:yMode val="edge"/>
          <c:x val="0.61419783464566924"/>
          <c:y val="0.9088371494076416"/>
          <c:w val="0.36496883202099739"/>
          <c:h val="9.0894782734578308E-2"/>
        </c:manualLayout>
      </c:layout>
      <c:overlay val="0"/>
      <c:txPr>
        <a:bodyPr/>
        <a:lstStyle/>
        <a:p>
          <a:pPr>
            <a:defRPr sz="1200" baseline="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200" dirty="0" smtClean="0"/>
              <a:t>消化率</a:t>
            </a:r>
            <a:endParaRPr lang="ja-JP" altLang="en-US" sz="1200" dirty="0"/>
          </a:p>
        </c:rich>
      </c:tx>
      <c:layout>
        <c:manualLayout>
          <c:xMode val="edge"/>
          <c:yMode val="edge"/>
          <c:x val="0.46682437070484234"/>
          <c:y val="5.2184814714073907E-2"/>
        </c:manualLayout>
      </c:layout>
      <c:overlay val="1"/>
    </c:title>
    <c:autoTitleDeleted val="0"/>
    <c:plotArea>
      <c:layout>
        <c:manualLayout>
          <c:layoutTarget val="inner"/>
          <c:xMode val="edge"/>
          <c:yMode val="edge"/>
          <c:x val="9.3087375212278001E-2"/>
          <c:y val="0.24635196367858775"/>
          <c:w val="0.86170774095233749"/>
          <c:h val="0.47113894883287094"/>
        </c:manualLayout>
      </c:layout>
      <c:lineChart>
        <c:grouping val="standard"/>
        <c:varyColors val="0"/>
        <c:ser>
          <c:idx val="0"/>
          <c:order val="0"/>
          <c:dLbls>
            <c:txPr>
              <a:bodyPr/>
              <a:lstStyle/>
              <a:p>
                <a:pPr>
                  <a:defRPr sz="1200" baseline="0"/>
                </a:pPr>
                <a:endParaRPr lang="ja-JP"/>
              </a:p>
            </c:txPr>
            <c:dLblPos val="t"/>
            <c:showLegendKey val="0"/>
            <c:showVal val="1"/>
            <c:showCatName val="0"/>
            <c:showSerName val="0"/>
            <c:showPercent val="0"/>
            <c:showBubbleSize val="0"/>
            <c:showLeaderLines val="0"/>
          </c:dLbls>
          <c:cat>
            <c:strRef>
              <c:f>Sheet1!$A$4:$A$16</c:f>
              <c:strCache>
                <c:ptCount val="13"/>
                <c:pt idx="0">
                  <c:v>ブラジル</c:v>
                </c:pt>
                <c:pt idx="1">
                  <c:v>フランス</c:v>
                </c:pt>
                <c:pt idx="2">
                  <c:v>スペイン</c:v>
                </c:pt>
                <c:pt idx="3">
                  <c:v>オランダ</c:v>
                </c:pt>
                <c:pt idx="4">
                  <c:v>インド</c:v>
                </c:pt>
                <c:pt idx="5">
                  <c:v>ｵｰｽﾄﾗﾘｱ</c:v>
                </c:pt>
                <c:pt idx="6">
                  <c:v>ｼﾝｶﾞﾎﾟｰﾙ</c:v>
                </c:pt>
                <c:pt idx="7">
                  <c:v>香港</c:v>
                </c:pt>
                <c:pt idx="8">
                  <c:v>米国</c:v>
                </c:pt>
                <c:pt idx="9">
                  <c:v>メキシコ</c:v>
                </c:pt>
                <c:pt idx="10">
                  <c:v>タイ</c:v>
                </c:pt>
                <c:pt idx="11">
                  <c:v>韓国</c:v>
                </c:pt>
                <c:pt idx="12">
                  <c:v>日本</c:v>
                </c:pt>
              </c:strCache>
            </c:strRef>
          </c:cat>
          <c:val>
            <c:numRef>
              <c:f>Sheet1!$B$4:$B$16</c:f>
              <c:numCache>
                <c:formatCode>0_ </c:formatCode>
                <c:ptCount val="13"/>
                <c:pt idx="0">
                  <c:v>100</c:v>
                </c:pt>
                <c:pt idx="1">
                  <c:v>100</c:v>
                </c:pt>
                <c:pt idx="2">
                  <c:v>87</c:v>
                </c:pt>
                <c:pt idx="3">
                  <c:v>84</c:v>
                </c:pt>
                <c:pt idx="4">
                  <c:v>75</c:v>
                </c:pt>
                <c:pt idx="5">
                  <c:v>75</c:v>
                </c:pt>
                <c:pt idx="6">
                  <c:v>93</c:v>
                </c:pt>
                <c:pt idx="7">
                  <c:v>100</c:v>
                </c:pt>
                <c:pt idx="8">
                  <c:v>71</c:v>
                </c:pt>
                <c:pt idx="9">
                  <c:v>83</c:v>
                </c:pt>
                <c:pt idx="10">
                  <c:v>73</c:v>
                </c:pt>
                <c:pt idx="11">
                  <c:v>70</c:v>
                </c:pt>
                <c:pt idx="12">
                  <c:v>39</c:v>
                </c:pt>
              </c:numCache>
            </c:numRef>
          </c:val>
          <c:smooth val="0"/>
        </c:ser>
        <c:ser>
          <c:idx val="1"/>
          <c:order val="1"/>
          <c:cat>
            <c:strRef>
              <c:f>Sheet1!$A$4:$A$16</c:f>
              <c:strCache>
                <c:ptCount val="13"/>
                <c:pt idx="0">
                  <c:v>ブラジル</c:v>
                </c:pt>
                <c:pt idx="1">
                  <c:v>フランス</c:v>
                </c:pt>
                <c:pt idx="2">
                  <c:v>スペイン</c:v>
                </c:pt>
                <c:pt idx="3">
                  <c:v>オランダ</c:v>
                </c:pt>
                <c:pt idx="4">
                  <c:v>インド</c:v>
                </c:pt>
                <c:pt idx="5">
                  <c:v>ｵｰｽﾄﾗﾘｱ</c:v>
                </c:pt>
                <c:pt idx="6">
                  <c:v>ｼﾝｶﾞﾎﾟｰﾙ</c:v>
                </c:pt>
                <c:pt idx="7">
                  <c:v>香港</c:v>
                </c:pt>
                <c:pt idx="8">
                  <c:v>米国</c:v>
                </c:pt>
                <c:pt idx="9">
                  <c:v>メキシコ</c:v>
                </c:pt>
                <c:pt idx="10">
                  <c:v>タイ</c:v>
                </c:pt>
                <c:pt idx="11">
                  <c:v>韓国</c:v>
                </c:pt>
                <c:pt idx="12">
                  <c:v>日本</c:v>
                </c:pt>
              </c:strCache>
            </c:strRef>
          </c:cat>
          <c:val>
            <c:numRef>
              <c:f>Sheet1!$C$4:$C$16</c:f>
              <c:numCache>
                <c:formatCode>General</c:formatCode>
                <c:ptCount val="13"/>
              </c:numCache>
            </c:numRef>
          </c:val>
          <c:smooth val="0"/>
        </c:ser>
        <c:dLbls>
          <c:showLegendKey val="0"/>
          <c:showVal val="0"/>
          <c:showCatName val="0"/>
          <c:showSerName val="0"/>
          <c:showPercent val="0"/>
          <c:showBubbleSize val="0"/>
        </c:dLbls>
        <c:marker val="1"/>
        <c:smooth val="0"/>
        <c:axId val="52152960"/>
        <c:axId val="52154752"/>
      </c:lineChart>
      <c:catAx>
        <c:axId val="52152960"/>
        <c:scaling>
          <c:orientation val="minMax"/>
        </c:scaling>
        <c:delete val="0"/>
        <c:axPos val="b"/>
        <c:majorTickMark val="out"/>
        <c:minorTickMark val="none"/>
        <c:tickLblPos val="nextTo"/>
        <c:txPr>
          <a:bodyPr/>
          <a:lstStyle/>
          <a:p>
            <a:pPr>
              <a:defRPr sz="1100" spc="-100" baseline="0"/>
            </a:pPr>
            <a:endParaRPr lang="ja-JP"/>
          </a:p>
        </c:txPr>
        <c:crossAx val="52154752"/>
        <c:crosses val="autoZero"/>
        <c:auto val="1"/>
        <c:lblAlgn val="ctr"/>
        <c:lblOffset val="100"/>
        <c:noMultiLvlLbl val="0"/>
      </c:catAx>
      <c:valAx>
        <c:axId val="52154752"/>
        <c:scaling>
          <c:orientation val="minMax"/>
          <c:max val="100"/>
        </c:scaling>
        <c:delete val="0"/>
        <c:axPos val="l"/>
        <c:majorGridlines/>
        <c:numFmt formatCode="0_ " sourceLinked="1"/>
        <c:majorTickMark val="out"/>
        <c:minorTickMark val="none"/>
        <c:tickLblPos val="nextTo"/>
        <c:txPr>
          <a:bodyPr/>
          <a:lstStyle/>
          <a:p>
            <a:pPr>
              <a:defRPr sz="1200" baseline="0"/>
            </a:pPr>
            <a:endParaRPr lang="ja-JP"/>
          </a:p>
        </c:txPr>
        <c:crossAx val="52152960"/>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200" dirty="0" smtClean="0"/>
              <a:t>支給日数・消化日数</a:t>
            </a:r>
            <a:endParaRPr lang="ja-JP" altLang="en-US" sz="1200" dirty="0"/>
          </a:p>
        </c:rich>
      </c:tx>
      <c:layout>
        <c:manualLayout>
          <c:xMode val="edge"/>
          <c:yMode val="edge"/>
          <c:x val="0.40981452794553225"/>
          <c:y val="0"/>
        </c:manualLayout>
      </c:layout>
      <c:overlay val="1"/>
    </c:title>
    <c:autoTitleDeleted val="0"/>
    <c:plotArea>
      <c:layout>
        <c:manualLayout>
          <c:layoutTarget val="inner"/>
          <c:xMode val="edge"/>
          <c:yMode val="edge"/>
          <c:x val="6.5236017546871902E-2"/>
          <c:y val="0.15492428450710863"/>
          <c:w val="0.93031947067609755"/>
          <c:h val="0.54143394841650594"/>
        </c:manualLayout>
      </c:layout>
      <c:barChart>
        <c:barDir val="col"/>
        <c:grouping val="clustered"/>
        <c:varyColors val="0"/>
        <c:ser>
          <c:idx val="4"/>
          <c:order val="0"/>
          <c:tx>
            <c:strRef>
              <c:f>Sheet1!$B$10</c:f>
              <c:strCache>
                <c:ptCount val="1"/>
                <c:pt idx="0">
                  <c:v>支給日数</c:v>
                </c:pt>
              </c:strCache>
            </c:strRef>
          </c:tx>
          <c:invertIfNegative val="0"/>
          <c:dLbls>
            <c:txPr>
              <a:bodyPr/>
              <a:lstStyle/>
              <a:p>
                <a:pPr>
                  <a:defRPr sz="1000" baseline="0"/>
                </a:pPr>
                <a:endParaRPr lang="ja-JP"/>
              </a:p>
            </c:txPr>
            <c:dLblPos val="outEnd"/>
            <c:showLegendKey val="0"/>
            <c:showVal val="1"/>
            <c:showCatName val="0"/>
            <c:showSerName val="0"/>
            <c:showPercent val="0"/>
            <c:showBubbleSize val="0"/>
            <c:showLeaderLines val="0"/>
          </c:dLbls>
          <c:cat>
            <c:strRef>
              <c:f>Sheet1!$A$11:$A$23</c:f>
              <c:strCache>
                <c:ptCount val="13"/>
                <c:pt idx="0">
                  <c:v>ブラジル</c:v>
                </c:pt>
                <c:pt idx="1">
                  <c:v>フランス</c:v>
                </c:pt>
                <c:pt idx="2">
                  <c:v>スペイン</c:v>
                </c:pt>
                <c:pt idx="3">
                  <c:v>オランダ</c:v>
                </c:pt>
                <c:pt idx="4">
                  <c:v>インド</c:v>
                </c:pt>
                <c:pt idx="5">
                  <c:v>ｵｰｽﾄﾗﾘｱ</c:v>
                </c:pt>
                <c:pt idx="6">
                  <c:v>ｼﾝｶﾞﾎﾟｰﾙ</c:v>
                </c:pt>
                <c:pt idx="7">
                  <c:v>香港</c:v>
                </c:pt>
                <c:pt idx="8">
                  <c:v>米国</c:v>
                </c:pt>
                <c:pt idx="9">
                  <c:v>メキシコ</c:v>
                </c:pt>
                <c:pt idx="10">
                  <c:v>タイ</c:v>
                </c:pt>
                <c:pt idx="11">
                  <c:v>韓国</c:v>
                </c:pt>
                <c:pt idx="12">
                  <c:v>日本</c:v>
                </c:pt>
              </c:strCache>
            </c:strRef>
          </c:cat>
          <c:val>
            <c:numRef>
              <c:f>Sheet1!$B$11:$B$23</c:f>
              <c:numCache>
                <c:formatCode>#,##0.0_ </c:formatCode>
                <c:ptCount val="13"/>
                <c:pt idx="0">
                  <c:v>30</c:v>
                </c:pt>
                <c:pt idx="1">
                  <c:v>30</c:v>
                </c:pt>
                <c:pt idx="2">
                  <c:v>30</c:v>
                </c:pt>
                <c:pt idx="3">
                  <c:v>25</c:v>
                </c:pt>
                <c:pt idx="4">
                  <c:v>24</c:v>
                </c:pt>
                <c:pt idx="5">
                  <c:v>20</c:v>
                </c:pt>
                <c:pt idx="6">
                  <c:v>15</c:v>
                </c:pt>
                <c:pt idx="7">
                  <c:v>14</c:v>
                </c:pt>
                <c:pt idx="8">
                  <c:v>14</c:v>
                </c:pt>
                <c:pt idx="9">
                  <c:v>12</c:v>
                </c:pt>
                <c:pt idx="10">
                  <c:v>11</c:v>
                </c:pt>
                <c:pt idx="11">
                  <c:v>10</c:v>
                </c:pt>
                <c:pt idx="12">
                  <c:v>18</c:v>
                </c:pt>
              </c:numCache>
            </c:numRef>
          </c:val>
        </c:ser>
        <c:ser>
          <c:idx val="0"/>
          <c:order val="1"/>
          <c:tx>
            <c:strRef>
              <c:f>Sheet1!$D$10</c:f>
              <c:strCache>
                <c:ptCount val="1"/>
                <c:pt idx="0">
                  <c:v>消化日数</c:v>
                </c:pt>
              </c:strCache>
            </c:strRef>
          </c:tx>
          <c:invertIfNegative val="0"/>
          <c:dLbls>
            <c:dLbl>
              <c:idx val="0"/>
              <c:layout>
                <c:manualLayout>
                  <c:x val="1.1647028736848945E-2"/>
                  <c:y val="0"/>
                </c:manualLayout>
              </c:layout>
              <c:dLblPos val="outEnd"/>
              <c:showLegendKey val="0"/>
              <c:showVal val="1"/>
              <c:showCatName val="0"/>
              <c:showSerName val="0"/>
              <c:showPercent val="0"/>
              <c:showBubbleSize val="0"/>
            </c:dLbl>
            <c:dLbl>
              <c:idx val="1"/>
              <c:layout>
                <c:manualLayout>
                  <c:x val="1.4974751233091501E-2"/>
                  <c:y val="0"/>
                </c:manualLayout>
              </c:layout>
              <c:dLblPos val="outEnd"/>
              <c:showLegendKey val="0"/>
              <c:showVal val="1"/>
              <c:showCatName val="0"/>
              <c:showSerName val="0"/>
              <c:showPercent val="0"/>
              <c:showBubbleSize val="0"/>
            </c:dLbl>
            <c:dLbl>
              <c:idx val="2"/>
              <c:layout>
                <c:manualLayout>
                  <c:x val="0"/>
                  <c:y val="1.0394125600322136E-2"/>
                </c:manualLayout>
              </c:layout>
              <c:dLblPos val="outEnd"/>
              <c:showLegendKey val="0"/>
              <c:showVal val="1"/>
              <c:showCatName val="0"/>
              <c:showSerName val="0"/>
              <c:showPercent val="0"/>
              <c:showBubbleSize val="0"/>
            </c:dLbl>
            <c:dLbl>
              <c:idx val="6"/>
              <c:layout>
                <c:manualLayout>
                  <c:x val="-1.6638612481212778E-3"/>
                  <c:y val="3.1182376800966409E-2"/>
                </c:manualLayout>
              </c:layout>
              <c:dLblPos val="outEnd"/>
              <c:showLegendKey val="0"/>
              <c:showVal val="1"/>
              <c:showCatName val="0"/>
              <c:showSerName val="0"/>
              <c:showPercent val="0"/>
              <c:showBubbleSize val="0"/>
            </c:dLbl>
            <c:dLbl>
              <c:idx val="7"/>
              <c:layout>
                <c:manualLayout>
                  <c:x val="9.9831674887276671E-3"/>
                  <c:y val="0"/>
                </c:manualLayout>
              </c:layout>
              <c:dLblPos val="outEnd"/>
              <c:showLegendKey val="0"/>
              <c:showVal val="1"/>
              <c:showCatName val="0"/>
              <c:showSerName val="0"/>
              <c:showPercent val="0"/>
              <c:showBubbleSize val="0"/>
            </c:dLbl>
            <c:txPr>
              <a:bodyPr/>
              <a:lstStyle/>
              <a:p>
                <a:pPr>
                  <a:defRPr sz="1000" baseline="0"/>
                </a:pPr>
                <a:endParaRPr lang="ja-JP"/>
              </a:p>
            </c:txPr>
            <c:dLblPos val="outEnd"/>
            <c:showLegendKey val="0"/>
            <c:showVal val="1"/>
            <c:showCatName val="0"/>
            <c:showSerName val="0"/>
            <c:showPercent val="0"/>
            <c:showBubbleSize val="0"/>
            <c:showLeaderLines val="0"/>
          </c:dLbls>
          <c:cat>
            <c:strRef>
              <c:f>Sheet1!$A$11:$A$23</c:f>
              <c:strCache>
                <c:ptCount val="13"/>
                <c:pt idx="0">
                  <c:v>ブラジル</c:v>
                </c:pt>
                <c:pt idx="1">
                  <c:v>フランス</c:v>
                </c:pt>
                <c:pt idx="2">
                  <c:v>スペイン</c:v>
                </c:pt>
                <c:pt idx="3">
                  <c:v>オランダ</c:v>
                </c:pt>
                <c:pt idx="4">
                  <c:v>インド</c:v>
                </c:pt>
                <c:pt idx="5">
                  <c:v>ｵｰｽﾄﾗﾘｱ</c:v>
                </c:pt>
                <c:pt idx="6">
                  <c:v>ｼﾝｶﾞﾎﾟｰﾙ</c:v>
                </c:pt>
                <c:pt idx="7">
                  <c:v>香港</c:v>
                </c:pt>
                <c:pt idx="8">
                  <c:v>米国</c:v>
                </c:pt>
                <c:pt idx="9">
                  <c:v>メキシコ</c:v>
                </c:pt>
                <c:pt idx="10">
                  <c:v>タイ</c:v>
                </c:pt>
                <c:pt idx="11">
                  <c:v>韓国</c:v>
                </c:pt>
                <c:pt idx="12">
                  <c:v>日本</c:v>
                </c:pt>
              </c:strCache>
            </c:strRef>
          </c:cat>
          <c:val>
            <c:numRef>
              <c:f>Sheet1!$D$11:$D$23</c:f>
              <c:numCache>
                <c:formatCode>#,##0.0_ </c:formatCode>
                <c:ptCount val="13"/>
                <c:pt idx="0">
                  <c:v>30</c:v>
                </c:pt>
                <c:pt idx="1">
                  <c:v>30</c:v>
                </c:pt>
                <c:pt idx="2">
                  <c:v>26</c:v>
                </c:pt>
                <c:pt idx="3">
                  <c:v>21</c:v>
                </c:pt>
                <c:pt idx="4">
                  <c:v>18</c:v>
                </c:pt>
                <c:pt idx="5">
                  <c:v>15</c:v>
                </c:pt>
                <c:pt idx="6">
                  <c:v>14</c:v>
                </c:pt>
                <c:pt idx="7">
                  <c:v>14</c:v>
                </c:pt>
                <c:pt idx="8">
                  <c:v>10</c:v>
                </c:pt>
                <c:pt idx="9">
                  <c:v>10</c:v>
                </c:pt>
                <c:pt idx="10">
                  <c:v>8</c:v>
                </c:pt>
                <c:pt idx="11">
                  <c:v>7</c:v>
                </c:pt>
                <c:pt idx="12">
                  <c:v>7</c:v>
                </c:pt>
              </c:numCache>
            </c:numRef>
          </c:val>
        </c:ser>
        <c:dLbls>
          <c:showLegendKey val="0"/>
          <c:showVal val="0"/>
          <c:showCatName val="0"/>
          <c:showSerName val="0"/>
          <c:showPercent val="0"/>
          <c:showBubbleSize val="0"/>
        </c:dLbls>
        <c:gapWidth val="150"/>
        <c:axId val="53860224"/>
        <c:axId val="53861760"/>
      </c:barChart>
      <c:catAx>
        <c:axId val="53860224"/>
        <c:scaling>
          <c:orientation val="minMax"/>
        </c:scaling>
        <c:delete val="0"/>
        <c:axPos val="b"/>
        <c:majorTickMark val="out"/>
        <c:minorTickMark val="none"/>
        <c:tickLblPos val="nextTo"/>
        <c:txPr>
          <a:bodyPr/>
          <a:lstStyle/>
          <a:p>
            <a:pPr>
              <a:defRPr sz="1100" baseline="0"/>
            </a:pPr>
            <a:endParaRPr lang="ja-JP"/>
          </a:p>
        </c:txPr>
        <c:crossAx val="53861760"/>
        <c:crosses val="autoZero"/>
        <c:auto val="1"/>
        <c:lblAlgn val="ctr"/>
        <c:lblOffset val="100"/>
        <c:noMultiLvlLbl val="0"/>
      </c:catAx>
      <c:valAx>
        <c:axId val="53861760"/>
        <c:scaling>
          <c:orientation val="minMax"/>
          <c:max val="30"/>
        </c:scaling>
        <c:delete val="0"/>
        <c:axPos val="l"/>
        <c:majorGridlines/>
        <c:numFmt formatCode="#,##0.0_ " sourceLinked="1"/>
        <c:majorTickMark val="out"/>
        <c:minorTickMark val="none"/>
        <c:tickLblPos val="nextTo"/>
        <c:txPr>
          <a:bodyPr/>
          <a:lstStyle/>
          <a:p>
            <a:pPr>
              <a:defRPr sz="1200" baseline="0"/>
            </a:pPr>
            <a:endParaRPr lang="ja-JP"/>
          </a:p>
        </c:txPr>
        <c:crossAx val="53860224"/>
        <c:crosses val="autoZero"/>
        <c:crossBetween val="between"/>
        <c:majorUnit val="5"/>
      </c:valAx>
    </c:plotArea>
    <c:legend>
      <c:legendPos val="r"/>
      <c:layout>
        <c:manualLayout>
          <c:xMode val="edge"/>
          <c:yMode val="edge"/>
          <c:x val="0.61419783464566924"/>
          <c:y val="0.9088371494076416"/>
          <c:w val="0.20662667460428924"/>
          <c:h val="9.1163028995518244E-2"/>
        </c:manualLayout>
      </c:layout>
      <c:overlay val="0"/>
      <c:txPr>
        <a:bodyPr/>
        <a:lstStyle/>
        <a:p>
          <a:pPr>
            <a:defRPr sz="1200" baseline="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200" dirty="0" smtClean="0"/>
              <a:t>消化日数が「０日」の割合</a:t>
            </a:r>
            <a:endParaRPr lang="ja-JP" altLang="en-US" sz="1200" dirty="0"/>
          </a:p>
        </c:rich>
      </c:tx>
      <c:layout>
        <c:manualLayout>
          <c:xMode val="edge"/>
          <c:yMode val="edge"/>
          <c:x val="0.40855951521259543"/>
          <c:y val="0"/>
        </c:manualLayout>
      </c:layout>
      <c:overlay val="1"/>
    </c:title>
    <c:autoTitleDeleted val="0"/>
    <c:plotArea>
      <c:layout>
        <c:manualLayout>
          <c:layoutTarget val="inner"/>
          <c:xMode val="edge"/>
          <c:yMode val="edge"/>
          <c:x val="9.3087375212278001E-2"/>
          <c:y val="7.0864086126425585E-2"/>
          <c:w val="0.86170774095233749"/>
          <c:h val="0.86201630992277767"/>
        </c:manualLayout>
      </c:layout>
      <c:barChart>
        <c:barDir val="bar"/>
        <c:grouping val="clustered"/>
        <c:varyColors val="0"/>
        <c:ser>
          <c:idx val="0"/>
          <c:order val="0"/>
          <c:invertIfNegative val="0"/>
          <c:dLbls>
            <c:txPr>
              <a:bodyPr/>
              <a:lstStyle/>
              <a:p>
                <a:pPr>
                  <a:defRPr sz="1200" baseline="0"/>
                </a:pPr>
                <a:endParaRPr lang="ja-JP"/>
              </a:p>
            </c:txPr>
            <c:showLegendKey val="0"/>
            <c:showVal val="1"/>
            <c:showCatName val="0"/>
            <c:showSerName val="0"/>
            <c:showPercent val="0"/>
            <c:showBubbleSize val="0"/>
            <c:showLeaderLines val="0"/>
          </c:dLbls>
          <c:cat>
            <c:strRef>
              <c:f>Sheet1!$A$4:$A$13</c:f>
              <c:strCache>
                <c:ptCount val="10"/>
                <c:pt idx="0">
                  <c:v>イタリア</c:v>
                </c:pt>
                <c:pt idx="1">
                  <c:v>フランス</c:v>
                </c:pt>
                <c:pt idx="2">
                  <c:v>メキシコ</c:v>
                </c:pt>
                <c:pt idx="3">
                  <c:v>ｽｳｪｰﾃﾞﾝ</c:v>
                </c:pt>
                <c:pt idx="4">
                  <c:v>メキシコ</c:v>
                </c:pt>
                <c:pt idx="5">
                  <c:v>香港</c:v>
                </c:pt>
                <c:pt idx="6">
                  <c:v>マレーシア</c:v>
                </c:pt>
                <c:pt idx="7">
                  <c:v>カナダ</c:v>
                </c:pt>
                <c:pt idx="8">
                  <c:v>米国</c:v>
                </c:pt>
                <c:pt idx="9">
                  <c:v>日本</c:v>
                </c:pt>
              </c:strCache>
            </c:strRef>
          </c:cat>
          <c:val>
            <c:numRef>
              <c:f>Sheet1!$B$4:$B$13</c:f>
              <c:numCache>
                <c:formatCode>General</c:formatCode>
                <c:ptCount val="10"/>
                <c:pt idx="0">
                  <c:v>1</c:v>
                </c:pt>
                <c:pt idx="1">
                  <c:v>1</c:v>
                </c:pt>
                <c:pt idx="2">
                  <c:v>1</c:v>
                </c:pt>
                <c:pt idx="3">
                  <c:v>1</c:v>
                </c:pt>
                <c:pt idx="4">
                  <c:v>1</c:v>
                </c:pt>
                <c:pt idx="5">
                  <c:v>1</c:v>
                </c:pt>
                <c:pt idx="6">
                  <c:v>1</c:v>
                </c:pt>
                <c:pt idx="7">
                  <c:v>5</c:v>
                </c:pt>
                <c:pt idx="8">
                  <c:v>13</c:v>
                </c:pt>
                <c:pt idx="9">
                  <c:v>17</c:v>
                </c:pt>
              </c:numCache>
            </c:numRef>
          </c:val>
        </c:ser>
        <c:dLbls>
          <c:showLegendKey val="0"/>
          <c:showVal val="0"/>
          <c:showCatName val="0"/>
          <c:showSerName val="0"/>
          <c:showPercent val="0"/>
          <c:showBubbleSize val="0"/>
        </c:dLbls>
        <c:gapWidth val="150"/>
        <c:axId val="54534912"/>
        <c:axId val="54536448"/>
      </c:barChart>
      <c:catAx>
        <c:axId val="54534912"/>
        <c:scaling>
          <c:orientation val="minMax"/>
        </c:scaling>
        <c:delete val="0"/>
        <c:axPos val="l"/>
        <c:majorTickMark val="out"/>
        <c:minorTickMark val="none"/>
        <c:tickLblPos val="nextTo"/>
        <c:txPr>
          <a:bodyPr/>
          <a:lstStyle/>
          <a:p>
            <a:pPr>
              <a:defRPr sz="1050" spc="-100" baseline="0"/>
            </a:pPr>
            <a:endParaRPr lang="ja-JP"/>
          </a:p>
        </c:txPr>
        <c:crossAx val="54536448"/>
        <c:crosses val="autoZero"/>
        <c:auto val="1"/>
        <c:lblAlgn val="ctr"/>
        <c:lblOffset val="100"/>
        <c:tickLblSkip val="1"/>
        <c:noMultiLvlLbl val="0"/>
      </c:catAx>
      <c:valAx>
        <c:axId val="54536448"/>
        <c:scaling>
          <c:orientation val="minMax"/>
        </c:scaling>
        <c:delete val="0"/>
        <c:axPos val="b"/>
        <c:majorGridlines/>
        <c:numFmt formatCode="General" sourceLinked="1"/>
        <c:majorTickMark val="out"/>
        <c:minorTickMark val="none"/>
        <c:tickLblPos val="nextTo"/>
        <c:txPr>
          <a:bodyPr/>
          <a:lstStyle/>
          <a:p>
            <a:pPr>
              <a:defRPr sz="1200" baseline="0"/>
            </a:pPr>
            <a:endParaRPr lang="ja-JP"/>
          </a:p>
        </c:txPr>
        <c:crossAx val="54534912"/>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400" dirty="0" smtClean="0"/>
              <a:t>○将来の高齢化率</a:t>
            </a:r>
            <a:endParaRPr lang="ja-JP" altLang="en-US" sz="1400" dirty="0"/>
          </a:p>
        </c:rich>
      </c:tx>
      <c:layout>
        <c:manualLayout>
          <c:xMode val="edge"/>
          <c:yMode val="edge"/>
          <c:x val="5.5974842767295635E-3"/>
          <c:y val="8.4180979826834635E-3"/>
        </c:manualLayout>
      </c:layout>
      <c:overlay val="0"/>
    </c:title>
    <c:autoTitleDeleted val="0"/>
    <c:plotArea>
      <c:layout/>
      <c:lineChart>
        <c:grouping val="standard"/>
        <c:varyColors val="0"/>
        <c:ser>
          <c:idx val="0"/>
          <c:order val="0"/>
          <c:tx>
            <c:strRef>
              <c:f>Sheet1!$B$1</c:f>
              <c:strCache>
                <c:ptCount val="1"/>
                <c:pt idx="0">
                  <c:v>列1</c:v>
                </c:pt>
              </c:strCache>
            </c:strRef>
          </c:tx>
          <c:dLbls>
            <c:txPr>
              <a:bodyPr/>
              <a:lstStyle/>
              <a:p>
                <a:pPr>
                  <a:defRPr sz="1100" baseline="0"/>
                </a:pPr>
                <a:endParaRPr lang="ja-JP"/>
              </a:p>
            </c:txPr>
            <c:showLegendKey val="0"/>
            <c:showVal val="1"/>
            <c:showCatName val="0"/>
            <c:showSerName val="0"/>
            <c:showPercent val="0"/>
            <c:showBubbleSize val="0"/>
            <c:showLeaderLines val="0"/>
          </c:dLbls>
          <c:cat>
            <c:strRef>
              <c:f>Sheet1!$A$2:$A$8</c:f>
              <c:strCache>
                <c:ptCount val="7"/>
                <c:pt idx="0">
                  <c:v>2005年</c:v>
                </c:pt>
                <c:pt idx="1">
                  <c:v>2010年</c:v>
                </c:pt>
                <c:pt idx="2">
                  <c:v>2015年</c:v>
                </c:pt>
                <c:pt idx="3">
                  <c:v>2020年</c:v>
                </c:pt>
                <c:pt idx="4">
                  <c:v>2025年</c:v>
                </c:pt>
                <c:pt idx="5">
                  <c:v>2030年</c:v>
                </c:pt>
                <c:pt idx="6">
                  <c:v>2035年</c:v>
                </c:pt>
              </c:strCache>
            </c:strRef>
          </c:cat>
          <c:val>
            <c:numRef>
              <c:f>Sheet1!$B$2:$B$8</c:f>
              <c:numCache>
                <c:formatCode>0.0_ </c:formatCode>
                <c:ptCount val="7"/>
                <c:pt idx="0">
                  <c:v>20.2</c:v>
                </c:pt>
                <c:pt idx="1">
                  <c:v>23</c:v>
                </c:pt>
                <c:pt idx="2">
                  <c:v>26.8</c:v>
                </c:pt>
                <c:pt idx="3">
                  <c:v>29.1</c:v>
                </c:pt>
                <c:pt idx="4">
                  <c:v>30.3</c:v>
                </c:pt>
                <c:pt idx="5">
                  <c:v>31.6</c:v>
                </c:pt>
                <c:pt idx="6">
                  <c:v>33.4</c:v>
                </c:pt>
              </c:numCache>
            </c:numRef>
          </c:val>
          <c:smooth val="0"/>
        </c:ser>
        <c:dLbls>
          <c:showLegendKey val="0"/>
          <c:showVal val="0"/>
          <c:showCatName val="0"/>
          <c:showSerName val="0"/>
          <c:showPercent val="0"/>
          <c:showBubbleSize val="0"/>
        </c:dLbls>
        <c:marker val="1"/>
        <c:smooth val="0"/>
        <c:axId val="54270976"/>
        <c:axId val="54297344"/>
      </c:lineChart>
      <c:catAx>
        <c:axId val="54270976"/>
        <c:scaling>
          <c:orientation val="minMax"/>
        </c:scaling>
        <c:delete val="0"/>
        <c:axPos val="b"/>
        <c:majorTickMark val="out"/>
        <c:minorTickMark val="none"/>
        <c:tickLblPos val="nextTo"/>
        <c:txPr>
          <a:bodyPr rot="0" vert="horz"/>
          <a:lstStyle/>
          <a:p>
            <a:pPr>
              <a:defRPr sz="1000" baseline="0"/>
            </a:pPr>
            <a:endParaRPr lang="ja-JP"/>
          </a:p>
        </c:txPr>
        <c:crossAx val="54297344"/>
        <c:crosses val="autoZero"/>
        <c:auto val="1"/>
        <c:lblAlgn val="ctr"/>
        <c:lblOffset val="100"/>
        <c:noMultiLvlLbl val="0"/>
      </c:catAx>
      <c:valAx>
        <c:axId val="54297344"/>
        <c:scaling>
          <c:orientation val="minMax"/>
        </c:scaling>
        <c:delete val="0"/>
        <c:axPos val="l"/>
        <c:majorGridlines/>
        <c:numFmt formatCode="0.0_ " sourceLinked="1"/>
        <c:majorTickMark val="out"/>
        <c:minorTickMark val="none"/>
        <c:tickLblPos val="nextTo"/>
        <c:txPr>
          <a:bodyPr/>
          <a:lstStyle/>
          <a:p>
            <a:pPr>
              <a:defRPr sz="1200" baseline="0"/>
            </a:pPr>
            <a:endParaRPr lang="ja-JP"/>
          </a:p>
        </c:txPr>
        <c:crossAx val="54270976"/>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0.03878</cdr:x>
      <cdr:y>0</cdr:y>
    </cdr:from>
    <cdr:to>
      <cdr:x>0.11095</cdr:x>
      <cdr:y>0.06</cdr:y>
    </cdr:to>
    <cdr:sp macro="" textlink="">
      <cdr:nvSpPr>
        <cdr:cNvPr id="2" name="テキスト ボックス 1"/>
        <cdr:cNvSpPr txBox="1"/>
      </cdr:nvSpPr>
      <cdr:spPr>
        <a:xfrm xmlns:a="http://schemas.openxmlformats.org/drawingml/2006/main">
          <a:off x="270880" y="0"/>
          <a:ext cx="504056"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b="1" dirty="0" smtClean="0"/>
            <a:t>（％）</a:t>
          </a:r>
          <a:endParaRPr lang="ja-JP" altLang="en-US" sz="1100" b="1" dirty="0"/>
        </a:p>
      </cdr:txBody>
    </cdr:sp>
  </cdr:relSizeAnchor>
</c:userShapes>
</file>

<file path=ppt/drawings/drawing10.xml><?xml version="1.0" encoding="utf-8"?>
<c:userShapes xmlns:c="http://schemas.openxmlformats.org/drawingml/2006/chart">
  <cdr:relSizeAnchor xmlns:cdr="http://schemas.openxmlformats.org/drawingml/2006/chartDrawing">
    <cdr:from>
      <cdr:x>0.05065</cdr:x>
      <cdr:y>0.08127</cdr:y>
    </cdr:from>
    <cdr:to>
      <cdr:x>0.17623</cdr:x>
      <cdr:y>0.14821</cdr:y>
    </cdr:to>
    <cdr:sp macro="" textlink="">
      <cdr:nvSpPr>
        <cdr:cNvPr id="2" name="テキスト ボックス 1"/>
        <cdr:cNvSpPr txBox="1"/>
      </cdr:nvSpPr>
      <cdr:spPr>
        <a:xfrm xmlns:a="http://schemas.openxmlformats.org/drawingml/2006/main">
          <a:off x="220632" y="288032"/>
          <a:ext cx="547029" cy="2372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100" b="1" dirty="0" smtClean="0"/>
            <a:t>（％）</a:t>
          </a:r>
          <a:endParaRPr lang="ja-JP" altLang="en-US" sz="1100" b="1" dirty="0"/>
        </a:p>
      </cdr:txBody>
    </cdr:sp>
  </cdr:relSizeAnchor>
</c:userShapes>
</file>

<file path=ppt/drawings/drawing11.xml><?xml version="1.0" encoding="utf-8"?>
<c:userShapes xmlns:c="http://schemas.openxmlformats.org/drawingml/2006/chart">
  <cdr:relSizeAnchor xmlns:cdr="http://schemas.openxmlformats.org/drawingml/2006/chartDrawing">
    <cdr:from>
      <cdr:x>0.04375</cdr:x>
      <cdr:y>0.03279</cdr:y>
    </cdr:from>
    <cdr:to>
      <cdr:x>0.105</cdr:x>
      <cdr:y>0.09836</cdr:y>
    </cdr:to>
    <cdr:sp macro="" textlink="">
      <cdr:nvSpPr>
        <cdr:cNvPr id="2" name="テキスト ボックス 1"/>
        <cdr:cNvSpPr txBox="1"/>
      </cdr:nvSpPr>
      <cdr:spPr>
        <a:xfrm xmlns:a="http://schemas.openxmlformats.org/drawingml/2006/main">
          <a:off x="360040" y="144016"/>
          <a:ext cx="50405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dirty="0" smtClean="0"/>
            <a:t>（年）</a:t>
          </a:r>
          <a:endParaRPr lang="ja-JP" altLang="en-US" sz="1100" dirty="0"/>
        </a:p>
      </cdr:txBody>
    </cdr:sp>
  </cdr:relSizeAnchor>
</c:userShapes>
</file>

<file path=ppt/drawings/drawing12.xml><?xml version="1.0" encoding="utf-8"?>
<c:userShapes xmlns:c="http://schemas.openxmlformats.org/drawingml/2006/chart">
  <cdr:relSizeAnchor xmlns:cdr="http://schemas.openxmlformats.org/drawingml/2006/chartDrawing">
    <cdr:from>
      <cdr:x>0.03626</cdr:x>
      <cdr:y>0.04514</cdr:y>
    </cdr:from>
    <cdr:to>
      <cdr:x>0.09751</cdr:x>
      <cdr:y>0.10533</cdr:y>
    </cdr:to>
    <cdr:sp macro="" textlink="">
      <cdr:nvSpPr>
        <cdr:cNvPr id="2" name="テキスト ボックス 1"/>
        <cdr:cNvSpPr txBox="1"/>
      </cdr:nvSpPr>
      <cdr:spPr>
        <a:xfrm xmlns:a="http://schemas.openxmlformats.org/drawingml/2006/main">
          <a:off x="298376" y="216024"/>
          <a:ext cx="50405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dirty="0" smtClean="0"/>
            <a:t>（％）</a:t>
          </a:r>
          <a:endParaRPr lang="ja-JP" altLang="en-US" sz="1100" dirty="0"/>
        </a:p>
      </cdr:txBody>
    </cdr:sp>
  </cdr:relSizeAnchor>
</c:userShapes>
</file>

<file path=ppt/drawings/drawing13.xml><?xml version="1.0" encoding="utf-8"?>
<c:userShapes xmlns:c="http://schemas.openxmlformats.org/drawingml/2006/chart">
  <cdr:relSizeAnchor xmlns:cdr="http://schemas.openxmlformats.org/drawingml/2006/chartDrawing">
    <cdr:from>
      <cdr:x>0.20894</cdr:x>
      <cdr:y>0.15059</cdr:y>
    </cdr:from>
    <cdr:to>
      <cdr:x>0.41971</cdr:x>
      <cdr:y>0.32018</cdr:y>
    </cdr:to>
    <cdr:sp macro="" textlink="">
      <cdr:nvSpPr>
        <cdr:cNvPr id="4" name="左中かっこ 3"/>
        <cdr:cNvSpPr/>
      </cdr:nvSpPr>
      <cdr:spPr>
        <a:xfrm xmlns:a="http://schemas.openxmlformats.org/drawingml/2006/main" rot="2820000">
          <a:off x="921399" y="540533"/>
          <a:ext cx="696070" cy="851205"/>
        </a:xfrm>
        <a:prstGeom xmlns:a="http://schemas.openxmlformats.org/drawingml/2006/main" prst="leftBrace">
          <a:avLst>
            <a:gd name="adj1" fmla="val 7077"/>
            <a:gd name="adj2" fmla="val 62884"/>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dirty="0"/>
        </a:p>
      </cdr:txBody>
    </cdr:sp>
  </cdr:relSizeAnchor>
  <cdr:relSizeAnchor xmlns:cdr="http://schemas.openxmlformats.org/drawingml/2006/chartDrawing">
    <cdr:from>
      <cdr:x>0.08915</cdr:x>
      <cdr:y>0.15789</cdr:y>
    </cdr:from>
    <cdr:to>
      <cdr:x>0.30311</cdr:x>
      <cdr:y>0.22807</cdr:y>
    </cdr:to>
    <cdr:sp macro="" textlink="">
      <cdr:nvSpPr>
        <cdr:cNvPr id="6" name="テキスト ボックス 5"/>
        <cdr:cNvSpPr txBox="1"/>
      </cdr:nvSpPr>
      <cdr:spPr>
        <a:xfrm xmlns:a="http://schemas.openxmlformats.org/drawingml/2006/main">
          <a:off x="360040" y="648072"/>
          <a:ext cx="86409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b="1" dirty="0" smtClean="0"/>
            <a:t>３９．１％</a:t>
          </a:r>
          <a:endParaRPr lang="ja-JP" altLang="en-US" b="1" dirty="0"/>
        </a:p>
      </cdr:txBody>
    </cdr:sp>
  </cdr:relSizeAnchor>
</c:userShapes>
</file>

<file path=ppt/drawings/drawing14.xml><?xml version="1.0" encoding="utf-8"?>
<c:userShapes xmlns:c="http://schemas.openxmlformats.org/drawingml/2006/chart">
  <cdr:relSizeAnchor xmlns:cdr="http://schemas.openxmlformats.org/drawingml/2006/chartDrawing">
    <cdr:from>
      <cdr:x>0.19691</cdr:x>
      <cdr:y>0.25036</cdr:y>
    </cdr:from>
    <cdr:to>
      <cdr:x>0.36926</cdr:x>
      <cdr:y>0.45417</cdr:y>
    </cdr:to>
    <cdr:sp macro="" textlink="">
      <cdr:nvSpPr>
        <cdr:cNvPr id="2" name="左中かっこ 1"/>
        <cdr:cNvSpPr/>
      </cdr:nvSpPr>
      <cdr:spPr>
        <a:xfrm xmlns:a="http://schemas.openxmlformats.org/drawingml/2006/main" rot="1080000">
          <a:off x="795230" y="1045599"/>
          <a:ext cx="696070" cy="851205"/>
        </a:xfrm>
        <a:prstGeom xmlns:a="http://schemas.openxmlformats.org/drawingml/2006/main" prst="leftBrace">
          <a:avLst>
            <a:gd name="adj1" fmla="val 7077"/>
            <a:gd name="adj2" fmla="val 62884"/>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ja-JP" dirty="0"/>
        </a:p>
      </cdr:txBody>
    </cdr:sp>
  </cdr:relSizeAnchor>
  <cdr:relSizeAnchor xmlns:cdr="http://schemas.openxmlformats.org/drawingml/2006/chartDrawing">
    <cdr:from>
      <cdr:x>0.0308</cdr:x>
      <cdr:y>0.31034</cdr:y>
    </cdr:from>
    <cdr:to>
      <cdr:x>0.24476</cdr:x>
      <cdr:y>0.37931</cdr:y>
    </cdr:to>
    <cdr:sp macro="" textlink="">
      <cdr:nvSpPr>
        <cdr:cNvPr id="3" name="テキスト ボックス 1"/>
        <cdr:cNvSpPr txBox="1"/>
      </cdr:nvSpPr>
      <cdr:spPr>
        <a:xfrm xmlns:a="http://schemas.openxmlformats.org/drawingml/2006/main">
          <a:off x="124372" y="1296143"/>
          <a:ext cx="864096"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b="1" dirty="0"/>
            <a:t>３７．９</a:t>
          </a:r>
          <a:r>
            <a:rPr lang="ja-JP" altLang="en-US" b="1" dirty="0" smtClean="0"/>
            <a:t>％</a:t>
          </a:r>
          <a:endParaRPr lang="ja-JP" altLang="en-US" b="1" dirty="0"/>
        </a:p>
      </cdr:txBody>
    </cdr:sp>
  </cdr:relSizeAnchor>
</c:userShapes>
</file>

<file path=ppt/drawings/drawing15.xml><?xml version="1.0" encoding="utf-8"?>
<c:userShapes xmlns:c="http://schemas.openxmlformats.org/drawingml/2006/chart">
  <cdr:relSizeAnchor xmlns:cdr="http://schemas.openxmlformats.org/drawingml/2006/chartDrawing">
    <cdr:from>
      <cdr:x>0.08126</cdr:x>
      <cdr:y>0.02457</cdr:y>
    </cdr:from>
    <cdr:to>
      <cdr:x>0.14251</cdr:x>
      <cdr:y>0.08538</cdr:y>
    </cdr:to>
    <cdr:sp macro="" textlink="">
      <cdr:nvSpPr>
        <cdr:cNvPr id="2" name="テキスト ボックス 1"/>
        <cdr:cNvSpPr txBox="1"/>
      </cdr:nvSpPr>
      <cdr:spPr>
        <a:xfrm xmlns:a="http://schemas.openxmlformats.org/drawingml/2006/main">
          <a:off x="668760" y="105107"/>
          <a:ext cx="504063" cy="2600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100" dirty="0" smtClean="0"/>
            <a:t>（％）</a:t>
          </a:r>
          <a:endParaRPr lang="ja-JP"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0.07228</cdr:x>
      <cdr:y>0.11902</cdr:y>
    </cdr:from>
    <cdr:to>
      <cdr:x>0.13478</cdr:x>
      <cdr:y>0.22247</cdr:y>
    </cdr:to>
    <cdr:sp macro="" textlink="">
      <cdr:nvSpPr>
        <cdr:cNvPr id="2" name="テキスト ボックス 1"/>
        <cdr:cNvSpPr txBox="1"/>
      </cdr:nvSpPr>
      <cdr:spPr>
        <a:xfrm xmlns:a="http://schemas.openxmlformats.org/drawingml/2006/main">
          <a:off x="582920" y="248543"/>
          <a:ext cx="504056"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100" b="1" dirty="0" smtClean="0"/>
            <a:t>（％）</a:t>
          </a:r>
          <a:endParaRPr lang="ja-JP" altLang="en-US" sz="11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0.0283</cdr:x>
      <cdr:y>0.02947</cdr:y>
    </cdr:from>
    <cdr:to>
      <cdr:x>0.09434</cdr:x>
      <cdr:y>0.11787</cdr:y>
    </cdr:to>
    <cdr:sp macro="" textlink="">
      <cdr:nvSpPr>
        <cdr:cNvPr id="3" name="テキスト ボックス 2"/>
        <cdr:cNvSpPr txBox="1"/>
      </cdr:nvSpPr>
      <cdr:spPr>
        <a:xfrm xmlns:a="http://schemas.openxmlformats.org/drawingml/2006/main">
          <a:off x="216024" y="72008"/>
          <a:ext cx="504056"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dirty="0" smtClean="0"/>
            <a:t>（日）</a:t>
          </a:r>
          <a:endParaRPr lang="ja-JP" alt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0.05442</cdr:x>
      <cdr:y>0.11902</cdr:y>
    </cdr:from>
    <cdr:to>
      <cdr:x>0.11692</cdr:x>
      <cdr:y>0.22247</cdr:y>
    </cdr:to>
    <cdr:sp macro="" textlink="">
      <cdr:nvSpPr>
        <cdr:cNvPr id="2" name="テキスト ボックス 1"/>
        <cdr:cNvSpPr txBox="1"/>
      </cdr:nvSpPr>
      <cdr:spPr>
        <a:xfrm xmlns:a="http://schemas.openxmlformats.org/drawingml/2006/main">
          <a:off x="438904" y="248543"/>
          <a:ext cx="504056" cy="2160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100" b="1" dirty="0" smtClean="0"/>
            <a:t>（％）</a:t>
          </a:r>
          <a:endParaRPr lang="ja-JP" altLang="en-US" sz="11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0.0283</cdr:x>
      <cdr:y>0.02947</cdr:y>
    </cdr:from>
    <cdr:to>
      <cdr:x>0.09434</cdr:x>
      <cdr:y>0.11787</cdr:y>
    </cdr:to>
    <cdr:sp macro="" textlink="">
      <cdr:nvSpPr>
        <cdr:cNvPr id="3" name="テキスト ボックス 2"/>
        <cdr:cNvSpPr txBox="1"/>
      </cdr:nvSpPr>
      <cdr:spPr>
        <a:xfrm xmlns:a="http://schemas.openxmlformats.org/drawingml/2006/main">
          <a:off x="216024" y="72008"/>
          <a:ext cx="504056"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dirty="0" smtClean="0"/>
            <a:t>（日）</a:t>
          </a:r>
          <a:endParaRPr lang="ja-JP" alt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0.05804</cdr:x>
      <cdr:y>0.02682</cdr:y>
    </cdr:from>
    <cdr:to>
      <cdr:x>0.12054</cdr:x>
      <cdr:y>0.07873</cdr:y>
    </cdr:to>
    <cdr:sp macro="" textlink="">
      <cdr:nvSpPr>
        <cdr:cNvPr id="2" name="テキスト ボックス 1"/>
        <cdr:cNvSpPr txBox="1"/>
      </cdr:nvSpPr>
      <cdr:spPr>
        <a:xfrm xmlns:a="http://schemas.openxmlformats.org/drawingml/2006/main">
          <a:off x="468052" y="120596"/>
          <a:ext cx="504056" cy="2334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100" b="1" dirty="0" smtClean="0"/>
            <a:t>（％）</a:t>
          </a:r>
          <a:endParaRPr lang="ja-JP" altLang="en-US" sz="11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0.09171</cdr:x>
      <cdr:y>0.05405</cdr:y>
    </cdr:from>
    <cdr:to>
      <cdr:x>0.22858</cdr:x>
      <cdr:y>0.09687</cdr:y>
    </cdr:to>
    <cdr:sp macro="" textlink="">
      <cdr:nvSpPr>
        <cdr:cNvPr id="2" name="テキスト ボックス 1"/>
        <cdr:cNvSpPr txBox="1"/>
      </cdr:nvSpPr>
      <cdr:spPr>
        <a:xfrm xmlns:a="http://schemas.openxmlformats.org/drawingml/2006/main">
          <a:off x="370384" y="244624"/>
          <a:ext cx="552765" cy="1938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100" b="1" dirty="0" smtClean="0"/>
            <a:t>（％）</a:t>
          </a:r>
          <a:endParaRPr lang="ja-JP" altLang="en-US" sz="1100" b="1" dirty="0"/>
        </a:p>
      </cdr:txBody>
    </cdr:sp>
  </cdr:relSizeAnchor>
</c:userShapes>
</file>

<file path=ppt/drawings/drawing8.xml><?xml version="1.0" encoding="utf-8"?>
<c:userShapes xmlns:c="http://schemas.openxmlformats.org/drawingml/2006/chart">
  <cdr:relSizeAnchor xmlns:cdr="http://schemas.openxmlformats.org/drawingml/2006/chartDrawing">
    <cdr:from>
      <cdr:x>0.03708</cdr:x>
      <cdr:y>0.05292</cdr:y>
    </cdr:from>
    <cdr:to>
      <cdr:x>0.22246</cdr:x>
      <cdr:y>0.12577</cdr:y>
    </cdr:to>
    <cdr:sp macro="" textlink="">
      <cdr:nvSpPr>
        <cdr:cNvPr id="2" name="テキスト ボックス 1"/>
        <cdr:cNvSpPr txBox="1"/>
      </cdr:nvSpPr>
      <cdr:spPr>
        <a:xfrm xmlns:a="http://schemas.openxmlformats.org/drawingml/2006/main">
          <a:off x="144016" y="209238"/>
          <a:ext cx="72008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dirty="0" smtClean="0"/>
            <a:t>（万人）</a:t>
          </a:r>
          <a:endParaRPr lang="ja-JP" altLang="en-US" sz="1100" dirty="0"/>
        </a:p>
      </cdr:txBody>
    </cdr:sp>
  </cdr:relSizeAnchor>
  <cdr:relSizeAnchor xmlns:cdr="http://schemas.openxmlformats.org/drawingml/2006/chartDrawing">
    <cdr:from>
      <cdr:x>0.20392</cdr:x>
      <cdr:y>0.07114</cdr:y>
    </cdr:from>
    <cdr:to>
      <cdr:x>0.35223</cdr:x>
      <cdr:y>0.12577</cdr:y>
    </cdr:to>
    <cdr:sp macro="" textlink="">
      <cdr:nvSpPr>
        <cdr:cNvPr id="3" name="テキスト ボックス 2"/>
        <cdr:cNvSpPr txBox="1"/>
      </cdr:nvSpPr>
      <cdr:spPr>
        <a:xfrm xmlns:a="http://schemas.openxmlformats.org/drawingml/2006/main">
          <a:off x="792088" y="281246"/>
          <a:ext cx="57606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300" dirty="0" smtClean="0"/>
            <a:t>6650</a:t>
          </a:r>
          <a:endParaRPr lang="ja-JP" altLang="en-US" sz="1300" dirty="0"/>
        </a:p>
      </cdr:txBody>
    </cdr:sp>
  </cdr:relSizeAnchor>
  <cdr:relSizeAnchor xmlns:cdr="http://schemas.openxmlformats.org/drawingml/2006/chartDrawing">
    <cdr:from>
      <cdr:x>0.40785</cdr:x>
      <cdr:y>0.07114</cdr:y>
    </cdr:from>
    <cdr:to>
      <cdr:x>0.55616</cdr:x>
      <cdr:y>0.12577</cdr:y>
    </cdr:to>
    <cdr:sp macro="" textlink="">
      <cdr:nvSpPr>
        <cdr:cNvPr id="5" name="テキスト ボックス 4"/>
        <cdr:cNvSpPr txBox="1"/>
      </cdr:nvSpPr>
      <cdr:spPr>
        <a:xfrm xmlns:a="http://schemas.openxmlformats.org/drawingml/2006/main">
          <a:off x="1584176" y="281246"/>
          <a:ext cx="57606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300" dirty="0" smtClean="0"/>
            <a:t>6632</a:t>
          </a:r>
          <a:endParaRPr lang="ja-JP" altLang="en-US" sz="1300" dirty="0"/>
        </a:p>
      </cdr:txBody>
    </cdr:sp>
  </cdr:relSizeAnchor>
  <cdr:relSizeAnchor xmlns:cdr="http://schemas.openxmlformats.org/drawingml/2006/chartDrawing">
    <cdr:from>
      <cdr:x>0.61177</cdr:x>
      <cdr:y>0.07114</cdr:y>
    </cdr:from>
    <cdr:to>
      <cdr:x>0.76008</cdr:x>
      <cdr:y>0.12911</cdr:y>
    </cdr:to>
    <cdr:sp macro="" textlink="">
      <cdr:nvSpPr>
        <cdr:cNvPr id="6" name="テキスト ボックス 5"/>
        <cdr:cNvSpPr txBox="1"/>
      </cdr:nvSpPr>
      <cdr:spPr>
        <a:xfrm xmlns:a="http://schemas.openxmlformats.org/drawingml/2006/main">
          <a:off x="2376264" y="281246"/>
          <a:ext cx="576064" cy="2291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300" dirty="0" smtClean="0"/>
            <a:t>6037</a:t>
          </a:r>
          <a:endParaRPr lang="ja-JP" altLang="en-US" sz="1300" dirty="0"/>
        </a:p>
      </cdr:txBody>
    </cdr:sp>
  </cdr:relSizeAnchor>
  <cdr:relSizeAnchor xmlns:cdr="http://schemas.openxmlformats.org/drawingml/2006/chartDrawing">
    <cdr:from>
      <cdr:x>0.81461</cdr:x>
      <cdr:y>0.07114</cdr:y>
    </cdr:from>
    <cdr:to>
      <cdr:x>1</cdr:x>
      <cdr:y>0.12911</cdr:y>
    </cdr:to>
    <cdr:sp macro="" textlink="">
      <cdr:nvSpPr>
        <cdr:cNvPr id="7" name="テキスト ボックス 6"/>
        <cdr:cNvSpPr txBox="1"/>
      </cdr:nvSpPr>
      <cdr:spPr>
        <a:xfrm xmlns:a="http://schemas.openxmlformats.org/drawingml/2006/main">
          <a:off x="3164160" y="281246"/>
          <a:ext cx="720080" cy="2291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300" dirty="0" smtClean="0"/>
            <a:t>5293</a:t>
          </a:r>
          <a:endParaRPr lang="ja-JP" altLang="en-US" sz="1300" dirty="0"/>
        </a:p>
      </cdr:txBody>
    </cdr:sp>
  </cdr:relSizeAnchor>
</c:userShapes>
</file>

<file path=ppt/drawings/drawing9.xml><?xml version="1.0" encoding="utf-8"?>
<c:userShapes xmlns:c="http://schemas.openxmlformats.org/drawingml/2006/chart">
  <cdr:relSizeAnchor xmlns:cdr="http://schemas.openxmlformats.org/drawingml/2006/chartDrawing">
    <cdr:from>
      <cdr:x>0.07018</cdr:x>
      <cdr:y>0.06557</cdr:y>
    </cdr:from>
    <cdr:to>
      <cdr:x>0.20233</cdr:x>
      <cdr:y>0.12278</cdr:y>
    </cdr:to>
    <cdr:sp macro="" textlink="">
      <cdr:nvSpPr>
        <cdr:cNvPr id="2" name="テキスト ボックス 1"/>
        <cdr:cNvSpPr txBox="1"/>
      </cdr:nvSpPr>
      <cdr:spPr>
        <a:xfrm xmlns:a="http://schemas.openxmlformats.org/drawingml/2006/main">
          <a:off x="288032" y="247576"/>
          <a:ext cx="542421"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100" b="1" dirty="0" smtClean="0"/>
            <a:t>（％）</a:t>
          </a:r>
          <a:endParaRPr lang="ja-JP" alt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r>
              <a:rPr kumimoji="1" lang="ja-JP" altLang="en-US" smtClean="0"/>
              <a:t>働き方・休み方見直し・仕事と生活の調和推進セミナー</a:t>
            </a:r>
            <a:endParaRPr kumimoji="1" lang="ja-JP" altLang="en-US"/>
          </a:p>
        </p:txBody>
      </p:sp>
      <p:sp>
        <p:nvSpPr>
          <p:cNvPr id="3" name="日付プレースホルダー 2"/>
          <p:cNvSpPr>
            <a:spLocks noGrp="1"/>
          </p:cNvSpPr>
          <p:nvPr>
            <p:ph type="dt" sz="quarter" idx="1"/>
          </p:nvPr>
        </p:nvSpPr>
        <p:spPr>
          <a:xfrm>
            <a:off x="3856232" y="0"/>
            <a:ext cx="2949787" cy="496967"/>
          </a:xfrm>
          <a:prstGeom prst="rect">
            <a:avLst/>
          </a:prstGeom>
        </p:spPr>
        <p:txBody>
          <a:bodyPr vert="horz" lIns="91440" tIns="45720" rIns="91440" bIns="45720"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0" y="9440071"/>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232" y="9440071"/>
            <a:ext cx="2949787" cy="496967"/>
          </a:xfrm>
          <a:prstGeom prst="rect">
            <a:avLst/>
          </a:prstGeom>
        </p:spPr>
        <p:txBody>
          <a:bodyPr vert="horz" lIns="91440" tIns="45720" rIns="91440" bIns="45720" rtlCol="0" anchor="b"/>
          <a:lstStyle>
            <a:lvl1pPr algn="r">
              <a:defRPr sz="1200"/>
            </a:lvl1pPr>
          </a:lstStyle>
          <a:p>
            <a:fld id="{48CD29B3-38B8-486C-B8A2-C9104AD83C27}" type="slidenum">
              <a:rPr kumimoji="1" lang="ja-JP" altLang="en-US" smtClean="0"/>
              <a:t>‹#›</a:t>
            </a:fld>
            <a:endParaRPr kumimoji="1" lang="ja-JP" altLang="en-US"/>
          </a:p>
        </p:txBody>
      </p:sp>
    </p:spTree>
    <p:extLst>
      <p:ext uri="{BB962C8B-B14F-4D97-AF65-F5344CB8AC3E}">
        <p14:creationId xmlns:p14="http://schemas.microsoft.com/office/powerpoint/2010/main" val="426749048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r>
              <a:rPr kumimoji="1" lang="ja-JP" altLang="en-US" smtClean="0"/>
              <a:t>働き方・休み方見直し・仕事と生活の調和推進セミナー</a:t>
            </a:r>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2CEAE080-CC6C-42EC-81C8-06BABF0BFFDA}" type="slidenum">
              <a:rPr kumimoji="1" lang="ja-JP" altLang="en-US" smtClean="0"/>
              <a:t>‹#›</a:t>
            </a:fld>
            <a:endParaRPr kumimoji="1" lang="ja-JP" altLang="en-US"/>
          </a:p>
        </p:txBody>
      </p:sp>
    </p:spTree>
    <p:extLst>
      <p:ext uri="{BB962C8B-B14F-4D97-AF65-F5344CB8AC3E}">
        <p14:creationId xmlns:p14="http://schemas.microsoft.com/office/powerpoint/2010/main" val="2846393124"/>
      </p:ext>
    </p:extLst>
  </p:cSld>
  <p:clrMap bg1="lt1" tx1="dk1" bg2="lt2" tx2="dk2" accent1="accent1" accent2="accent2" accent3="accent3" accent4="accent4" accent5="accent5" accent6="accent6" hlink="hlink" folHlink="folHlink"/>
  <p:hf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mtClean="0">
                <a:latin typeface="+mn-ea"/>
              </a:rPr>
              <a:t>　</a:t>
            </a:r>
            <a:r>
              <a:rPr lang="ja-JP" altLang="en-US" smtClean="0">
                <a:latin typeface="+mn-ea"/>
              </a:rPr>
              <a:t>我が国</a:t>
            </a:r>
            <a:r>
              <a:rPr lang="ja-JP" altLang="en-US" dirty="0">
                <a:latin typeface="+mn-ea"/>
              </a:rPr>
              <a:t>では、少子高齢化及び働く人や企業のニーズの多様化を反映して、近年、「働き方」、「働かせ方」を見直そうという動きが出てきています</a:t>
            </a:r>
            <a:r>
              <a:rPr lang="ja-JP" altLang="en-US" dirty="0" smtClean="0">
                <a:latin typeface="+mn-ea"/>
              </a:rPr>
              <a:t>。また、人材確保の観点からも高齢者や女性の活用も注目されています。</a:t>
            </a:r>
            <a:endParaRPr lang="ja-JP" altLang="en-US" dirty="0">
              <a:latin typeface="+mn-ea"/>
            </a:endParaRPr>
          </a:p>
          <a:p>
            <a:r>
              <a:rPr lang="ja-JP" altLang="en-US" dirty="0">
                <a:latin typeface="+mn-ea"/>
              </a:rPr>
              <a:t>　誰もが働きやすい職場環境の整備は、優れた人材を安定的に確保すること、ひいては業務効率や業績アップにも繋がること等が期待されており</a:t>
            </a:r>
            <a:r>
              <a:rPr lang="ja-JP" altLang="en-US" dirty="0" smtClean="0">
                <a:latin typeface="+mn-ea"/>
              </a:rPr>
              <a:t>、労働行政では皆様</a:t>
            </a:r>
            <a:r>
              <a:rPr lang="ja-JP" altLang="en-US" dirty="0">
                <a:latin typeface="+mn-ea"/>
              </a:rPr>
              <a:t>のより一層の積極的な取組をお勧めしております。</a:t>
            </a:r>
          </a:p>
          <a:p>
            <a:r>
              <a:rPr lang="ja-JP" altLang="en-US" dirty="0">
                <a:latin typeface="+mn-ea"/>
              </a:rPr>
              <a:t>　　</a:t>
            </a:r>
            <a:r>
              <a:rPr lang="ja-JP" altLang="en-US" dirty="0" smtClean="0">
                <a:latin typeface="+mn-ea"/>
              </a:rPr>
              <a:t>一方、ブラック企業という言葉も定着し、長時間労働や過重労働、パワハラといった問題や派遣労働者など非正規労働者の不安定雇用の問題も注目され、行政では対応を求められています。</a:t>
            </a:r>
            <a:endParaRPr lang="en-US" altLang="ja-JP" dirty="0" smtClean="0">
              <a:latin typeface="+mn-ea"/>
            </a:endParaRPr>
          </a:p>
          <a:p>
            <a:r>
              <a:rPr lang="ja-JP" altLang="en-US" dirty="0">
                <a:latin typeface="+mn-ea"/>
              </a:rPr>
              <a:t>　</a:t>
            </a:r>
            <a:r>
              <a:rPr lang="ja-JP" altLang="en-US" dirty="0" smtClean="0">
                <a:latin typeface="+mn-ea"/>
              </a:rPr>
              <a:t>　そこで今回、県内主要企業</a:t>
            </a:r>
            <a:r>
              <a:rPr lang="ja-JP" altLang="en-US" dirty="0">
                <a:latin typeface="+mn-ea"/>
              </a:rPr>
              <a:t>を対象に「働き方・休み方の見直し・仕事と生活の調和推進セミナー」を開催することといたしました。</a:t>
            </a:r>
          </a:p>
          <a:p>
            <a:r>
              <a:rPr lang="ja-JP" altLang="en-US" dirty="0">
                <a:latin typeface="+mn-ea"/>
              </a:rPr>
              <a:t>　</a:t>
            </a:r>
            <a:r>
              <a:rPr lang="ja-JP" altLang="en-US" dirty="0" smtClean="0">
                <a:latin typeface="+mn-ea"/>
              </a:rPr>
              <a:t>　この研修</a:t>
            </a:r>
            <a:r>
              <a:rPr lang="ja-JP" altLang="en-US" dirty="0">
                <a:latin typeface="+mn-ea"/>
              </a:rPr>
              <a:t>の目的は「　職場の問題点に気づき、見直しのきっかけを見つける　」としております。</a:t>
            </a:r>
          </a:p>
          <a:p>
            <a:r>
              <a:rPr lang="ja-JP" altLang="en-US" dirty="0" smtClean="0">
                <a:latin typeface="+mn-ea"/>
              </a:rPr>
              <a:t>次第のとおり、前半は労働</a:t>
            </a:r>
            <a:r>
              <a:rPr lang="ja-JP" altLang="en-US" dirty="0">
                <a:latin typeface="+mn-ea"/>
              </a:rPr>
              <a:t>法令を踏まえた働き方・休み方の見直しを中心としたワーク・ライフ・バランスの推進</a:t>
            </a:r>
            <a:r>
              <a:rPr lang="ja-JP" altLang="en-US" dirty="0" smtClean="0">
                <a:latin typeface="+mn-ea"/>
              </a:rPr>
              <a:t>方法、</a:t>
            </a:r>
            <a:r>
              <a:rPr lang="ja-JP" altLang="en-US" dirty="0">
                <a:latin typeface="+mn-ea"/>
              </a:rPr>
              <a:t>関連する改正法の周知</a:t>
            </a:r>
            <a:r>
              <a:rPr lang="ja-JP" altLang="en-US" dirty="0" smtClean="0">
                <a:latin typeface="+mn-ea"/>
              </a:rPr>
              <a:t>等の講義、後半は例題に基づくグループ討議で参加型研修となっています。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2CEAE080-CC6C-42EC-81C8-06BABF0BFFDA}" type="slidenum">
              <a:rPr kumimoji="1" lang="ja-JP" altLang="en-US" smtClean="0"/>
              <a:t>1</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働き方・休み方見直し・仕事と生活の調和推進セミナー</a:t>
            </a:r>
            <a:endParaRPr kumimoji="1" lang="ja-JP" altLang="en-US"/>
          </a:p>
        </p:txBody>
      </p:sp>
    </p:spTree>
    <p:extLst>
      <p:ext uri="{BB962C8B-B14F-4D97-AF65-F5344CB8AC3E}">
        <p14:creationId xmlns:p14="http://schemas.microsoft.com/office/powerpoint/2010/main" val="4274784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年次有給休暇消化日数が「０日」の割合は、日本は</a:t>
            </a:r>
            <a:r>
              <a:rPr lang="en-US" altLang="ja-JP" dirty="0"/>
              <a:t>17</a:t>
            </a:r>
            <a:r>
              <a:rPr lang="ja-JP" altLang="en-US" dirty="0"/>
              <a:t>％となっており、世界第１位となっている。</a:t>
            </a:r>
          </a:p>
          <a:p>
            <a:endParaRPr kumimoji="1" lang="ja-JP" altLang="en-US" dirty="0"/>
          </a:p>
        </p:txBody>
      </p:sp>
      <p:sp>
        <p:nvSpPr>
          <p:cNvPr id="4" name="スライド番号プレースホルダー 3"/>
          <p:cNvSpPr>
            <a:spLocks noGrp="1"/>
          </p:cNvSpPr>
          <p:nvPr>
            <p:ph type="sldNum" sz="quarter" idx="10"/>
          </p:nvPr>
        </p:nvSpPr>
        <p:spPr/>
        <p:txBody>
          <a:bodyPr/>
          <a:lstStyle/>
          <a:p>
            <a:fld id="{2CEAE080-CC6C-42EC-81C8-06BABF0BFFDA}" type="slidenum">
              <a:rPr kumimoji="1" lang="ja-JP" altLang="en-US" smtClean="0"/>
              <a:t>10</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働き方・休み方見直し・仕事と生活の調和推進セミナー</a:t>
            </a:r>
            <a:endParaRPr kumimoji="1" lang="ja-JP" altLang="en-US"/>
          </a:p>
        </p:txBody>
      </p:sp>
    </p:spTree>
    <p:extLst>
      <p:ext uri="{BB962C8B-B14F-4D97-AF65-F5344CB8AC3E}">
        <p14:creationId xmlns:p14="http://schemas.microsoft.com/office/powerpoint/2010/main" val="4118226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高齢化は進み、労働力はどんどん減少する予測</a:t>
            </a:r>
            <a:endParaRPr kumimoji="1" lang="ja-JP" altLang="en-US" dirty="0"/>
          </a:p>
        </p:txBody>
      </p:sp>
      <p:sp>
        <p:nvSpPr>
          <p:cNvPr id="4" name="スライド番号プレースホルダー 3"/>
          <p:cNvSpPr>
            <a:spLocks noGrp="1"/>
          </p:cNvSpPr>
          <p:nvPr>
            <p:ph type="sldNum" sz="quarter" idx="10"/>
          </p:nvPr>
        </p:nvSpPr>
        <p:spPr/>
        <p:txBody>
          <a:bodyPr/>
          <a:lstStyle/>
          <a:p>
            <a:fld id="{2CEAE080-CC6C-42EC-81C8-06BABF0BFFDA}" type="slidenum">
              <a:rPr kumimoji="1" lang="ja-JP" altLang="en-US" smtClean="0"/>
              <a:t>11</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働き方・休み方見直し・仕事と生活の調和推進セミナー</a:t>
            </a:r>
            <a:endParaRPr kumimoji="1" lang="ja-JP" altLang="en-US"/>
          </a:p>
        </p:txBody>
      </p:sp>
    </p:spTree>
    <p:extLst>
      <p:ext uri="{BB962C8B-B14F-4D97-AF65-F5344CB8AC3E}">
        <p14:creationId xmlns:p14="http://schemas.microsoft.com/office/powerpoint/2010/main" val="1267364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現在の仕事と生活の優先度は、男女ともに「どちらかといえば仕事」の割合が最も高いが、これからの仕事と生活の希望優先度は、男女ともに「同じくらい」とするものの割合が最も高く、次に「どちらかといえば生活」とする者の割合が高くなっている。</a:t>
            </a:r>
          </a:p>
          <a:p>
            <a:r>
              <a:rPr lang="ja-JP" altLang="en-US" dirty="0"/>
              <a:t>このように、これからの希望優先度では</a:t>
            </a:r>
            <a:r>
              <a:rPr lang="ja-JP" altLang="en-US" dirty="0" smtClean="0"/>
              <a:t>、仕事ではなく生活を優先したいという傾向。</a:t>
            </a:r>
            <a:endParaRPr lang="ja-JP" altLang="en-US" dirty="0"/>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2CEAE080-CC6C-42EC-81C8-06BABF0BFFDA}" type="slidenum">
              <a:rPr kumimoji="1" lang="ja-JP" altLang="en-US" smtClean="0"/>
              <a:t>12</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働き方・休み方見直し・仕事と生活の調和推進セミナー</a:t>
            </a:r>
            <a:endParaRPr kumimoji="1" lang="ja-JP" altLang="en-US"/>
          </a:p>
        </p:txBody>
      </p:sp>
    </p:spTree>
    <p:extLst>
      <p:ext uri="{BB962C8B-B14F-4D97-AF65-F5344CB8AC3E}">
        <p14:creationId xmlns:p14="http://schemas.microsoft.com/office/powerpoint/2010/main" val="1428967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当然であるが、勤続年数は女性で短い。結婚、出産、育児が影響している。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2CEAE080-CC6C-42EC-81C8-06BABF0BFFDA}" type="slidenum">
              <a:rPr kumimoji="1" lang="ja-JP" altLang="en-US" smtClean="0"/>
              <a:t>13</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働き方・休み方見直し・仕事と生活の調和推進セミナー</a:t>
            </a:r>
            <a:endParaRPr kumimoji="1" lang="ja-JP" altLang="en-US"/>
          </a:p>
        </p:txBody>
      </p:sp>
    </p:spTree>
    <p:extLst>
      <p:ext uri="{BB962C8B-B14F-4D97-AF65-F5344CB8AC3E}">
        <p14:creationId xmlns:p14="http://schemas.microsoft.com/office/powerpoint/2010/main" val="167326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日本は先進国でもっとも低い</a:t>
            </a:r>
            <a:endParaRPr kumimoji="1" lang="ja-JP" altLang="en-US" dirty="0"/>
          </a:p>
        </p:txBody>
      </p:sp>
      <p:sp>
        <p:nvSpPr>
          <p:cNvPr id="4" name="スライド番号プレースホルダー 3"/>
          <p:cNvSpPr>
            <a:spLocks noGrp="1"/>
          </p:cNvSpPr>
          <p:nvPr>
            <p:ph type="sldNum" sz="quarter" idx="10"/>
          </p:nvPr>
        </p:nvSpPr>
        <p:spPr/>
        <p:txBody>
          <a:bodyPr/>
          <a:lstStyle/>
          <a:p>
            <a:fld id="{2CEAE080-CC6C-42EC-81C8-06BABF0BFFDA}" type="slidenum">
              <a:rPr kumimoji="1" lang="ja-JP" altLang="en-US" smtClean="0"/>
              <a:t>14</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働き方・休み方見直し・仕事と生活の調和推進セミナー</a:t>
            </a:r>
            <a:endParaRPr kumimoji="1" lang="ja-JP" altLang="en-US"/>
          </a:p>
        </p:txBody>
      </p:sp>
    </p:spTree>
    <p:extLst>
      <p:ext uri="{BB962C8B-B14F-4D97-AF65-F5344CB8AC3E}">
        <p14:creationId xmlns:p14="http://schemas.microsoft.com/office/powerpoint/2010/main" val="138669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出産退職が相変わらず多い。ただし育児休業の制度利用者が倍以上になった。</a:t>
            </a:r>
            <a:endParaRPr kumimoji="1" lang="ja-JP" altLang="en-US" dirty="0"/>
          </a:p>
        </p:txBody>
      </p:sp>
      <p:sp>
        <p:nvSpPr>
          <p:cNvPr id="4" name="スライド番号プレースホルダー 3"/>
          <p:cNvSpPr>
            <a:spLocks noGrp="1"/>
          </p:cNvSpPr>
          <p:nvPr>
            <p:ph type="sldNum" sz="quarter" idx="10"/>
          </p:nvPr>
        </p:nvSpPr>
        <p:spPr/>
        <p:txBody>
          <a:bodyPr/>
          <a:lstStyle/>
          <a:p>
            <a:fld id="{2CEAE080-CC6C-42EC-81C8-06BABF0BFFDA}" type="slidenum">
              <a:rPr kumimoji="1" lang="ja-JP" altLang="en-US" smtClean="0"/>
              <a:t>15</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働き方・休み方見直し・仕事と生活の調和推進セミナー</a:t>
            </a:r>
            <a:endParaRPr kumimoji="1" lang="ja-JP" altLang="en-US"/>
          </a:p>
        </p:txBody>
      </p:sp>
    </p:spTree>
    <p:extLst>
      <p:ext uri="{BB962C8B-B14F-4D97-AF65-F5344CB8AC3E}">
        <p14:creationId xmlns:p14="http://schemas.microsoft.com/office/powerpoint/2010/main" val="218314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学歴別終業率日本は国際的に低い水準</a:t>
            </a:r>
            <a:endParaRPr kumimoji="1" lang="ja-JP" altLang="en-US" dirty="0"/>
          </a:p>
        </p:txBody>
      </p:sp>
      <p:sp>
        <p:nvSpPr>
          <p:cNvPr id="4" name="スライド番号プレースホルダー 3"/>
          <p:cNvSpPr>
            <a:spLocks noGrp="1"/>
          </p:cNvSpPr>
          <p:nvPr>
            <p:ph type="sldNum" sz="quarter" idx="10"/>
          </p:nvPr>
        </p:nvSpPr>
        <p:spPr/>
        <p:txBody>
          <a:bodyPr/>
          <a:lstStyle/>
          <a:p>
            <a:fld id="{2CEAE080-CC6C-42EC-81C8-06BABF0BFFDA}" type="slidenum">
              <a:rPr kumimoji="1" lang="ja-JP" altLang="en-US" smtClean="0"/>
              <a:t>16</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働き方・休み方見直し・仕事と生活の調和推進セミナー</a:t>
            </a:r>
            <a:endParaRPr kumimoji="1" lang="ja-JP" altLang="en-US"/>
          </a:p>
        </p:txBody>
      </p:sp>
    </p:spTree>
    <p:extLst>
      <p:ext uri="{BB962C8B-B14F-4D97-AF65-F5344CB8AC3E}">
        <p14:creationId xmlns:p14="http://schemas.microsoft.com/office/powerpoint/2010/main" val="4120795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残業している人に対する上司の評価について部下が抱いているイメージ</a:t>
            </a:r>
          </a:p>
          <a:p>
            <a:r>
              <a:rPr kumimoji="1" lang="ja-JP" altLang="en-US" dirty="0" smtClean="0"/>
              <a:t>「残業</a:t>
            </a:r>
            <a:r>
              <a:rPr kumimoji="1" lang="ja-JP" altLang="en-US" dirty="0" smtClean="0"/>
              <a:t>をしている人ががんばっている、責任感が</a:t>
            </a:r>
            <a:r>
              <a:rPr kumimoji="1" lang="ja-JP" altLang="en-US" dirty="0" smtClean="0"/>
              <a:t>つよい」</a:t>
            </a:r>
            <a:endParaRPr kumimoji="1" lang="ja-JP" altLang="en-US" dirty="0"/>
          </a:p>
        </p:txBody>
      </p:sp>
      <p:sp>
        <p:nvSpPr>
          <p:cNvPr id="4" name="スライド番号プレースホルダー 3"/>
          <p:cNvSpPr>
            <a:spLocks noGrp="1"/>
          </p:cNvSpPr>
          <p:nvPr>
            <p:ph type="sldNum" sz="quarter" idx="10"/>
          </p:nvPr>
        </p:nvSpPr>
        <p:spPr/>
        <p:txBody>
          <a:bodyPr/>
          <a:lstStyle/>
          <a:p>
            <a:fld id="{2CEAE080-CC6C-42EC-81C8-06BABF0BFFDA}" type="slidenum">
              <a:rPr kumimoji="1" lang="ja-JP" altLang="en-US" smtClean="0"/>
              <a:t>17</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働き方・休み方見直し・仕事と生活の調和推進セミナー</a:t>
            </a:r>
            <a:endParaRPr kumimoji="1" lang="ja-JP" altLang="en-US"/>
          </a:p>
        </p:txBody>
      </p:sp>
    </p:spTree>
    <p:extLst>
      <p:ext uri="{BB962C8B-B14F-4D97-AF65-F5344CB8AC3E}">
        <p14:creationId xmlns:p14="http://schemas.microsoft.com/office/powerpoint/2010/main" val="2193904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CEAE080-CC6C-42EC-81C8-06BABF0BFFDA}" type="slidenum">
              <a:rPr kumimoji="1" lang="ja-JP" altLang="en-US" smtClean="0"/>
              <a:t>18</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働き方・休み方見直し・仕事と生活の調和推進セミナー</a:t>
            </a:r>
            <a:endParaRPr kumimoji="1" lang="ja-JP" altLang="en-US"/>
          </a:p>
        </p:txBody>
      </p:sp>
    </p:spTree>
    <p:extLst>
      <p:ext uri="{BB962C8B-B14F-4D97-AF65-F5344CB8AC3E}">
        <p14:creationId xmlns:p14="http://schemas.microsoft.com/office/powerpoint/2010/main" val="3655455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では労働時間とは</a:t>
            </a:r>
            <a:r>
              <a:rPr lang="ja-JP" altLang="en-US" dirty="0" smtClean="0"/>
              <a:t>？</a:t>
            </a:r>
            <a:endParaRPr lang="en-US" altLang="ja-JP" dirty="0"/>
          </a:p>
          <a:p>
            <a:r>
              <a:rPr lang="ja-JP" altLang="en-US" dirty="0" smtClean="0"/>
              <a:t>労働</a:t>
            </a:r>
            <a:r>
              <a:rPr lang="ja-JP" altLang="en-US" dirty="0" smtClean="0"/>
              <a:t>時間は、賃金</a:t>
            </a:r>
            <a:r>
              <a:rPr lang="ja-JP" altLang="en-US" dirty="0" smtClean="0"/>
              <a:t>が発生しますので、労働時間かどうかは非常に重要となります。</a:t>
            </a:r>
            <a:endParaRPr lang="en-US" altLang="ja-JP" dirty="0" smtClean="0"/>
          </a:p>
          <a:p>
            <a:endParaRPr lang="en-US" altLang="ja-JP" dirty="0"/>
          </a:p>
          <a:p>
            <a:r>
              <a:rPr lang="ja-JP" altLang="en-US" dirty="0" smtClean="0"/>
              <a:t>・指揮</a:t>
            </a:r>
            <a:r>
              <a:rPr lang="ja-JP" altLang="en-US" dirty="0" smtClean="0"/>
              <a:t>命令下とはなんでしょうか</a:t>
            </a:r>
            <a:r>
              <a:rPr lang="ja-JP" altLang="en-US" dirty="0" smtClean="0"/>
              <a:t>、仕事</a:t>
            </a:r>
            <a:r>
              <a:rPr lang="ja-JP" altLang="en-US" dirty="0" smtClean="0"/>
              <a:t>の依頼、業務指示に対する諾否の自由がない、業務内容、遂行方法について具体的な指示を受けていること、通常業務以外の業務であることは補強</a:t>
            </a:r>
            <a:r>
              <a:rPr lang="ja-JP" altLang="en-US" dirty="0" smtClean="0"/>
              <a:t>要素となる、</a:t>
            </a:r>
            <a:r>
              <a:rPr lang="ja-JP" altLang="en-US" dirty="0" smtClean="0"/>
              <a:t>拘束性があること、勤務場所、時間が指定、管理があること、代わりの者ができるか、報酬は</a:t>
            </a:r>
            <a:r>
              <a:rPr lang="ja-JP" altLang="en-US" dirty="0" smtClean="0"/>
              <a:t>？総合的</a:t>
            </a:r>
            <a:r>
              <a:rPr lang="ja-JP" altLang="en-US" dirty="0" smtClean="0"/>
              <a:t>に判断することとなる</a:t>
            </a:r>
            <a:endParaRPr lang="en-US" altLang="ja-JP" dirty="0"/>
          </a:p>
        </p:txBody>
      </p:sp>
      <p:sp>
        <p:nvSpPr>
          <p:cNvPr id="6349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9300" indent="-287338" eaLnBrk="0" hangingPunct="0">
              <a:spcBef>
                <a:spcPct val="30000"/>
              </a:spcBef>
              <a:defRPr kumimoji="1" sz="1200">
                <a:solidFill>
                  <a:schemeClr val="tx1"/>
                </a:solidFill>
                <a:latin typeface="Calibri" pitchFamily="34" charset="0"/>
                <a:ea typeface="ＭＳ Ｐゴシック" charset="-128"/>
              </a:defRPr>
            </a:lvl2pPr>
            <a:lvl3pPr marL="1152525" indent="-230188" eaLnBrk="0" hangingPunct="0">
              <a:spcBef>
                <a:spcPct val="30000"/>
              </a:spcBef>
              <a:defRPr kumimoji="1" sz="1200">
                <a:solidFill>
                  <a:schemeClr val="tx1"/>
                </a:solidFill>
                <a:latin typeface="Calibri" pitchFamily="34" charset="0"/>
                <a:ea typeface="ＭＳ Ｐゴシック" charset="-128"/>
              </a:defRPr>
            </a:lvl3pPr>
            <a:lvl4pPr marL="1612900" indent="-230188" eaLnBrk="0" hangingPunct="0">
              <a:spcBef>
                <a:spcPct val="30000"/>
              </a:spcBef>
              <a:defRPr kumimoji="1" sz="1200">
                <a:solidFill>
                  <a:schemeClr val="tx1"/>
                </a:solidFill>
                <a:latin typeface="Calibri" pitchFamily="34" charset="0"/>
                <a:ea typeface="ＭＳ Ｐゴシック" charset="-128"/>
              </a:defRPr>
            </a:lvl4pPr>
            <a:lvl5pPr marL="2074863" indent="-230188" eaLnBrk="0" hangingPunct="0">
              <a:spcBef>
                <a:spcPct val="30000"/>
              </a:spcBef>
              <a:defRPr kumimoji="1" sz="1200">
                <a:solidFill>
                  <a:schemeClr val="tx1"/>
                </a:solidFill>
                <a:latin typeface="Calibri" pitchFamily="34" charset="0"/>
                <a:ea typeface="ＭＳ Ｐゴシック" charset="-128"/>
              </a:defRPr>
            </a:lvl5pPr>
            <a:lvl6pPr marL="2532063" indent="-230188"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89263" indent="-230188"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46463" indent="-230188"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903663" indent="-230188"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1F85F151-21D9-433D-80D9-CED67755133D}" type="slidenum">
              <a:rPr lang="ja-JP" altLang="en-US" smtClean="0">
                <a:latin typeface="Arial" charset="0"/>
              </a:rPr>
              <a:pPr eaLnBrk="1" hangingPunct="1">
                <a:spcBef>
                  <a:spcPct val="0"/>
                </a:spcBef>
              </a:pPr>
              <a:t>19</a:t>
            </a:fld>
            <a:endParaRPr lang="ja-JP" altLang="en-US" smtClean="0">
              <a:latin typeface="Arial" charset="0"/>
            </a:endParaRPr>
          </a:p>
        </p:txBody>
      </p:sp>
      <p:sp>
        <p:nvSpPr>
          <p:cNvPr id="2" name="日付プレースホルダー 1"/>
          <p:cNvSpPr>
            <a:spLocks noGrp="1"/>
          </p:cNvSpPr>
          <p:nvPr>
            <p:ph type="dt" idx="10"/>
          </p:nvPr>
        </p:nvSpPr>
        <p:spPr/>
        <p:txBody>
          <a:bodyPr/>
          <a:lstStyle/>
          <a:p>
            <a:pPr>
              <a:defRPr/>
            </a:pPr>
            <a:endParaRPr lang="en-US" altLang="ja-JP"/>
          </a:p>
        </p:txBody>
      </p:sp>
      <p:sp>
        <p:nvSpPr>
          <p:cNvPr id="3" name="ヘッダー プレースホルダー 2"/>
          <p:cNvSpPr>
            <a:spLocks noGrp="1"/>
          </p:cNvSpPr>
          <p:nvPr>
            <p:ph type="hdr" sz="quarter" idx="11"/>
          </p:nvPr>
        </p:nvSpPr>
        <p:spPr/>
        <p:txBody>
          <a:bodyPr/>
          <a:lstStyle/>
          <a:p>
            <a:r>
              <a:rPr kumimoji="1" lang="ja-JP" altLang="en-US" smtClean="0"/>
              <a:t>働き方・休み方見直し・仕事と生活の調和推進セミナー</a:t>
            </a:r>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ワークライフバランス推進の目的</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働き方・休み方見直し・仕事と生活の調和推進セミナー</a:t>
            </a:r>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EAE080-CC6C-42EC-81C8-06BABF0BFFDA}" type="slidenum">
              <a:rPr kumimoji="1" lang="ja-JP" altLang="en-US" smtClean="0"/>
              <a:t>2</a:t>
            </a:fld>
            <a:endParaRPr kumimoji="1" lang="ja-JP" altLang="en-US"/>
          </a:p>
        </p:txBody>
      </p:sp>
    </p:spTree>
    <p:extLst>
      <p:ext uri="{BB962C8B-B14F-4D97-AF65-F5344CB8AC3E}">
        <p14:creationId xmlns:p14="http://schemas.microsoft.com/office/powerpoint/2010/main" val="899745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smtClean="0"/>
              <a:t>ご参考</a:t>
            </a:r>
            <a:r>
              <a:rPr kumimoji="1" lang="ja-JP" altLang="en-US" dirty="0" smtClean="0"/>
              <a:t>に</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1A63A61-B81B-4A81-BCF4-C762F1694575}" type="slidenum">
              <a:rPr lang="en-US" altLang="ja-JP" smtClean="0"/>
              <a:pPr>
                <a:defRPr/>
              </a:pPr>
              <a:t>20</a:t>
            </a:fld>
            <a:endParaRPr lang="en-US" altLang="ja-JP"/>
          </a:p>
        </p:txBody>
      </p:sp>
      <p:sp>
        <p:nvSpPr>
          <p:cNvPr id="5" name="日付プレースホルダー 4"/>
          <p:cNvSpPr>
            <a:spLocks noGrp="1"/>
          </p:cNvSpPr>
          <p:nvPr>
            <p:ph type="dt" idx="11"/>
          </p:nvPr>
        </p:nvSpPr>
        <p:spPr/>
        <p:txBody>
          <a:bodyPr/>
          <a:lstStyle/>
          <a:p>
            <a:pPr>
              <a:defRPr/>
            </a:pPr>
            <a:endParaRPr lang="en-US" altLang="ja-JP"/>
          </a:p>
        </p:txBody>
      </p:sp>
      <p:sp>
        <p:nvSpPr>
          <p:cNvPr id="6" name="ヘッダー プレースホルダー 5"/>
          <p:cNvSpPr>
            <a:spLocks noGrp="1"/>
          </p:cNvSpPr>
          <p:nvPr>
            <p:ph type="hdr" sz="quarter" idx="12"/>
          </p:nvPr>
        </p:nvSpPr>
        <p:spPr/>
        <p:txBody>
          <a:bodyPr/>
          <a:lstStyle/>
          <a:p>
            <a:r>
              <a:rPr kumimoji="1" lang="ja-JP" altLang="en-US" smtClean="0"/>
              <a:t>働き方・休み方見直し・仕事と生活の調和推進セミナー</a:t>
            </a:r>
            <a:endParaRPr kumimoji="1" lang="ja-JP" altLang="en-US"/>
          </a:p>
        </p:txBody>
      </p:sp>
    </p:spTree>
    <p:extLst>
      <p:ext uri="{BB962C8B-B14F-4D97-AF65-F5344CB8AC3E}">
        <p14:creationId xmlns:p14="http://schemas.microsoft.com/office/powerpoint/2010/main" val="2108363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pPr>
              <a:defRPr/>
            </a:pPr>
            <a:fld id="{F1A63A61-B81B-4A81-BCF4-C762F1694575}" type="slidenum">
              <a:rPr lang="en-US" altLang="ja-JP" smtClean="0"/>
              <a:pPr>
                <a:defRPr/>
              </a:pPr>
              <a:t>21</a:t>
            </a:fld>
            <a:endParaRPr lang="en-US" altLang="ja-JP"/>
          </a:p>
        </p:txBody>
      </p:sp>
      <p:sp>
        <p:nvSpPr>
          <p:cNvPr id="4" name="日付プレースホルダー 3"/>
          <p:cNvSpPr>
            <a:spLocks noGrp="1"/>
          </p:cNvSpPr>
          <p:nvPr>
            <p:ph type="dt" idx="12"/>
          </p:nvPr>
        </p:nvSpPr>
        <p:spPr/>
        <p:txBody>
          <a:bodyPr/>
          <a:lstStyle/>
          <a:p>
            <a:pPr>
              <a:defRPr/>
            </a:pPr>
            <a:endParaRPr lang="en-US" altLang="ja-JP"/>
          </a:p>
        </p:txBody>
      </p:sp>
      <p:sp>
        <p:nvSpPr>
          <p:cNvPr id="6" name="ヘッダー プレースホルダー 5"/>
          <p:cNvSpPr>
            <a:spLocks noGrp="1"/>
          </p:cNvSpPr>
          <p:nvPr>
            <p:ph type="hdr" sz="quarter" idx="13"/>
          </p:nvPr>
        </p:nvSpPr>
        <p:spPr/>
        <p:txBody>
          <a:bodyPr/>
          <a:lstStyle/>
          <a:p>
            <a:r>
              <a:rPr kumimoji="1" lang="ja-JP" altLang="en-US" smtClean="0"/>
              <a:t>働き方・休み方見直し・仕事と生活の調和推進セミナー</a:t>
            </a:r>
            <a:endParaRPr kumimoji="1" lang="ja-JP" altLang="en-US"/>
          </a:p>
        </p:txBody>
      </p:sp>
    </p:spTree>
    <p:extLst>
      <p:ext uri="{BB962C8B-B14F-4D97-AF65-F5344CB8AC3E}">
        <p14:creationId xmlns:p14="http://schemas.microsoft.com/office/powerpoint/2010/main" val="3680850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非常に有効なツールの紹介</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働き方・休み方見直し・仕事と生活の調和推進セミナー</a:t>
            </a:r>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EAE080-CC6C-42EC-81C8-06BABF0BFFDA}" type="slidenum">
              <a:rPr kumimoji="1" lang="ja-JP" altLang="en-US" smtClean="0"/>
              <a:t>22</a:t>
            </a:fld>
            <a:endParaRPr kumimoji="1" lang="ja-JP" altLang="en-US"/>
          </a:p>
        </p:txBody>
      </p:sp>
    </p:spTree>
    <p:extLst>
      <p:ext uri="{BB962C8B-B14F-4D97-AF65-F5344CB8AC3E}">
        <p14:creationId xmlns:p14="http://schemas.microsoft.com/office/powerpoint/2010/main" val="3174972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F1A63A61-B81B-4A81-BCF4-C762F1694575}" type="slidenum">
              <a:rPr lang="en-US" altLang="ja-JP" smtClean="0"/>
              <a:pPr>
                <a:defRPr/>
              </a:pPr>
              <a:t>24</a:t>
            </a:fld>
            <a:endParaRPr lang="en-US" altLang="ja-JP"/>
          </a:p>
        </p:txBody>
      </p:sp>
      <p:sp>
        <p:nvSpPr>
          <p:cNvPr id="6" name="日付プレースホルダー 5"/>
          <p:cNvSpPr>
            <a:spLocks noGrp="1"/>
          </p:cNvSpPr>
          <p:nvPr>
            <p:ph type="dt" idx="11"/>
          </p:nvPr>
        </p:nvSpPr>
        <p:spPr/>
        <p:txBody>
          <a:bodyPr/>
          <a:lstStyle/>
          <a:p>
            <a:pPr>
              <a:defRPr/>
            </a:pPr>
            <a:endParaRPr lang="en-US" altLang="ja-JP"/>
          </a:p>
        </p:txBody>
      </p:sp>
      <p:sp>
        <p:nvSpPr>
          <p:cNvPr id="5" name="ヘッダー プレースホルダー 4"/>
          <p:cNvSpPr>
            <a:spLocks noGrp="1"/>
          </p:cNvSpPr>
          <p:nvPr>
            <p:ph type="hdr" sz="quarter" idx="12"/>
          </p:nvPr>
        </p:nvSpPr>
        <p:spPr/>
        <p:txBody>
          <a:bodyPr/>
          <a:lstStyle/>
          <a:p>
            <a:r>
              <a:rPr kumimoji="1" lang="ja-JP" altLang="en-US" smtClean="0"/>
              <a:t>働き方・休み方見直し・仕事と生活の調和推進セミナー</a:t>
            </a:r>
            <a:endParaRPr kumimoji="1" lang="ja-JP" altLang="en-US"/>
          </a:p>
        </p:txBody>
      </p:sp>
    </p:spTree>
    <p:extLst>
      <p:ext uri="{BB962C8B-B14F-4D97-AF65-F5344CB8AC3E}">
        <p14:creationId xmlns:p14="http://schemas.microsoft.com/office/powerpoint/2010/main" val="2623907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pPr>
              <a:defRPr/>
            </a:pPr>
            <a:fld id="{F1A63A61-B81B-4A81-BCF4-C762F1694575}" type="slidenum">
              <a:rPr lang="en-US" altLang="ja-JP" smtClean="0">
                <a:solidFill>
                  <a:prstClr val="black"/>
                </a:solidFill>
              </a:rPr>
              <a:pPr>
                <a:defRPr/>
              </a:pPr>
              <a:t>25</a:t>
            </a:fld>
            <a:endParaRPr lang="en-US" altLang="ja-JP">
              <a:solidFill>
                <a:prstClr val="black"/>
              </a:solidFill>
            </a:endParaRPr>
          </a:p>
        </p:txBody>
      </p:sp>
      <p:sp>
        <p:nvSpPr>
          <p:cNvPr id="6" name="日付プレースホルダー 5"/>
          <p:cNvSpPr>
            <a:spLocks noGrp="1"/>
          </p:cNvSpPr>
          <p:nvPr>
            <p:ph type="dt" idx="12"/>
          </p:nvPr>
        </p:nvSpPr>
        <p:spPr/>
        <p:txBody>
          <a:bodyPr/>
          <a:lstStyle/>
          <a:p>
            <a:pPr>
              <a:defRPr/>
            </a:pPr>
            <a:endParaRPr lang="en-US" altLang="ja-JP">
              <a:solidFill>
                <a:prstClr val="black"/>
              </a:solidFill>
            </a:endParaRPr>
          </a:p>
        </p:txBody>
      </p:sp>
      <p:sp>
        <p:nvSpPr>
          <p:cNvPr id="4" name="ヘッダー プレースホルダー 3"/>
          <p:cNvSpPr>
            <a:spLocks noGrp="1"/>
          </p:cNvSpPr>
          <p:nvPr>
            <p:ph type="hdr" sz="quarter" idx="13"/>
          </p:nvPr>
        </p:nvSpPr>
        <p:spPr/>
        <p:txBody>
          <a:bodyPr/>
          <a:lstStyle/>
          <a:p>
            <a:r>
              <a:rPr kumimoji="1" lang="ja-JP" altLang="en-US" smtClean="0"/>
              <a:t>働き方・休み方見直し・仕事と生活の調和推進セミナー</a:t>
            </a:r>
            <a:endParaRPr kumimoji="1" lang="ja-JP" altLang="en-US"/>
          </a:p>
        </p:txBody>
      </p:sp>
    </p:spTree>
    <p:extLst>
      <p:ext uri="{BB962C8B-B14F-4D97-AF65-F5344CB8AC3E}">
        <p14:creationId xmlns:p14="http://schemas.microsoft.com/office/powerpoint/2010/main" val="2173215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126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9300" indent="-287338" eaLnBrk="0" hangingPunct="0">
              <a:spcBef>
                <a:spcPct val="30000"/>
              </a:spcBef>
              <a:defRPr kumimoji="1" sz="1200">
                <a:solidFill>
                  <a:schemeClr val="tx1"/>
                </a:solidFill>
                <a:latin typeface="Calibri" pitchFamily="34" charset="0"/>
                <a:ea typeface="ＭＳ Ｐゴシック" pitchFamily="50" charset="-128"/>
              </a:defRPr>
            </a:lvl2pPr>
            <a:lvl3pPr marL="1152525" indent="-230188" eaLnBrk="0" hangingPunct="0">
              <a:spcBef>
                <a:spcPct val="30000"/>
              </a:spcBef>
              <a:defRPr kumimoji="1" sz="1200">
                <a:solidFill>
                  <a:schemeClr val="tx1"/>
                </a:solidFill>
                <a:latin typeface="Calibri" pitchFamily="34" charset="0"/>
                <a:ea typeface="ＭＳ Ｐゴシック" pitchFamily="50" charset="-128"/>
              </a:defRPr>
            </a:lvl3pPr>
            <a:lvl4pPr marL="1612900" indent="-230188" eaLnBrk="0" hangingPunct="0">
              <a:spcBef>
                <a:spcPct val="30000"/>
              </a:spcBef>
              <a:defRPr kumimoji="1" sz="1200">
                <a:solidFill>
                  <a:schemeClr val="tx1"/>
                </a:solidFill>
                <a:latin typeface="Calibri" pitchFamily="34" charset="0"/>
                <a:ea typeface="ＭＳ Ｐゴシック" pitchFamily="50" charset="-128"/>
              </a:defRPr>
            </a:lvl4pPr>
            <a:lvl5pPr marL="2074863" indent="-230188" eaLnBrk="0" hangingPunct="0">
              <a:spcBef>
                <a:spcPct val="30000"/>
              </a:spcBef>
              <a:defRPr kumimoji="1" sz="1200">
                <a:solidFill>
                  <a:schemeClr val="tx1"/>
                </a:solidFill>
                <a:latin typeface="Calibri" pitchFamily="34" charset="0"/>
                <a:ea typeface="ＭＳ Ｐゴシック" pitchFamily="50" charset="-128"/>
              </a:defRPr>
            </a:lvl5pPr>
            <a:lvl6pPr marL="2532063" indent="-230188"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89263" indent="-230188"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46463" indent="-230188"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03663" indent="-230188"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8C4E0E5C-0C65-4615-B2D9-573706E9CC8B}" type="slidenum">
              <a:rPr lang="ja-JP" altLang="en-US">
                <a:solidFill>
                  <a:prstClr val="black"/>
                </a:solidFill>
                <a:latin typeface="Arial" charset="0"/>
              </a:rPr>
              <a:pPr eaLnBrk="1" hangingPunct="1">
                <a:spcBef>
                  <a:spcPct val="0"/>
                </a:spcBef>
              </a:pPr>
              <a:t>26</a:t>
            </a:fld>
            <a:endParaRPr lang="ja-JP" altLang="en-US">
              <a:solidFill>
                <a:prstClr val="black"/>
              </a:solidFill>
              <a:latin typeface="Arial" charset="0"/>
            </a:endParaRPr>
          </a:p>
        </p:txBody>
      </p:sp>
      <p:sp>
        <p:nvSpPr>
          <p:cNvPr id="2" name="日付プレースホルダー 1"/>
          <p:cNvSpPr>
            <a:spLocks noGrp="1"/>
          </p:cNvSpPr>
          <p:nvPr>
            <p:ph type="dt" idx="10"/>
          </p:nvPr>
        </p:nvSpPr>
        <p:spPr/>
        <p:txBody>
          <a:bodyPr/>
          <a:lstStyle/>
          <a:p>
            <a:pPr>
              <a:defRPr/>
            </a:pPr>
            <a:endParaRPr lang="en-US" altLang="ja-JP">
              <a:solidFill>
                <a:prstClr val="black"/>
              </a:solidFill>
            </a:endParaRPr>
          </a:p>
        </p:txBody>
      </p:sp>
      <p:sp>
        <p:nvSpPr>
          <p:cNvPr id="3" name="ヘッダー プレースホルダー 2"/>
          <p:cNvSpPr>
            <a:spLocks noGrp="1"/>
          </p:cNvSpPr>
          <p:nvPr>
            <p:ph type="hdr" sz="quarter" idx="11"/>
          </p:nvPr>
        </p:nvSpPr>
        <p:spPr/>
        <p:txBody>
          <a:bodyPr/>
          <a:lstStyle/>
          <a:p>
            <a:r>
              <a:rPr kumimoji="1" lang="ja-JP" altLang="en-US" smtClean="0"/>
              <a:t>働き方・休み方見直し・仕事と生活の調和推進セミナー</a:t>
            </a:r>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22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9300" indent="-287338" eaLnBrk="0" hangingPunct="0">
              <a:spcBef>
                <a:spcPct val="30000"/>
              </a:spcBef>
              <a:defRPr kumimoji="1" sz="1200">
                <a:solidFill>
                  <a:schemeClr val="tx1"/>
                </a:solidFill>
                <a:latin typeface="Calibri" pitchFamily="34" charset="0"/>
                <a:ea typeface="ＭＳ Ｐゴシック" pitchFamily="50" charset="-128"/>
              </a:defRPr>
            </a:lvl2pPr>
            <a:lvl3pPr marL="1152525" indent="-230188" eaLnBrk="0" hangingPunct="0">
              <a:spcBef>
                <a:spcPct val="30000"/>
              </a:spcBef>
              <a:defRPr kumimoji="1" sz="1200">
                <a:solidFill>
                  <a:schemeClr val="tx1"/>
                </a:solidFill>
                <a:latin typeface="Calibri" pitchFamily="34" charset="0"/>
                <a:ea typeface="ＭＳ Ｐゴシック" pitchFamily="50" charset="-128"/>
              </a:defRPr>
            </a:lvl3pPr>
            <a:lvl4pPr marL="1612900" indent="-230188" eaLnBrk="0" hangingPunct="0">
              <a:spcBef>
                <a:spcPct val="30000"/>
              </a:spcBef>
              <a:defRPr kumimoji="1" sz="1200">
                <a:solidFill>
                  <a:schemeClr val="tx1"/>
                </a:solidFill>
                <a:latin typeface="Calibri" pitchFamily="34" charset="0"/>
                <a:ea typeface="ＭＳ Ｐゴシック" pitchFamily="50" charset="-128"/>
              </a:defRPr>
            </a:lvl4pPr>
            <a:lvl5pPr marL="2074863" indent="-230188" eaLnBrk="0" hangingPunct="0">
              <a:spcBef>
                <a:spcPct val="30000"/>
              </a:spcBef>
              <a:defRPr kumimoji="1" sz="1200">
                <a:solidFill>
                  <a:schemeClr val="tx1"/>
                </a:solidFill>
                <a:latin typeface="Calibri" pitchFamily="34" charset="0"/>
                <a:ea typeface="ＭＳ Ｐゴシック" pitchFamily="50" charset="-128"/>
              </a:defRPr>
            </a:lvl5pPr>
            <a:lvl6pPr marL="2532063" indent="-230188"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89263" indent="-230188"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46463" indent="-230188"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03663" indent="-230188"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EE690C68-C811-43F0-B4B6-7CAF74D95F39}" type="slidenum">
              <a:rPr lang="ja-JP" altLang="en-US">
                <a:solidFill>
                  <a:prstClr val="black"/>
                </a:solidFill>
                <a:latin typeface="Arial" charset="0"/>
              </a:rPr>
              <a:pPr eaLnBrk="1" hangingPunct="1">
                <a:spcBef>
                  <a:spcPct val="0"/>
                </a:spcBef>
              </a:pPr>
              <a:t>27</a:t>
            </a:fld>
            <a:endParaRPr lang="ja-JP" altLang="en-US">
              <a:solidFill>
                <a:prstClr val="black"/>
              </a:solidFill>
              <a:latin typeface="Arial" charset="0"/>
            </a:endParaRPr>
          </a:p>
        </p:txBody>
      </p:sp>
      <p:sp>
        <p:nvSpPr>
          <p:cNvPr id="2" name="日付プレースホルダー 1"/>
          <p:cNvSpPr>
            <a:spLocks noGrp="1"/>
          </p:cNvSpPr>
          <p:nvPr>
            <p:ph type="dt" idx="10"/>
          </p:nvPr>
        </p:nvSpPr>
        <p:spPr/>
        <p:txBody>
          <a:bodyPr/>
          <a:lstStyle/>
          <a:p>
            <a:pPr>
              <a:defRPr/>
            </a:pPr>
            <a:endParaRPr lang="en-US" altLang="ja-JP">
              <a:solidFill>
                <a:prstClr val="black"/>
              </a:solidFill>
            </a:endParaRPr>
          </a:p>
        </p:txBody>
      </p:sp>
      <p:sp>
        <p:nvSpPr>
          <p:cNvPr id="3" name="ヘッダー プレースホルダー 2"/>
          <p:cNvSpPr>
            <a:spLocks noGrp="1"/>
          </p:cNvSpPr>
          <p:nvPr>
            <p:ph type="hdr" sz="quarter" idx="11"/>
          </p:nvPr>
        </p:nvSpPr>
        <p:spPr/>
        <p:txBody>
          <a:bodyPr/>
          <a:lstStyle/>
          <a:p>
            <a:r>
              <a:rPr kumimoji="1" lang="ja-JP" altLang="en-US" smtClean="0"/>
              <a:t>働き方・休み方見直し・仕事と生活の調和推進セミナー</a:t>
            </a:r>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331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9300" indent="-287338" eaLnBrk="0" hangingPunct="0">
              <a:spcBef>
                <a:spcPct val="30000"/>
              </a:spcBef>
              <a:defRPr kumimoji="1" sz="1200">
                <a:solidFill>
                  <a:schemeClr val="tx1"/>
                </a:solidFill>
                <a:latin typeface="Calibri" pitchFamily="34" charset="0"/>
                <a:ea typeface="ＭＳ Ｐゴシック" pitchFamily="50" charset="-128"/>
              </a:defRPr>
            </a:lvl2pPr>
            <a:lvl3pPr marL="1152525" indent="-230188" eaLnBrk="0" hangingPunct="0">
              <a:spcBef>
                <a:spcPct val="30000"/>
              </a:spcBef>
              <a:defRPr kumimoji="1" sz="1200">
                <a:solidFill>
                  <a:schemeClr val="tx1"/>
                </a:solidFill>
                <a:latin typeface="Calibri" pitchFamily="34" charset="0"/>
                <a:ea typeface="ＭＳ Ｐゴシック" pitchFamily="50" charset="-128"/>
              </a:defRPr>
            </a:lvl3pPr>
            <a:lvl4pPr marL="1612900" indent="-230188" eaLnBrk="0" hangingPunct="0">
              <a:spcBef>
                <a:spcPct val="30000"/>
              </a:spcBef>
              <a:defRPr kumimoji="1" sz="1200">
                <a:solidFill>
                  <a:schemeClr val="tx1"/>
                </a:solidFill>
                <a:latin typeface="Calibri" pitchFamily="34" charset="0"/>
                <a:ea typeface="ＭＳ Ｐゴシック" pitchFamily="50" charset="-128"/>
              </a:defRPr>
            </a:lvl4pPr>
            <a:lvl5pPr marL="2074863" indent="-230188" eaLnBrk="0" hangingPunct="0">
              <a:spcBef>
                <a:spcPct val="30000"/>
              </a:spcBef>
              <a:defRPr kumimoji="1" sz="1200">
                <a:solidFill>
                  <a:schemeClr val="tx1"/>
                </a:solidFill>
                <a:latin typeface="Calibri" pitchFamily="34" charset="0"/>
                <a:ea typeface="ＭＳ Ｐゴシック" pitchFamily="50" charset="-128"/>
              </a:defRPr>
            </a:lvl5pPr>
            <a:lvl6pPr marL="2532063" indent="-230188"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89263" indent="-230188"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46463" indent="-230188"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03663" indent="-230188"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E65A1A79-1775-4A80-8B30-52F9952D8F8C}" type="slidenum">
              <a:rPr lang="ja-JP" altLang="en-US">
                <a:solidFill>
                  <a:prstClr val="black"/>
                </a:solidFill>
                <a:latin typeface="Arial" charset="0"/>
              </a:rPr>
              <a:pPr eaLnBrk="1" hangingPunct="1">
                <a:spcBef>
                  <a:spcPct val="0"/>
                </a:spcBef>
              </a:pPr>
              <a:t>28</a:t>
            </a:fld>
            <a:endParaRPr lang="ja-JP" altLang="en-US">
              <a:solidFill>
                <a:prstClr val="black"/>
              </a:solidFill>
              <a:latin typeface="Arial" charset="0"/>
            </a:endParaRPr>
          </a:p>
        </p:txBody>
      </p:sp>
      <p:sp>
        <p:nvSpPr>
          <p:cNvPr id="2" name="日付プレースホルダー 1"/>
          <p:cNvSpPr>
            <a:spLocks noGrp="1"/>
          </p:cNvSpPr>
          <p:nvPr>
            <p:ph type="dt" idx="10"/>
          </p:nvPr>
        </p:nvSpPr>
        <p:spPr/>
        <p:txBody>
          <a:bodyPr/>
          <a:lstStyle/>
          <a:p>
            <a:pPr>
              <a:defRPr/>
            </a:pPr>
            <a:endParaRPr lang="en-US" altLang="ja-JP">
              <a:solidFill>
                <a:prstClr val="black"/>
              </a:solidFill>
            </a:endParaRPr>
          </a:p>
        </p:txBody>
      </p:sp>
      <p:sp>
        <p:nvSpPr>
          <p:cNvPr id="3" name="ヘッダー プレースホルダー 2"/>
          <p:cNvSpPr>
            <a:spLocks noGrp="1"/>
          </p:cNvSpPr>
          <p:nvPr>
            <p:ph type="hdr" sz="quarter" idx="11"/>
          </p:nvPr>
        </p:nvSpPr>
        <p:spPr/>
        <p:txBody>
          <a:bodyPr/>
          <a:lstStyle/>
          <a:p>
            <a:r>
              <a:rPr kumimoji="1" lang="ja-JP" altLang="en-US" smtClean="0"/>
              <a:t>働き方・休み方見直し・仕事と生活の調和推進セミナー</a:t>
            </a:r>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43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9300" indent="-287338" eaLnBrk="0" hangingPunct="0">
              <a:spcBef>
                <a:spcPct val="30000"/>
              </a:spcBef>
              <a:defRPr kumimoji="1" sz="1200">
                <a:solidFill>
                  <a:schemeClr val="tx1"/>
                </a:solidFill>
                <a:latin typeface="Calibri" pitchFamily="34" charset="0"/>
                <a:ea typeface="ＭＳ Ｐゴシック" pitchFamily="50" charset="-128"/>
              </a:defRPr>
            </a:lvl2pPr>
            <a:lvl3pPr marL="1152525" indent="-230188" eaLnBrk="0" hangingPunct="0">
              <a:spcBef>
                <a:spcPct val="30000"/>
              </a:spcBef>
              <a:defRPr kumimoji="1" sz="1200">
                <a:solidFill>
                  <a:schemeClr val="tx1"/>
                </a:solidFill>
                <a:latin typeface="Calibri" pitchFamily="34" charset="0"/>
                <a:ea typeface="ＭＳ Ｐゴシック" pitchFamily="50" charset="-128"/>
              </a:defRPr>
            </a:lvl3pPr>
            <a:lvl4pPr marL="1612900" indent="-230188" eaLnBrk="0" hangingPunct="0">
              <a:spcBef>
                <a:spcPct val="30000"/>
              </a:spcBef>
              <a:defRPr kumimoji="1" sz="1200">
                <a:solidFill>
                  <a:schemeClr val="tx1"/>
                </a:solidFill>
                <a:latin typeface="Calibri" pitchFamily="34" charset="0"/>
                <a:ea typeface="ＭＳ Ｐゴシック" pitchFamily="50" charset="-128"/>
              </a:defRPr>
            </a:lvl4pPr>
            <a:lvl5pPr marL="2074863" indent="-230188" eaLnBrk="0" hangingPunct="0">
              <a:spcBef>
                <a:spcPct val="30000"/>
              </a:spcBef>
              <a:defRPr kumimoji="1" sz="1200">
                <a:solidFill>
                  <a:schemeClr val="tx1"/>
                </a:solidFill>
                <a:latin typeface="Calibri" pitchFamily="34" charset="0"/>
                <a:ea typeface="ＭＳ Ｐゴシック" pitchFamily="50" charset="-128"/>
              </a:defRPr>
            </a:lvl5pPr>
            <a:lvl6pPr marL="2532063" indent="-230188"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89263" indent="-230188"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46463" indent="-230188"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03663" indent="-230188"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F359948A-7005-45FE-9F2C-0E0CA1B0CFFF}" type="slidenum">
              <a:rPr lang="ja-JP" altLang="en-US">
                <a:solidFill>
                  <a:prstClr val="black"/>
                </a:solidFill>
                <a:latin typeface="Arial" charset="0"/>
              </a:rPr>
              <a:pPr eaLnBrk="1" hangingPunct="1">
                <a:spcBef>
                  <a:spcPct val="0"/>
                </a:spcBef>
              </a:pPr>
              <a:t>29</a:t>
            </a:fld>
            <a:endParaRPr lang="ja-JP" altLang="en-US">
              <a:solidFill>
                <a:prstClr val="black"/>
              </a:solidFill>
              <a:latin typeface="Arial" charset="0"/>
            </a:endParaRPr>
          </a:p>
        </p:txBody>
      </p:sp>
      <p:sp>
        <p:nvSpPr>
          <p:cNvPr id="2" name="日付プレースホルダー 1"/>
          <p:cNvSpPr>
            <a:spLocks noGrp="1"/>
          </p:cNvSpPr>
          <p:nvPr>
            <p:ph type="dt" idx="10"/>
          </p:nvPr>
        </p:nvSpPr>
        <p:spPr/>
        <p:txBody>
          <a:bodyPr/>
          <a:lstStyle/>
          <a:p>
            <a:pPr>
              <a:defRPr/>
            </a:pPr>
            <a:endParaRPr lang="en-US" altLang="ja-JP">
              <a:solidFill>
                <a:prstClr val="black"/>
              </a:solidFill>
            </a:endParaRPr>
          </a:p>
        </p:txBody>
      </p:sp>
      <p:sp>
        <p:nvSpPr>
          <p:cNvPr id="3" name="ヘッダー プレースホルダー 2"/>
          <p:cNvSpPr>
            <a:spLocks noGrp="1"/>
          </p:cNvSpPr>
          <p:nvPr>
            <p:ph type="hdr" sz="quarter" idx="11"/>
          </p:nvPr>
        </p:nvSpPr>
        <p:spPr/>
        <p:txBody>
          <a:bodyPr/>
          <a:lstStyle/>
          <a:p>
            <a:r>
              <a:rPr kumimoji="1" lang="ja-JP" altLang="en-US" smtClean="0"/>
              <a:t>働き方・休み方見直し・仕事と生活の調和推進セミナー</a:t>
            </a:r>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r>
              <a:rPr lang="ja-JP" altLang="en-US" dirty="0" smtClean="0"/>
              <a:t>ワークライフバランスの推進はもう企業にとって避けられない課題となっていると思います。</a:t>
            </a:r>
            <a:endParaRPr lang="en-US" altLang="ja-JP" dirty="0" smtClean="0"/>
          </a:p>
          <a:p>
            <a:r>
              <a:rPr lang="ja-JP" altLang="en-US" dirty="0"/>
              <a:t>　</a:t>
            </a:r>
            <a:r>
              <a:rPr lang="ja-JP" altLang="en-US" dirty="0" smtClean="0"/>
              <a:t>本年７月、アンケートを実施させていただきました。</a:t>
            </a:r>
            <a:endParaRPr lang="en-US" altLang="ja-JP" dirty="0" smtClean="0"/>
          </a:p>
          <a:p>
            <a:r>
              <a:rPr lang="ja-JP" altLang="en-US" dirty="0"/>
              <a:t>　</a:t>
            </a:r>
            <a:r>
              <a:rPr lang="ja-JP" altLang="en-US" dirty="0" smtClean="0"/>
              <a:t>資料の２番目、アンケート結果をご覧下さい。</a:t>
            </a:r>
            <a:endParaRPr lang="en-US" altLang="ja-JP" dirty="0" smtClean="0"/>
          </a:p>
          <a:p>
            <a:r>
              <a:rPr lang="ja-JP" altLang="en-US" dirty="0" smtClean="0"/>
              <a:t>・年休取得促進の取組、所定労働時間削減の取組を行っている・・・９割超え</a:t>
            </a:r>
            <a:endParaRPr lang="en-US" altLang="ja-JP" dirty="0" smtClean="0"/>
          </a:p>
          <a:p>
            <a:r>
              <a:rPr lang="ja-JP" altLang="en-US" dirty="0" smtClean="0"/>
              <a:t>　すでに皆様の会社はなにかしらの取組をしていただています。</a:t>
            </a:r>
            <a:endParaRPr lang="en-US" altLang="ja-JP" dirty="0" smtClean="0"/>
          </a:p>
          <a:p>
            <a:r>
              <a:rPr lang="ja-JP" altLang="en-US" dirty="0" smtClean="0"/>
              <a:t>・では、何が課題か、</a:t>
            </a:r>
            <a:endParaRPr lang="en-US" altLang="ja-JP" dirty="0" smtClean="0"/>
          </a:p>
          <a:p>
            <a:r>
              <a:rPr lang="ja-JP" altLang="en-US" dirty="0" smtClean="0"/>
              <a:t>・業務量、人員、仕事上の制約、コストなどとなっている。</a:t>
            </a:r>
            <a:endParaRPr lang="en-US" altLang="ja-JP" dirty="0" smtClean="0"/>
          </a:p>
          <a:p>
            <a:r>
              <a:rPr lang="ja-JP" altLang="en-US" dirty="0" smtClean="0"/>
              <a:t>・どうにもならないファクターがあるが、</a:t>
            </a:r>
            <a:r>
              <a:rPr lang="ja-JP" altLang="en-US" dirty="0"/>
              <a:t>どうにかなることもある。</a:t>
            </a:r>
            <a:r>
              <a:rPr lang="ja-JP" altLang="en-US" dirty="0" smtClean="0"/>
              <a:t>できない理由を探すのではなくどうすればできるかを考える。</a:t>
            </a:r>
            <a:endParaRPr lang="en-US" altLang="ja-JP" dirty="0" smtClean="0"/>
          </a:p>
          <a:p>
            <a:r>
              <a:rPr lang="ja-JP" altLang="en-US" dirty="0"/>
              <a:t>・</a:t>
            </a:r>
            <a:r>
              <a:rPr lang="ja-JP" altLang="en-US" dirty="0" smtClean="0"/>
              <a:t>職場</a:t>
            </a:r>
            <a:r>
              <a:rPr lang="ja-JP" altLang="en-US" dirty="0"/>
              <a:t>満足度というものがある</a:t>
            </a:r>
            <a:r>
              <a:rPr lang="ja-JP" altLang="en-US" dirty="0" smtClean="0"/>
              <a:t>、ワークライフバランスの推進の調査指標のひとつ</a:t>
            </a:r>
            <a:endParaRPr lang="ja-JP" altLang="en-US" dirty="0"/>
          </a:p>
          <a:p>
            <a:r>
              <a:rPr lang="ja-JP" altLang="en-US" dirty="0"/>
              <a:t>・</a:t>
            </a:r>
            <a:r>
              <a:rPr lang="ja-JP" altLang="en-US" dirty="0" smtClean="0"/>
              <a:t>職場</a:t>
            </a:r>
            <a:r>
              <a:rPr lang="ja-JP" altLang="en-US" dirty="0"/>
              <a:t>満足度が上がれば、１人</a:t>
            </a:r>
            <a:r>
              <a:rPr lang="en-US" altLang="ja-JP" dirty="0"/>
              <a:t>1</a:t>
            </a:r>
            <a:r>
              <a:rPr lang="ja-JP" altLang="en-US" dirty="0"/>
              <a:t>人の作業効率が上がり、企業としても生産性がアップ、業績アップ、すると社員に還元、満足度がアップ、</a:t>
            </a:r>
          </a:p>
          <a:p>
            <a:r>
              <a:rPr lang="ja-JP" altLang="en-US" dirty="0" smtClean="0"/>
              <a:t>　高度</a:t>
            </a:r>
            <a:r>
              <a:rPr lang="ja-JP" altLang="en-US" dirty="0"/>
              <a:t>成長期はほっといてもこれができていた、しかし厳しい今の時代</a:t>
            </a:r>
            <a:r>
              <a:rPr lang="ja-JP" altLang="en-US" dirty="0" smtClean="0"/>
              <a:t>、あえて意識的</a:t>
            </a:r>
            <a:r>
              <a:rPr lang="ja-JP" altLang="en-US" dirty="0"/>
              <a:t>にこれをしていく必要が</a:t>
            </a:r>
            <a:r>
              <a:rPr lang="ja-JP" altLang="en-US" dirty="0" smtClean="0"/>
              <a:t>ある</a:t>
            </a:r>
            <a:endParaRPr lang="ja-JP" altLang="en-US" dirty="0"/>
          </a:p>
          <a:p>
            <a:r>
              <a:rPr lang="ja-JP" altLang="en-US" dirty="0"/>
              <a:t>・</a:t>
            </a:r>
            <a:r>
              <a:rPr lang="ja-JP" altLang="en-US" dirty="0" smtClean="0"/>
              <a:t>企業</a:t>
            </a:r>
            <a:r>
              <a:rPr lang="ja-JP" altLang="en-US" dirty="0" smtClean="0"/>
              <a:t>の取組として４つをお示しする。働きやすさ</a:t>
            </a:r>
            <a:r>
              <a:rPr lang="ja-JP" altLang="en-US" dirty="0"/>
              <a:t>と働きがい</a:t>
            </a:r>
          </a:p>
          <a:p>
            <a:r>
              <a:rPr lang="ja-JP" altLang="en-US" dirty="0"/>
              <a:t>　働きやすさは、残業</a:t>
            </a:r>
            <a:r>
              <a:rPr lang="ja-JP" altLang="en-US" dirty="0" smtClean="0"/>
              <a:t>、休暇、育児介護、ハラスメント、健康確保、</a:t>
            </a:r>
            <a:r>
              <a:rPr lang="ja-JP" altLang="en-US" dirty="0"/>
              <a:t>働きがい</a:t>
            </a:r>
            <a:r>
              <a:rPr lang="ja-JP" altLang="en-US" dirty="0" smtClean="0"/>
              <a:t>は処遇改善、</a:t>
            </a:r>
            <a:r>
              <a:rPr lang="ja-JP" altLang="en-US" dirty="0"/>
              <a:t>キャリアアップ</a:t>
            </a:r>
            <a:r>
              <a:rPr lang="ja-JP" altLang="en-US" dirty="0" smtClean="0"/>
              <a:t>、</a:t>
            </a:r>
            <a:r>
              <a:rPr lang="ja-JP" altLang="en-US" dirty="0" smtClean="0"/>
              <a:t>研修など</a:t>
            </a:r>
            <a:endParaRPr lang="ja-JP" altLang="en-US" dirty="0"/>
          </a:p>
          <a:p>
            <a:r>
              <a:rPr lang="ja-JP" altLang="en-US" dirty="0"/>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2CEAE080-CC6C-42EC-81C8-06BABF0BFFDA}" type="slidenum">
              <a:rPr kumimoji="1" lang="ja-JP" altLang="en-US" smtClean="0"/>
              <a:t>3</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働き方・休み方見直し・仕事と生活の調和推進セミナー</a:t>
            </a:r>
            <a:endParaRPr kumimoji="1" lang="ja-JP" altLang="en-US"/>
          </a:p>
        </p:txBody>
      </p:sp>
    </p:spTree>
    <p:extLst>
      <p:ext uri="{BB962C8B-B14F-4D97-AF65-F5344CB8AC3E}">
        <p14:creationId xmlns:p14="http://schemas.microsoft.com/office/powerpoint/2010/main" val="26005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smtClean="0"/>
              <a:t>統計です</a:t>
            </a:r>
            <a:endParaRPr kumimoji="1" lang="en-US" altLang="ja-JP" dirty="0" smtClean="0"/>
          </a:p>
          <a:p>
            <a:endParaRPr lang="en-US" altLang="ja-JP" dirty="0"/>
          </a:p>
          <a:p>
            <a:r>
              <a:rPr kumimoji="1" lang="ja-JP" altLang="en-US" dirty="0" smtClean="0"/>
              <a:t>産業別にみると・・・</a:t>
            </a:r>
            <a:endParaRPr kumimoji="1" lang="en-US" altLang="ja-JP" dirty="0" smtClean="0"/>
          </a:p>
          <a:p>
            <a:endParaRPr lang="en-US" altLang="ja-JP" dirty="0"/>
          </a:p>
          <a:p>
            <a:endParaRPr kumimoji="1" lang="ja-JP" altLang="en-US" dirty="0"/>
          </a:p>
        </p:txBody>
      </p:sp>
      <p:sp>
        <p:nvSpPr>
          <p:cNvPr id="5" name="スライド番号プレースホルダー 4"/>
          <p:cNvSpPr>
            <a:spLocks noGrp="1"/>
          </p:cNvSpPr>
          <p:nvPr>
            <p:ph type="sldNum" sz="quarter" idx="11"/>
          </p:nvPr>
        </p:nvSpPr>
        <p:spPr/>
        <p:txBody>
          <a:bodyPr/>
          <a:lstStyle/>
          <a:p>
            <a:pPr>
              <a:defRPr/>
            </a:pPr>
            <a:fld id="{F1A63A61-B81B-4A81-BCF4-C762F1694575}" type="slidenum">
              <a:rPr lang="en-US" altLang="ja-JP" smtClean="0"/>
              <a:pPr>
                <a:defRPr/>
              </a:pPr>
              <a:t>4</a:t>
            </a:fld>
            <a:endParaRPr lang="en-US" altLang="ja-JP"/>
          </a:p>
        </p:txBody>
      </p:sp>
      <p:sp>
        <p:nvSpPr>
          <p:cNvPr id="4" name="日付プレースホルダー 3"/>
          <p:cNvSpPr>
            <a:spLocks noGrp="1"/>
          </p:cNvSpPr>
          <p:nvPr>
            <p:ph type="dt" idx="12"/>
          </p:nvPr>
        </p:nvSpPr>
        <p:spPr/>
        <p:txBody>
          <a:bodyPr/>
          <a:lstStyle/>
          <a:p>
            <a:pPr>
              <a:defRPr/>
            </a:pPr>
            <a:endParaRPr lang="en-US" altLang="ja-JP"/>
          </a:p>
        </p:txBody>
      </p:sp>
      <p:sp>
        <p:nvSpPr>
          <p:cNvPr id="6" name="ヘッダー プレースホルダー 5"/>
          <p:cNvSpPr>
            <a:spLocks noGrp="1"/>
          </p:cNvSpPr>
          <p:nvPr>
            <p:ph type="hdr" sz="quarter" idx="13"/>
          </p:nvPr>
        </p:nvSpPr>
        <p:spPr/>
        <p:txBody>
          <a:bodyPr/>
          <a:lstStyle/>
          <a:p>
            <a:r>
              <a:rPr kumimoji="1" lang="ja-JP" altLang="en-US" smtClean="0"/>
              <a:t>働き方・休み方見直し・仕事と生活の調和推進セミナー</a:t>
            </a:r>
            <a:endParaRPr kumimoji="1" lang="ja-JP" altLang="en-US"/>
          </a:p>
        </p:txBody>
      </p:sp>
    </p:spTree>
    <p:extLst>
      <p:ext uri="{BB962C8B-B14F-4D97-AF65-F5344CB8AC3E}">
        <p14:creationId xmlns:p14="http://schemas.microsoft.com/office/powerpoint/2010/main" val="3512973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週の労働時間が６０時間以上の者の割合は、全体では近年低下傾向で推移し、１割弱となっているが、３０代男性では１７．６％と、以前より低下したものの高水準で推移している</a:t>
            </a:r>
            <a:r>
              <a:rPr lang="ja-JP" altLang="en-US" dirty="0" smtClean="0"/>
              <a:t>。育児を担う世代が長時間労働を強いられている。</a:t>
            </a:r>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2CEAE080-CC6C-42EC-81C8-06BABF0BFFDA}" type="slidenum">
              <a:rPr kumimoji="1" lang="ja-JP" altLang="en-US" smtClean="0"/>
              <a:t>5</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働き方・休み方見直し・仕事と生活の調和推進セミナー</a:t>
            </a:r>
            <a:endParaRPr kumimoji="1" lang="ja-JP" altLang="en-US"/>
          </a:p>
        </p:txBody>
      </p:sp>
    </p:spTree>
    <p:extLst>
      <p:ext uri="{BB962C8B-B14F-4D97-AF65-F5344CB8AC3E}">
        <p14:creationId xmlns:p14="http://schemas.microsoft.com/office/powerpoint/2010/main" val="3929529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日本</a:t>
            </a:r>
            <a:r>
              <a:rPr lang="ja-JP" altLang="en-US" dirty="0"/>
              <a:t>は欧米諸国と比較して、年平均労働時間が長い。</a:t>
            </a:r>
          </a:p>
          <a:p>
            <a:r>
              <a:rPr lang="ja-JP" altLang="en-US" dirty="0" smtClean="0"/>
              <a:t>また</a:t>
            </a:r>
            <a:r>
              <a:rPr lang="ja-JP" altLang="en-US" dirty="0"/>
              <a:t>、時間外労働（４０時間以上</a:t>
            </a:r>
            <a:r>
              <a:rPr lang="en-US" altLang="ja-JP" dirty="0"/>
              <a:t>/</a:t>
            </a:r>
            <a:r>
              <a:rPr lang="ja-JP" altLang="en-US" dirty="0"/>
              <a:t>週）者の構成割合が高く、特に４８時間以上</a:t>
            </a:r>
            <a:r>
              <a:rPr lang="en-US" altLang="ja-JP" dirty="0"/>
              <a:t>/</a:t>
            </a:r>
            <a:r>
              <a:rPr lang="ja-JP" altLang="en-US" dirty="0"/>
              <a:t>週働いている労働者の割合が高い。</a:t>
            </a:r>
          </a:p>
          <a:p>
            <a:endParaRPr kumimoji="1" lang="ja-JP" altLang="en-US" dirty="0"/>
          </a:p>
        </p:txBody>
      </p:sp>
      <p:sp>
        <p:nvSpPr>
          <p:cNvPr id="4" name="スライド番号プレースホルダー 3"/>
          <p:cNvSpPr>
            <a:spLocks noGrp="1"/>
          </p:cNvSpPr>
          <p:nvPr>
            <p:ph type="sldNum" sz="quarter" idx="10"/>
          </p:nvPr>
        </p:nvSpPr>
        <p:spPr/>
        <p:txBody>
          <a:bodyPr/>
          <a:lstStyle/>
          <a:p>
            <a:fld id="{2CEAE080-CC6C-42EC-81C8-06BABF0BFFDA}" type="slidenum">
              <a:rPr kumimoji="1" lang="ja-JP" altLang="en-US" smtClean="0"/>
              <a:t>6</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働き方・休み方見直し・仕事と生活の調和推進セミナー</a:t>
            </a:r>
            <a:endParaRPr kumimoji="1" lang="ja-JP" altLang="en-US"/>
          </a:p>
        </p:txBody>
      </p:sp>
    </p:spTree>
    <p:extLst>
      <p:ext uri="{BB962C8B-B14F-4D97-AF65-F5344CB8AC3E}">
        <p14:creationId xmlns:p14="http://schemas.microsoft.com/office/powerpoint/2010/main" val="386008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労働生産性が日本ひくい</a:t>
            </a:r>
            <a:endParaRPr kumimoji="1" lang="ja-JP" altLang="en-US" dirty="0"/>
          </a:p>
        </p:txBody>
      </p:sp>
      <p:sp>
        <p:nvSpPr>
          <p:cNvPr id="4" name="スライド番号プレースホルダー 3"/>
          <p:cNvSpPr>
            <a:spLocks noGrp="1"/>
          </p:cNvSpPr>
          <p:nvPr>
            <p:ph type="sldNum" sz="quarter" idx="10"/>
          </p:nvPr>
        </p:nvSpPr>
        <p:spPr/>
        <p:txBody>
          <a:bodyPr/>
          <a:lstStyle/>
          <a:p>
            <a:fld id="{2CEAE080-CC6C-42EC-81C8-06BABF0BFFDA}" type="slidenum">
              <a:rPr kumimoji="1" lang="ja-JP" altLang="en-US" smtClean="0"/>
              <a:t>7</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働き方・休み方見直し・仕事と生活の調和推進セミナー</a:t>
            </a:r>
            <a:endParaRPr kumimoji="1" lang="ja-JP" altLang="en-US"/>
          </a:p>
        </p:txBody>
      </p:sp>
    </p:spTree>
    <p:extLst>
      <p:ext uri="{BB962C8B-B14F-4D97-AF65-F5344CB8AC3E}">
        <p14:creationId xmlns:p14="http://schemas.microsoft.com/office/powerpoint/2010/main" val="2270855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年次有給休暇の取得率については、近年５割を下回る水準で推移している</a:t>
            </a:r>
            <a:r>
              <a:rPr lang="ja-JP" altLang="en-US" dirty="0" smtClean="0"/>
              <a:t>。</a:t>
            </a:r>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2CEAE080-CC6C-42EC-81C8-06BABF0BFFDA}" type="slidenum">
              <a:rPr kumimoji="1" lang="ja-JP" altLang="en-US" smtClean="0"/>
              <a:t>8</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働き方・休み方見直し・仕事と生活の調和推進セミナー</a:t>
            </a:r>
            <a:endParaRPr kumimoji="1" lang="ja-JP" altLang="en-US"/>
          </a:p>
        </p:txBody>
      </p:sp>
    </p:spTree>
    <p:extLst>
      <p:ext uri="{BB962C8B-B14F-4D97-AF65-F5344CB8AC3E}">
        <p14:creationId xmlns:p14="http://schemas.microsoft.com/office/powerpoint/2010/main" val="2668563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ヨーロッパと比較し年次有給休暇支給日数が少ないほか、消化率を世界各国と比較</a:t>
            </a:r>
            <a:r>
              <a:rPr lang="ja-JP" altLang="en-US" dirty="0"/>
              <a:t>した場合、日本は</a:t>
            </a:r>
            <a:r>
              <a:rPr lang="en-US" altLang="ja-JP" dirty="0"/>
              <a:t>39</a:t>
            </a:r>
            <a:r>
              <a:rPr lang="ja-JP" altLang="en-US" dirty="0"/>
              <a:t>％と最下位となっている。</a:t>
            </a:r>
          </a:p>
          <a:p>
            <a:endParaRPr kumimoji="1" lang="ja-JP" altLang="en-US" dirty="0"/>
          </a:p>
        </p:txBody>
      </p:sp>
      <p:sp>
        <p:nvSpPr>
          <p:cNvPr id="4" name="スライド番号プレースホルダー 3"/>
          <p:cNvSpPr>
            <a:spLocks noGrp="1"/>
          </p:cNvSpPr>
          <p:nvPr>
            <p:ph type="sldNum" sz="quarter" idx="10"/>
          </p:nvPr>
        </p:nvSpPr>
        <p:spPr/>
        <p:txBody>
          <a:bodyPr/>
          <a:lstStyle/>
          <a:p>
            <a:fld id="{2CEAE080-CC6C-42EC-81C8-06BABF0BFFDA}" type="slidenum">
              <a:rPr kumimoji="1" lang="ja-JP" altLang="en-US" smtClean="0"/>
              <a:t>9</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働き方・休み方見直し・仕事と生活の調和推進セミナー</a:t>
            </a:r>
            <a:endParaRPr kumimoji="1" lang="ja-JP" altLang="en-US"/>
          </a:p>
        </p:txBody>
      </p:sp>
    </p:spTree>
    <p:extLst>
      <p:ext uri="{BB962C8B-B14F-4D97-AF65-F5344CB8AC3E}">
        <p14:creationId xmlns:p14="http://schemas.microsoft.com/office/powerpoint/2010/main" val="694744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5318D-C6B3-40CD-8072-0BE366F53900}" type="slidenum">
              <a:rPr kumimoji="1" lang="ja-JP" altLang="en-US" smtClean="0"/>
              <a:t>‹#›</a:t>
            </a:fld>
            <a:endParaRPr kumimoji="1" lang="ja-JP" altLang="en-US"/>
          </a:p>
        </p:txBody>
      </p:sp>
    </p:spTree>
    <p:extLst>
      <p:ext uri="{BB962C8B-B14F-4D97-AF65-F5344CB8AC3E}">
        <p14:creationId xmlns:p14="http://schemas.microsoft.com/office/powerpoint/2010/main" val="1524424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5318D-C6B3-40CD-8072-0BE366F53900}" type="slidenum">
              <a:rPr kumimoji="1" lang="ja-JP" altLang="en-US" smtClean="0"/>
              <a:t>‹#›</a:t>
            </a:fld>
            <a:endParaRPr kumimoji="1" lang="ja-JP" altLang="en-US"/>
          </a:p>
        </p:txBody>
      </p:sp>
    </p:spTree>
    <p:extLst>
      <p:ext uri="{BB962C8B-B14F-4D97-AF65-F5344CB8AC3E}">
        <p14:creationId xmlns:p14="http://schemas.microsoft.com/office/powerpoint/2010/main" val="338560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5318D-C6B3-40CD-8072-0BE366F53900}" type="slidenum">
              <a:rPr kumimoji="1" lang="ja-JP" altLang="en-US" smtClean="0"/>
              <a:t>‹#›</a:t>
            </a:fld>
            <a:endParaRPr kumimoji="1" lang="ja-JP" altLang="en-US"/>
          </a:p>
        </p:txBody>
      </p:sp>
    </p:spTree>
    <p:extLst>
      <p:ext uri="{BB962C8B-B14F-4D97-AF65-F5344CB8AC3E}">
        <p14:creationId xmlns:p14="http://schemas.microsoft.com/office/powerpoint/2010/main" val="2401535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761"/>
            <a:ext cx="8229600" cy="5851281"/>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BF3EC39D-8360-437A-889E-152047323747}" type="slidenum">
              <a:rPr lang="en-US" altLang="ja-JP"/>
              <a:pPr>
                <a:defRPr/>
              </a:pPr>
              <a:t>‹#›</a:t>
            </a:fld>
            <a:endParaRPr lang="en-US" altLang="ja-JP"/>
          </a:p>
        </p:txBody>
      </p:sp>
    </p:spTree>
    <p:extLst>
      <p:ext uri="{BB962C8B-B14F-4D97-AF65-F5344CB8AC3E}">
        <p14:creationId xmlns:p14="http://schemas.microsoft.com/office/powerpoint/2010/main" val="1027328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smtClean="0"/>
              <a:t>マスタ タイトルの書式設定</a:t>
            </a:r>
            <a:endParaRPr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a:p>
        </p:txBody>
      </p:sp>
      <p:sp>
        <p:nvSpPr>
          <p:cNvPr id="4" name="日付プレースホルダ 29"/>
          <p:cNvSpPr>
            <a:spLocks noGrp="1"/>
          </p:cNvSpPr>
          <p:nvPr>
            <p:ph type="dt" sz="half" idx="10"/>
          </p:nvPr>
        </p:nvSpPr>
        <p:spPr/>
        <p:txBody>
          <a:bodyPr/>
          <a:lstStyle>
            <a:lvl1pPr>
              <a:defRPr/>
            </a:lvl1pPr>
          </a:lstStyle>
          <a:p>
            <a:pPr>
              <a:defRPr/>
            </a:pPr>
            <a:endParaRPr lang="ja-JP" altLang="en-US">
              <a:solidFill>
                <a:srgbClr val="DBF5F9">
                  <a:shade val="90000"/>
                </a:srgbClr>
              </a:solidFill>
            </a:endParaRPr>
          </a:p>
        </p:txBody>
      </p:sp>
      <p:sp>
        <p:nvSpPr>
          <p:cNvPr id="5" name="フッター プレースホルダ 18"/>
          <p:cNvSpPr>
            <a:spLocks noGrp="1"/>
          </p:cNvSpPr>
          <p:nvPr>
            <p:ph type="ftr" sz="quarter" idx="11"/>
          </p:nvPr>
        </p:nvSpPr>
        <p:spPr/>
        <p:txBody>
          <a:bodyPr/>
          <a:lstStyle>
            <a:lvl1pPr>
              <a:defRPr/>
            </a:lvl1pPr>
          </a:lstStyle>
          <a:p>
            <a:pPr>
              <a:defRPr/>
            </a:pPr>
            <a:endParaRPr lang="ja-JP" altLang="en-US">
              <a:solidFill>
                <a:srgbClr val="DBF5F9">
                  <a:shade val="90000"/>
                </a:srgbClr>
              </a:solidFill>
            </a:endParaRPr>
          </a:p>
        </p:txBody>
      </p:sp>
      <p:sp>
        <p:nvSpPr>
          <p:cNvPr id="6" name="スライド番号プレースホルダ 26"/>
          <p:cNvSpPr>
            <a:spLocks noGrp="1"/>
          </p:cNvSpPr>
          <p:nvPr>
            <p:ph type="sldNum" sz="quarter" idx="12"/>
          </p:nvPr>
        </p:nvSpPr>
        <p:spPr/>
        <p:txBody>
          <a:bodyPr/>
          <a:lstStyle>
            <a:lvl1pPr>
              <a:defRPr/>
            </a:lvl1pPr>
          </a:lstStyle>
          <a:p>
            <a:pPr>
              <a:defRPr/>
            </a:pPr>
            <a:fld id="{35F60042-1E5B-49BD-B6DB-BEAC65C4C550}" type="slidenum">
              <a:rPr lang="ja-JP" altLang="en-US">
                <a:solidFill>
                  <a:srgbClr val="DBF5F9">
                    <a:shade val="90000"/>
                  </a:srgbClr>
                </a:solidFill>
              </a:rPr>
              <a:pPr>
                <a:defRPr/>
              </a:pPr>
              <a:t>‹#›</a:t>
            </a:fld>
            <a:endParaRPr lang="ja-JP" altLang="en-US">
              <a:solidFill>
                <a:srgbClr val="DBF5F9">
                  <a:shade val="90000"/>
                </a:srgbClr>
              </a:solidFill>
            </a:endParaRPr>
          </a:p>
        </p:txBody>
      </p:sp>
    </p:spTree>
    <p:extLst>
      <p:ext uri="{BB962C8B-B14F-4D97-AF65-F5344CB8AC3E}">
        <p14:creationId xmlns:p14="http://schemas.microsoft.com/office/powerpoint/2010/main" val="82601660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endParaRPr lang="ja-JP" altLang="en-US">
              <a:solidFill>
                <a:srgbClr val="04617B">
                  <a:shade val="90000"/>
                </a:srgbClr>
              </a:solidFill>
            </a:endParaRPr>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solidFill>
                <a:srgbClr val="04617B">
                  <a:shade val="90000"/>
                </a:srgbClr>
              </a:solidFill>
            </a:endParaRPr>
          </a:p>
        </p:txBody>
      </p:sp>
      <p:sp>
        <p:nvSpPr>
          <p:cNvPr id="6" name="スライド番号プレースホルダ 17"/>
          <p:cNvSpPr>
            <a:spLocks noGrp="1"/>
          </p:cNvSpPr>
          <p:nvPr>
            <p:ph type="sldNum" sz="quarter" idx="12"/>
          </p:nvPr>
        </p:nvSpPr>
        <p:spPr/>
        <p:txBody>
          <a:bodyPr/>
          <a:lstStyle>
            <a:lvl1pPr>
              <a:defRPr/>
            </a:lvl1pPr>
          </a:lstStyle>
          <a:p>
            <a:pPr>
              <a:defRPr/>
            </a:pPr>
            <a:fld id="{F6EEDA66-BC7F-40D6-A29F-9EDB5C7DE9C7}" type="slidenum">
              <a:rPr lang="ja-JP" altLang="en-US">
                <a:solidFill>
                  <a:srgbClr val="04617B">
                    <a:shade val="90000"/>
                  </a:srgbClr>
                </a:solidFill>
              </a:rPr>
              <a:pPr>
                <a:defRPr/>
              </a:pPr>
              <a:t>‹#›</a:t>
            </a:fld>
            <a:endParaRPr lang="ja-JP" altLang="en-US">
              <a:solidFill>
                <a:srgbClr val="04617B">
                  <a:shade val="90000"/>
                </a:srgbClr>
              </a:solidFill>
            </a:endParaRPr>
          </a:p>
        </p:txBody>
      </p:sp>
    </p:spTree>
    <p:extLst>
      <p:ext uri="{BB962C8B-B14F-4D97-AF65-F5344CB8AC3E}">
        <p14:creationId xmlns:p14="http://schemas.microsoft.com/office/powerpoint/2010/main" val="2119266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srgbClr val="DBF5F9">
                  <a:shade val="90000"/>
                </a:srgb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srgbClr val="DBF5F9">
                  <a:shade val="90000"/>
                </a:srgb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4CCC300-5541-4766-BE0E-B85F6CD9A752}" type="slidenum">
              <a:rPr lang="ja-JP" altLang="en-US">
                <a:solidFill>
                  <a:srgbClr val="DBF5F9">
                    <a:shade val="90000"/>
                  </a:srgbClr>
                </a:solidFill>
              </a:rPr>
              <a:pPr>
                <a:defRPr/>
              </a:pPr>
              <a:t>‹#›</a:t>
            </a:fld>
            <a:endParaRPr lang="ja-JP" altLang="en-US">
              <a:solidFill>
                <a:srgbClr val="DBF5F9">
                  <a:shade val="90000"/>
                </a:srgbClr>
              </a:solidFill>
            </a:endParaRPr>
          </a:p>
        </p:txBody>
      </p:sp>
    </p:spTree>
    <p:extLst>
      <p:ext uri="{BB962C8B-B14F-4D97-AF65-F5344CB8AC3E}">
        <p14:creationId xmlns:p14="http://schemas.microsoft.com/office/powerpoint/2010/main" val="43883712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9"/>
          <p:cNvSpPr>
            <a:spLocks noGrp="1"/>
          </p:cNvSpPr>
          <p:nvPr>
            <p:ph type="dt" sz="half" idx="10"/>
          </p:nvPr>
        </p:nvSpPr>
        <p:spPr/>
        <p:txBody>
          <a:bodyPr/>
          <a:lstStyle>
            <a:lvl1pPr>
              <a:defRPr/>
            </a:lvl1pPr>
          </a:lstStyle>
          <a:p>
            <a:pPr>
              <a:defRPr/>
            </a:pPr>
            <a:endParaRPr lang="ja-JP" altLang="en-US">
              <a:solidFill>
                <a:srgbClr val="04617B">
                  <a:shade val="90000"/>
                </a:srgbClr>
              </a:solidFill>
            </a:endParaRPr>
          </a:p>
        </p:txBody>
      </p:sp>
      <p:sp>
        <p:nvSpPr>
          <p:cNvPr id="6" name="フッター プレースホルダ 21"/>
          <p:cNvSpPr>
            <a:spLocks noGrp="1"/>
          </p:cNvSpPr>
          <p:nvPr>
            <p:ph type="ftr" sz="quarter" idx="11"/>
          </p:nvPr>
        </p:nvSpPr>
        <p:spPr/>
        <p:txBody>
          <a:bodyPr/>
          <a:lstStyle>
            <a:lvl1pPr>
              <a:defRPr/>
            </a:lvl1pPr>
          </a:lstStyle>
          <a:p>
            <a:pPr>
              <a:defRPr/>
            </a:pPr>
            <a:endParaRPr lang="ja-JP" altLang="en-US">
              <a:solidFill>
                <a:srgbClr val="04617B">
                  <a:shade val="90000"/>
                </a:srgbClr>
              </a:solidFill>
            </a:endParaRPr>
          </a:p>
        </p:txBody>
      </p:sp>
      <p:sp>
        <p:nvSpPr>
          <p:cNvPr id="7" name="スライド番号プレースホルダ 17"/>
          <p:cNvSpPr>
            <a:spLocks noGrp="1"/>
          </p:cNvSpPr>
          <p:nvPr>
            <p:ph type="sldNum" sz="quarter" idx="12"/>
          </p:nvPr>
        </p:nvSpPr>
        <p:spPr/>
        <p:txBody>
          <a:bodyPr/>
          <a:lstStyle>
            <a:lvl1pPr>
              <a:defRPr/>
            </a:lvl1pPr>
          </a:lstStyle>
          <a:p>
            <a:pPr>
              <a:defRPr/>
            </a:pPr>
            <a:fld id="{EA4E4FAC-DB13-4044-9AD9-F748D6551601}" type="slidenum">
              <a:rPr lang="ja-JP" altLang="en-US">
                <a:solidFill>
                  <a:srgbClr val="04617B">
                    <a:shade val="90000"/>
                  </a:srgbClr>
                </a:solidFill>
              </a:rPr>
              <a:pPr>
                <a:defRPr/>
              </a:pPr>
              <a:t>‹#›</a:t>
            </a:fld>
            <a:endParaRPr lang="ja-JP" altLang="en-US">
              <a:solidFill>
                <a:srgbClr val="04617B">
                  <a:shade val="90000"/>
                </a:srgbClr>
              </a:solidFill>
            </a:endParaRPr>
          </a:p>
        </p:txBody>
      </p:sp>
    </p:spTree>
    <p:extLst>
      <p:ext uri="{BB962C8B-B14F-4D97-AF65-F5344CB8AC3E}">
        <p14:creationId xmlns:p14="http://schemas.microsoft.com/office/powerpoint/2010/main" val="4250987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lvl1pPr>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4645027" y="1859760"/>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5" name="コンテンツ プレースホルダ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コンテンツ プレースホルダ 5"/>
          <p:cNvSpPr>
            <a:spLocks noGrp="1"/>
          </p:cNvSpPr>
          <p:nvPr>
            <p:ph sz="quarter" idx="4"/>
          </p:nvPr>
        </p:nvSpPr>
        <p:spPr>
          <a:xfrm>
            <a:off x="4645027" y="2514601"/>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9"/>
          <p:cNvSpPr>
            <a:spLocks noGrp="1"/>
          </p:cNvSpPr>
          <p:nvPr>
            <p:ph type="dt" sz="half" idx="10"/>
          </p:nvPr>
        </p:nvSpPr>
        <p:spPr/>
        <p:txBody>
          <a:bodyPr/>
          <a:lstStyle>
            <a:lvl1pPr>
              <a:defRPr/>
            </a:lvl1pPr>
          </a:lstStyle>
          <a:p>
            <a:pPr>
              <a:defRPr/>
            </a:pPr>
            <a:endParaRPr lang="ja-JP" altLang="en-US">
              <a:solidFill>
                <a:srgbClr val="04617B">
                  <a:shade val="90000"/>
                </a:srgbClr>
              </a:solidFill>
            </a:endParaRPr>
          </a:p>
        </p:txBody>
      </p:sp>
      <p:sp>
        <p:nvSpPr>
          <p:cNvPr id="8" name="フッター プレースホルダ 21"/>
          <p:cNvSpPr>
            <a:spLocks noGrp="1"/>
          </p:cNvSpPr>
          <p:nvPr>
            <p:ph type="ftr" sz="quarter" idx="11"/>
          </p:nvPr>
        </p:nvSpPr>
        <p:spPr/>
        <p:txBody>
          <a:bodyPr/>
          <a:lstStyle>
            <a:lvl1pPr>
              <a:defRPr/>
            </a:lvl1pPr>
          </a:lstStyle>
          <a:p>
            <a:pPr>
              <a:defRPr/>
            </a:pPr>
            <a:endParaRPr lang="ja-JP" altLang="en-US">
              <a:solidFill>
                <a:srgbClr val="04617B">
                  <a:shade val="90000"/>
                </a:srgbClr>
              </a:solidFill>
            </a:endParaRPr>
          </a:p>
        </p:txBody>
      </p:sp>
      <p:sp>
        <p:nvSpPr>
          <p:cNvPr id="9" name="スライド番号プレースホルダ 17"/>
          <p:cNvSpPr>
            <a:spLocks noGrp="1"/>
          </p:cNvSpPr>
          <p:nvPr>
            <p:ph type="sldNum" sz="quarter" idx="12"/>
          </p:nvPr>
        </p:nvSpPr>
        <p:spPr/>
        <p:txBody>
          <a:bodyPr/>
          <a:lstStyle>
            <a:lvl1pPr>
              <a:defRPr/>
            </a:lvl1pPr>
          </a:lstStyle>
          <a:p>
            <a:pPr>
              <a:defRPr/>
            </a:pPr>
            <a:fld id="{03BE38E3-5A40-4954-BFBC-BC2A4DFDE0BC}" type="slidenum">
              <a:rPr lang="ja-JP" altLang="en-US">
                <a:solidFill>
                  <a:srgbClr val="04617B">
                    <a:shade val="90000"/>
                  </a:srgbClr>
                </a:solidFill>
              </a:rPr>
              <a:pPr>
                <a:defRPr/>
              </a:pPr>
              <a:t>‹#›</a:t>
            </a:fld>
            <a:endParaRPr lang="ja-JP" altLang="en-US">
              <a:solidFill>
                <a:srgbClr val="04617B">
                  <a:shade val="90000"/>
                </a:srgbClr>
              </a:solidFill>
            </a:endParaRPr>
          </a:p>
        </p:txBody>
      </p:sp>
    </p:spTree>
    <p:extLst>
      <p:ext uri="{BB962C8B-B14F-4D97-AF65-F5344CB8AC3E}">
        <p14:creationId xmlns:p14="http://schemas.microsoft.com/office/powerpoint/2010/main" val="1035577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smtClean="0"/>
              <a:t>マスタ タイトルの書式設定</a:t>
            </a:r>
            <a:endParaRPr lang="en-US"/>
          </a:p>
        </p:txBody>
      </p:sp>
      <p:sp>
        <p:nvSpPr>
          <p:cNvPr id="3" name="日付プレースホルダ 9"/>
          <p:cNvSpPr>
            <a:spLocks noGrp="1"/>
          </p:cNvSpPr>
          <p:nvPr>
            <p:ph type="dt" sz="half" idx="10"/>
          </p:nvPr>
        </p:nvSpPr>
        <p:spPr/>
        <p:txBody>
          <a:bodyPr/>
          <a:lstStyle>
            <a:lvl1pPr>
              <a:defRPr/>
            </a:lvl1pPr>
          </a:lstStyle>
          <a:p>
            <a:pPr>
              <a:defRPr/>
            </a:pPr>
            <a:endParaRPr lang="ja-JP" altLang="en-US">
              <a:solidFill>
                <a:srgbClr val="04617B">
                  <a:shade val="90000"/>
                </a:srgbClr>
              </a:solidFill>
            </a:endParaRPr>
          </a:p>
        </p:txBody>
      </p:sp>
      <p:sp>
        <p:nvSpPr>
          <p:cNvPr id="4" name="フッター プレースホルダ 21"/>
          <p:cNvSpPr>
            <a:spLocks noGrp="1"/>
          </p:cNvSpPr>
          <p:nvPr>
            <p:ph type="ftr" sz="quarter" idx="11"/>
          </p:nvPr>
        </p:nvSpPr>
        <p:spPr/>
        <p:txBody>
          <a:bodyPr/>
          <a:lstStyle>
            <a:lvl1pPr>
              <a:defRPr/>
            </a:lvl1pPr>
          </a:lstStyle>
          <a:p>
            <a:pPr>
              <a:defRPr/>
            </a:pPr>
            <a:endParaRPr lang="ja-JP" altLang="en-US">
              <a:solidFill>
                <a:srgbClr val="04617B">
                  <a:shade val="90000"/>
                </a:srgbClr>
              </a:solidFill>
            </a:endParaRPr>
          </a:p>
        </p:txBody>
      </p:sp>
      <p:sp>
        <p:nvSpPr>
          <p:cNvPr id="5" name="スライド番号プレースホルダ 17"/>
          <p:cNvSpPr>
            <a:spLocks noGrp="1"/>
          </p:cNvSpPr>
          <p:nvPr>
            <p:ph type="sldNum" sz="quarter" idx="12"/>
          </p:nvPr>
        </p:nvSpPr>
        <p:spPr/>
        <p:txBody>
          <a:bodyPr/>
          <a:lstStyle>
            <a:lvl1pPr>
              <a:defRPr/>
            </a:lvl1pPr>
          </a:lstStyle>
          <a:p>
            <a:pPr>
              <a:defRPr/>
            </a:pPr>
            <a:fld id="{22AB5C68-EBF9-462F-96F7-41C86F0CB36C}" type="slidenum">
              <a:rPr lang="ja-JP" altLang="en-US">
                <a:solidFill>
                  <a:srgbClr val="04617B">
                    <a:shade val="90000"/>
                  </a:srgbClr>
                </a:solidFill>
              </a:rPr>
              <a:pPr>
                <a:defRPr/>
              </a:pPr>
              <a:t>‹#›</a:t>
            </a:fld>
            <a:endParaRPr lang="ja-JP" altLang="en-US">
              <a:solidFill>
                <a:srgbClr val="04617B">
                  <a:shade val="90000"/>
                </a:srgbClr>
              </a:solidFill>
            </a:endParaRPr>
          </a:p>
        </p:txBody>
      </p:sp>
    </p:spTree>
    <p:extLst>
      <p:ext uri="{BB962C8B-B14F-4D97-AF65-F5344CB8AC3E}">
        <p14:creationId xmlns:p14="http://schemas.microsoft.com/office/powerpoint/2010/main" val="3502318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9"/>
          <p:cNvSpPr>
            <a:spLocks noGrp="1"/>
          </p:cNvSpPr>
          <p:nvPr>
            <p:ph type="dt" sz="half" idx="10"/>
          </p:nvPr>
        </p:nvSpPr>
        <p:spPr/>
        <p:txBody>
          <a:bodyPr/>
          <a:lstStyle>
            <a:lvl1pPr>
              <a:defRPr/>
            </a:lvl1pPr>
          </a:lstStyle>
          <a:p>
            <a:pPr>
              <a:defRPr/>
            </a:pPr>
            <a:endParaRPr lang="ja-JP" altLang="en-US">
              <a:solidFill>
                <a:srgbClr val="04617B">
                  <a:shade val="90000"/>
                </a:srgbClr>
              </a:solidFill>
            </a:endParaRPr>
          </a:p>
        </p:txBody>
      </p:sp>
      <p:sp>
        <p:nvSpPr>
          <p:cNvPr id="3" name="フッター プレースホルダ 21"/>
          <p:cNvSpPr>
            <a:spLocks noGrp="1"/>
          </p:cNvSpPr>
          <p:nvPr>
            <p:ph type="ftr" sz="quarter" idx="11"/>
          </p:nvPr>
        </p:nvSpPr>
        <p:spPr/>
        <p:txBody>
          <a:bodyPr/>
          <a:lstStyle>
            <a:lvl1pPr>
              <a:defRPr/>
            </a:lvl1pPr>
          </a:lstStyle>
          <a:p>
            <a:pPr>
              <a:defRPr/>
            </a:pPr>
            <a:endParaRPr lang="ja-JP" altLang="en-US">
              <a:solidFill>
                <a:srgbClr val="04617B">
                  <a:shade val="90000"/>
                </a:srgbClr>
              </a:solidFill>
            </a:endParaRPr>
          </a:p>
        </p:txBody>
      </p:sp>
      <p:sp>
        <p:nvSpPr>
          <p:cNvPr id="4" name="スライド番号プレースホルダ 17"/>
          <p:cNvSpPr>
            <a:spLocks noGrp="1"/>
          </p:cNvSpPr>
          <p:nvPr>
            <p:ph type="sldNum" sz="quarter" idx="12"/>
          </p:nvPr>
        </p:nvSpPr>
        <p:spPr/>
        <p:txBody>
          <a:bodyPr/>
          <a:lstStyle>
            <a:lvl1pPr>
              <a:defRPr/>
            </a:lvl1pPr>
          </a:lstStyle>
          <a:p>
            <a:pPr>
              <a:defRPr/>
            </a:pPr>
            <a:fld id="{7F9C74F7-EC95-40F4-9999-1F61755CC4F7}" type="slidenum">
              <a:rPr lang="ja-JP" altLang="en-US">
                <a:solidFill>
                  <a:srgbClr val="04617B">
                    <a:shade val="90000"/>
                  </a:srgbClr>
                </a:solidFill>
              </a:rPr>
              <a:pPr>
                <a:defRPr/>
              </a:pPr>
              <a:t>‹#›</a:t>
            </a:fld>
            <a:endParaRPr lang="ja-JP" altLang="en-US">
              <a:solidFill>
                <a:srgbClr val="04617B">
                  <a:shade val="90000"/>
                </a:srgbClr>
              </a:solidFill>
            </a:endParaRPr>
          </a:p>
        </p:txBody>
      </p:sp>
    </p:spTree>
    <p:extLst>
      <p:ext uri="{BB962C8B-B14F-4D97-AF65-F5344CB8AC3E}">
        <p14:creationId xmlns:p14="http://schemas.microsoft.com/office/powerpoint/2010/main" val="3272897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5318D-C6B3-40CD-8072-0BE366F53900}" type="slidenum">
              <a:rPr kumimoji="1" lang="ja-JP" altLang="en-US" smtClean="0"/>
              <a:t>‹#›</a:t>
            </a:fld>
            <a:endParaRPr kumimoji="1" lang="ja-JP" altLang="en-US"/>
          </a:p>
        </p:txBody>
      </p:sp>
    </p:spTree>
    <p:extLst>
      <p:ext uri="{BB962C8B-B14F-4D97-AF65-F5344CB8AC3E}">
        <p14:creationId xmlns:p14="http://schemas.microsoft.com/office/powerpoint/2010/main" val="25476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smtClean="0"/>
              <a:t>マスタ テキストの書式設定</a:t>
            </a:r>
          </a:p>
        </p:txBody>
      </p:sp>
      <p:sp>
        <p:nvSpPr>
          <p:cNvPr id="4" name="コンテンツ プレースホルダ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9"/>
          <p:cNvSpPr>
            <a:spLocks noGrp="1"/>
          </p:cNvSpPr>
          <p:nvPr>
            <p:ph type="dt" sz="half" idx="10"/>
          </p:nvPr>
        </p:nvSpPr>
        <p:spPr/>
        <p:txBody>
          <a:bodyPr/>
          <a:lstStyle>
            <a:lvl1pPr>
              <a:defRPr/>
            </a:lvl1pPr>
          </a:lstStyle>
          <a:p>
            <a:pPr>
              <a:defRPr/>
            </a:pPr>
            <a:endParaRPr lang="ja-JP" altLang="en-US">
              <a:solidFill>
                <a:srgbClr val="04617B">
                  <a:shade val="90000"/>
                </a:srgbClr>
              </a:solidFill>
            </a:endParaRPr>
          </a:p>
        </p:txBody>
      </p:sp>
      <p:sp>
        <p:nvSpPr>
          <p:cNvPr id="6" name="フッター プレースホルダ 21"/>
          <p:cNvSpPr>
            <a:spLocks noGrp="1"/>
          </p:cNvSpPr>
          <p:nvPr>
            <p:ph type="ftr" sz="quarter" idx="11"/>
          </p:nvPr>
        </p:nvSpPr>
        <p:spPr/>
        <p:txBody>
          <a:bodyPr/>
          <a:lstStyle>
            <a:lvl1pPr>
              <a:defRPr/>
            </a:lvl1pPr>
          </a:lstStyle>
          <a:p>
            <a:pPr>
              <a:defRPr/>
            </a:pPr>
            <a:endParaRPr lang="ja-JP" altLang="en-US">
              <a:solidFill>
                <a:srgbClr val="04617B">
                  <a:shade val="90000"/>
                </a:srgbClr>
              </a:solidFill>
            </a:endParaRPr>
          </a:p>
        </p:txBody>
      </p:sp>
      <p:sp>
        <p:nvSpPr>
          <p:cNvPr id="7" name="スライド番号プレースホルダ 17"/>
          <p:cNvSpPr>
            <a:spLocks noGrp="1"/>
          </p:cNvSpPr>
          <p:nvPr>
            <p:ph type="sldNum" sz="quarter" idx="12"/>
          </p:nvPr>
        </p:nvSpPr>
        <p:spPr/>
        <p:txBody>
          <a:bodyPr/>
          <a:lstStyle>
            <a:lvl1pPr>
              <a:defRPr/>
            </a:lvl1pPr>
          </a:lstStyle>
          <a:p>
            <a:pPr>
              <a:defRPr/>
            </a:pPr>
            <a:fld id="{D22E8131-35A6-43C6-B358-E784E470703C}" type="slidenum">
              <a:rPr lang="ja-JP" altLang="en-US">
                <a:solidFill>
                  <a:srgbClr val="04617B">
                    <a:shade val="90000"/>
                  </a:srgbClr>
                </a:solidFill>
              </a:rPr>
              <a:pPr>
                <a:defRPr/>
              </a:pPr>
              <a:t>‹#›</a:t>
            </a:fld>
            <a:endParaRPr lang="ja-JP" altLang="en-US">
              <a:solidFill>
                <a:srgbClr val="04617B">
                  <a:shade val="90000"/>
                </a:srgbClr>
              </a:solidFill>
            </a:endParaRPr>
          </a:p>
        </p:txBody>
      </p:sp>
    </p:spTree>
    <p:extLst>
      <p:ext uri="{BB962C8B-B14F-4D97-AF65-F5344CB8AC3E}">
        <p14:creationId xmlns:p14="http://schemas.microsoft.com/office/powerpoint/2010/main" val="1229025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1 つの角を丸めた四角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0" lang="en-US">
              <a:solidFill>
                <a:prstClr val="white"/>
              </a:solidFill>
            </a:endParaRPr>
          </a:p>
        </p:txBody>
      </p:sp>
      <p:sp>
        <p:nvSpPr>
          <p:cNvPr id="6" name="直角三角形 5"/>
          <p:cNvSpPr/>
          <p:nvPr/>
        </p:nvSpPr>
        <p:spPr>
          <a:xfrm rot="420000" flipV="1">
            <a:off x="8004176" y="5359402"/>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0" lang="en-US">
              <a:solidFill>
                <a:prstClr val="white"/>
              </a:solidFill>
            </a:endParaRPr>
          </a:p>
        </p:txBody>
      </p:sp>
      <p:sp>
        <p:nvSpPr>
          <p:cNvPr id="7" name="フリーフォーム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kumimoji="0" lang="en-US">
              <a:solidFill>
                <a:prstClr val="black"/>
              </a:solidFill>
              <a:ea typeface="ＭＳ Ｐゴシック" pitchFamily="50" charset="-128"/>
            </a:endParaRPr>
          </a:p>
        </p:txBody>
      </p:sp>
      <p:sp>
        <p:nvSpPr>
          <p:cNvPr id="8" name="フリーフォーム 7"/>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kumimoji="0" lang="en-US">
              <a:solidFill>
                <a:prstClr val="black"/>
              </a:solidFill>
              <a:ea typeface="ＭＳ Ｐゴシック" pitchFamily="50" charset="-128"/>
            </a:endParaRPr>
          </a:p>
        </p:txBody>
      </p:sp>
      <p:sp>
        <p:nvSpPr>
          <p:cNvPr id="2" name="タイトル 1"/>
          <p:cNvSpPr>
            <a:spLocks noGrp="1"/>
          </p:cNvSpPr>
          <p:nvPr>
            <p:ph type="title"/>
          </p:nvPr>
        </p:nvSpPr>
        <p:spPr>
          <a:xfrm>
            <a:off x="609600" y="1176999"/>
            <a:ext cx="2212848" cy="1582621"/>
          </a:xfrm>
        </p:spPr>
        <p:txBody>
          <a:bodyPr lIns="45720" rIns="45720" bIns="45720"/>
          <a:lstStyle>
            <a:lvl1pPr algn="l">
              <a:buNone/>
              <a:defRPr sz="2000" b="1">
                <a:solidFill>
                  <a:schemeClr val="tx2"/>
                </a:solidFill>
              </a:defRPr>
            </a:lvl1pPr>
          </a:lstStyle>
          <a:p>
            <a:r>
              <a:rPr lang="ja-JP" altLang="en-US" smtClean="0"/>
              <a:t>マスタ タイトルの書式設定</a:t>
            </a:r>
            <a:endParaRPr lang="en-US"/>
          </a:p>
        </p:txBody>
      </p:sp>
      <p:sp>
        <p:nvSpPr>
          <p:cNvPr id="4"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smtClean="0"/>
              <a:t>マスタ テキストの書式設定</a:t>
            </a:r>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日付プレースホルダ 4"/>
          <p:cNvSpPr>
            <a:spLocks noGrp="1"/>
          </p:cNvSpPr>
          <p:nvPr>
            <p:ph type="dt" sz="half" idx="10"/>
          </p:nvPr>
        </p:nvSpPr>
        <p:spPr/>
        <p:txBody>
          <a:bodyPr/>
          <a:lstStyle>
            <a:lvl1pPr>
              <a:defRPr/>
            </a:lvl1pPr>
          </a:lstStyle>
          <a:p>
            <a:pPr>
              <a:defRPr/>
            </a:pPr>
            <a:endParaRPr lang="ja-JP" altLang="en-US">
              <a:solidFill>
                <a:srgbClr val="04617B">
                  <a:shade val="90000"/>
                </a:srgbClr>
              </a:solidFill>
            </a:endParaRPr>
          </a:p>
        </p:txBody>
      </p:sp>
      <p:sp>
        <p:nvSpPr>
          <p:cNvPr id="10" name="フッター プレースホルダ 5"/>
          <p:cNvSpPr>
            <a:spLocks noGrp="1"/>
          </p:cNvSpPr>
          <p:nvPr>
            <p:ph type="ftr" sz="quarter" idx="11"/>
          </p:nvPr>
        </p:nvSpPr>
        <p:spPr/>
        <p:txBody>
          <a:bodyPr/>
          <a:lstStyle>
            <a:lvl1pPr>
              <a:defRPr/>
            </a:lvl1pPr>
          </a:lstStyle>
          <a:p>
            <a:pPr>
              <a:defRPr/>
            </a:pPr>
            <a:endParaRPr lang="ja-JP" altLang="en-US">
              <a:solidFill>
                <a:srgbClr val="04617B">
                  <a:shade val="90000"/>
                </a:srgbClr>
              </a:solidFill>
            </a:endParaRPr>
          </a:p>
        </p:txBody>
      </p:sp>
      <p:sp>
        <p:nvSpPr>
          <p:cNvPr id="11" name="スライド番号プレースホルダ 6"/>
          <p:cNvSpPr>
            <a:spLocks noGrp="1"/>
          </p:cNvSpPr>
          <p:nvPr>
            <p:ph type="sldNum" sz="quarter" idx="12"/>
          </p:nvPr>
        </p:nvSpPr>
        <p:spPr>
          <a:xfrm>
            <a:off x="8077200" y="6356352"/>
            <a:ext cx="609600" cy="365125"/>
          </a:xfrm>
        </p:spPr>
        <p:txBody>
          <a:bodyPr/>
          <a:lstStyle>
            <a:lvl1pPr>
              <a:defRPr/>
            </a:lvl1pPr>
          </a:lstStyle>
          <a:p>
            <a:pPr>
              <a:defRPr/>
            </a:pPr>
            <a:fld id="{56D83F24-FF8F-47DC-8BC7-32A2F948B49F}" type="slidenum">
              <a:rPr lang="ja-JP" altLang="en-US">
                <a:solidFill>
                  <a:srgbClr val="04617B">
                    <a:shade val="90000"/>
                  </a:srgbClr>
                </a:solidFill>
              </a:rPr>
              <a:pPr>
                <a:defRPr/>
              </a:pPr>
              <a:t>‹#›</a:t>
            </a:fld>
            <a:endParaRPr lang="ja-JP" altLang="en-US">
              <a:solidFill>
                <a:srgbClr val="04617B">
                  <a:shade val="90000"/>
                </a:srgbClr>
              </a:solidFill>
            </a:endParaRPr>
          </a:p>
        </p:txBody>
      </p:sp>
    </p:spTree>
    <p:extLst>
      <p:ext uri="{BB962C8B-B14F-4D97-AF65-F5344CB8AC3E}">
        <p14:creationId xmlns:p14="http://schemas.microsoft.com/office/powerpoint/2010/main" val="1955748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endParaRPr lang="ja-JP" altLang="en-US">
              <a:solidFill>
                <a:srgbClr val="04617B">
                  <a:shade val="90000"/>
                </a:srgbClr>
              </a:solidFill>
            </a:endParaRPr>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solidFill>
                <a:srgbClr val="04617B">
                  <a:shade val="90000"/>
                </a:srgbClr>
              </a:solidFill>
            </a:endParaRPr>
          </a:p>
        </p:txBody>
      </p:sp>
      <p:sp>
        <p:nvSpPr>
          <p:cNvPr id="6" name="スライド番号プレースホルダ 17"/>
          <p:cNvSpPr>
            <a:spLocks noGrp="1"/>
          </p:cNvSpPr>
          <p:nvPr>
            <p:ph type="sldNum" sz="quarter" idx="12"/>
          </p:nvPr>
        </p:nvSpPr>
        <p:spPr/>
        <p:txBody>
          <a:bodyPr/>
          <a:lstStyle>
            <a:lvl1pPr>
              <a:defRPr/>
            </a:lvl1pPr>
          </a:lstStyle>
          <a:p>
            <a:pPr>
              <a:defRPr/>
            </a:pPr>
            <a:fld id="{8A007289-99C0-4CAE-82D3-32E6027D6514}" type="slidenum">
              <a:rPr lang="ja-JP" altLang="en-US">
                <a:solidFill>
                  <a:srgbClr val="04617B">
                    <a:shade val="90000"/>
                  </a:srgbClr>
                </a:solidFill>
              </a:rPr>
              <a:pPr>
                <a:defRPr/>
              </a:pPr>
              <a:t>‹#›</a:t>
            </a:fld>
            <a:endParaRPr lang="ja-JP" altLang="en-US">
              <a:solidFill>
                <a:srgbClr val="04617B">
                  <a:shade val="90000"/>
                </a:srgbClr>
              </a:solidFill>
            </a:endParaRPr>
          </a:p>
        </p:txBody>
      </p:sp>
    </p:spTree>
    <p:extLst>
      <p:ext uri="{BB962C8B-B14F-4D97-AF65-F5344CB8AC3E}">
        <p14:creationId xmlns:p14="http://schemas.microsoft.com/office/powerpoint/2010/main" val="3216275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2"/>
            <a:ext cx="2057400" cy="5211763"/>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914402"/>
            <a:ext cx="6019800" cy="52117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endParaRPr lang="ja-JP" altLang="en-US">
              <a:solidFill>
                <a:srgbClr val="04617B">
                  <a:shade val="90000"/>
                </a:srgbClr>
              </a:solidFill>
            </a:endParaRPr>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solidFill>
                <a:srgbClr val="04617B">
                  <a:shade val="90000"/>
                </a:srgbClr>
              </a:solidFill>
            </a:endParaRPr>
          </a:p>
        </p:txBody>
      </p:sp>
      <p:sp>
        <p:nvSpPr>
          <p:cNvPr id="6" name="スライド番号プレースホルダ 17"/>
          <p:cNvSpPr>
            <a:spLocks noGrp="1"/>
          </p:cNvSpPr>
          <p:nvPr>
            <p:ph type="sldNum" sz="quarter" idx="12"/>
          </p:nvPr>
        </p:nvSpPr>
        <p:spPr/>
        <p:txBody>
          <a:bodyPr/>
          <a:lstStyle>
            <a:lvl1pPr>
              <a:defRPr/>
            </a:lvl1pPr>
          </a:lstStyle>
          <a:p>
            <a:pPr>
              <a:defRPr/>
            </a:pPr>
            <a:fld id="{92A23C9D-EEC6-4A5F-B146-EDC7CEAA9D26}" type="slidenum">
              <a:rPr lang="ja-JP" altLang="en-US">
                <a:solidFill>
                  <a:srgbClr val="04617B">
                    <a:shade val="90000"/>
                  </a:srgbClr>
                </a:solidFill>
              </a:rPr>
              <a:pPr>
                <a:defRPr/>
              </a:pPr>
              <a:t>‹#›</a:t>
            </a:fld>
            <a:endParaRPr lang="ja-JP" altLang="en-US">
              <a:solidFill>
                <a:srgbClr val="04617B">
                  <a:shade val="90000"/>
                </a:srgbClr>
              </a:solidFill>
            </a:endParaRPr>
          </a:p>
        </p:txBody>
      </p:sp>
    </p:spTree>
    <p:extLst>
      <p:ext uri="{BB962C8B-B14F-4D97-AF65-F5344CB8AC3E}">
        <p14:creationId xmlns:p14="http://schemas.microsoft.com/office/powerpoint/2010/main" val="803203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5318D-C6B3-40CD-8072-0BE366F53900}" type="slidenum">
              <a:rPr kumimoji="1" lang="ja-JP" altLang="en-US" smtClean="0"/>
              <a:t>‹#›</a:t>
            </a:fld>
            <a:endParaRPr kumimoji="1" lang="ja-JP" altLang="en-US"/>
          </a:p>
        </p:txBody>
      </p:sp>
    </p:spTree>
    <p:extLst>
      <p:ext uri="{BB962C8B-B14F-4D97-AF65-F5344CB8AC3E}">
        <p14:creationId xmlns:p14="http://schemas.microsoft.com/office/powerpoint/2010/main" val="2754389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F5318D-C6B3-40CD-8072-0BE366F53900}" type="slidenum">
              <a:rPr kumimoji="1" lang="ja-JP" altLang="en-US" smtClean="0"/>
              <a:t>‹#›</a:t>
            </a:fld>
            <a:endParaRPr kumimoji="1" lang="ja-JP" altLang="en-US"/>
          </a:p>
        </p:txBody>
      </p:sp>
    </p:spTree>
    <p:extLst>
      <p:ext uri="{BB962C8B-B14F-4D97-AF65-F5344CB8AC3E}">
        <p14:creationId xmlns:p14="http://schemas.microsoft.com/office/powerpoint/2010/main" val="209740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8F5318D-C6B3-40CD-8072-0BE366F53900}" type="slidenum">
              <a:rPr kumimoji="1" lang="ja-JP" altLang="en-US" smtClean="0"/>
              <a:t>‹#›</a:t>
            </a:fld>
            <a:endParaRPr kumimoji="1" lang="ja-JP" altLang="en-US"/>
          </a:p>
        </p:txBody>
      </p:sp>
    </p:spTree>
    <p:extLst>
      <p:ext uri="{BB962C8B-B14F-4D97-AF65-F5344CB8AC3E}">
        <p14:creationId xmlns:p14="http://schemas.microsoft.com/office/powerpoint/2010/main" val="402949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8F5318D-C6B3-40CD-8072-0BE366F53900}" type="slidenum">
              <a:rPr kumimoji="1" lang="ja-JP" altLang="en-US" smtClean="0"/>
              <a:t>‹#›</a:t>
            </a:fld>
            <a:endParaRPr kumimoji="1" lang="ja-JP" altLang="en-US"/>
          </a:p>
        </p:txBody>
      </p:sp>
    </p:spTree>
    <p:extLst>
      <p:ext uri="{BB962C8B-B14F-4D97-AF65-F5344CB8AC3E}">
        <p14:creationId xmlns:p14="http://schemas.microsoft.com/office/powerpoint/2010/main" val="1720797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8F5318D-C6B3-40CD-8072-0BE366F53900}" type="slidenum">
              <a:rPr kumimoji="1" lang="ja-JP" altLang="en-US" smtClean="0"/>
              <a:t>‹#›</a:t>
            </a:fld>
            <a:endParaRPr kumimoji="1" lang="ja-JP" altLang="en-US"/>
          </a:p>
        </p:txBody>
      </p:sp>
    </p:spTree>
    <p:extLst>
      <p:ext uri="{BB962C8B-B14F-4D97-AF65-F5344CB8AC3E}">
        <p14:creationId xmlns:p14="http://schemas.microsoft.com/office/powerpoint/2010/main" val="3818316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F5318D-C6B3-40CD-8072-0BE366F53900}" type="slidenum">
              <a:rPr kumimoji="1" lang="ja-JP" altLang="en-US" smtClean="0"/>
              <a:t>‹#›</a:t>
            </a:fld>
            <a:endParaRPr kumimoji="1" lang="ja-JP" altLang="en-US"/>
          </a:p>
        </p:txBody>
      </p:sp>
    </p:spTree>
    <p:extLst>
      <p:ext uri="{BB962C8B-B14F-4D97-AF65-F5344CB8AC3E}">
        <p14:creationId xmlns:p14="http://schemas.microsoft.com/office/powerpoint/2010/main" val="232170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F5318D-C6B3-40CD-8072-0BE366F53900}" type="slidenum">
              <a:rPr kumimoji="1" lang="ja-JP" altLang="en-US" smtClean="0"/>
              <a:t>‹#›</a:t>
            </a:fld>
            <a:endParaRPr kumimoji="1" lang="ja-JP" altLang="en-US"/>
          </a:p>
        </p:txBody>
      </p:sp>
    </p:spTree>
    <p:extLst>
      <p:ext uri="{BB962C8B-B14F-4D97-AF65-F5344CB8AC3E}">
        <p14:creationId xmlns:p14="http://schemas.microsoft.com/office/powerpoint/2010/main" val="45442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5318D-C6B3-40CD-8072-0BE366F53900}" type="slidenum">
              <a:rPr kumimoji="1" lang="ja-JP" altLang="en-US" smtClean="0"/>
              <a:t>‹#›</a:t>
            </a:fld>
            <a:endParaRPr kumimoji="1" lang="ja-JP" altLang="en-US"/>
          </a:p>
        </p:txBody>
      </p:sp>
    </p:spTree>
    <p:extLst>
      <p:ext uri="{BB962C8B-B14F-4D97-AF65-F5344CB8AC3E}">
        <p14:creationId xmlns:p14="http://schemas.microsoft.com/office/powerpoint/2010/main" val="22827677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20" r:id="rId12"/>
  </p:sldLayoutIdLst>
  <p:hf sldNum="0"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フリーフォーム 6"/>
          <p:cNvSpPr>
            <a:spLocks/>
          </p:cNvSpPr>
          <p:nvPr/>
        </p:nvSpPr>
        <p:spPr bwMode="auto">
          <a:xfrm>
            <a:off x="-9525" y="-7937"/>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kumimoji="0" lang="en-US">
              <a:solidFill>
                <a:prstClr val="black"/>
              </a:solidFill>
              <a:ea typeface="ＭＳ Ｐゴシック" pitchFamily="50" charset="-128"/>
            </a:endParaRPr>
          </a:p>
        </p:txBody>
      </p:sp>
      <p:sp>
        <p:nvSpPr>
          <p:cNvPr id="8" name="フリーフォーム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kumimoji="0" lang="en-US">
              <a:solidFill>
                <a:prstClr val="black"/>
              </a:solidFill>
              <a:ea typeface="ＭＳ Ｐゴシック" pitchFamily="50" charset="-128"/>
            </a:endParaRPr>
          </a:p>
        </p:txBody>
      </p:sp>
      <p:sp>
        <p:nvSpPr>
          <p:cNvPr id="1028" name="タイトル プレースホルダ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ja-JP" altLang="en-US" smtClean="0"/>
              <a:t>マスタ タイトルの書式設定</a:t>
            </a:r>
            <a:endParaRPr lang="en-US" altLang="ja-JP" smtClean="0"/>
          </a:p>
        </p:txBody>
      </p:sp>
      <p:sp>
        <p:nvSpPr>
          <p:cNvPr id="1029" name="テキスト プレースホルダ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 name="日付プレースホルダ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charset="-128"/>
              </a:defRPr>
            </a:lvl1pPr>
          </a:lstStyle>
          <a:p>
            <a:pPr fontAlgn="base">
              <a:spcBef>
                <a:spcPct val="0"/>
              </a:spcBef>
              <a:spcAft>
                <a:spcPct val="0"/>
              </a:spcAft>
              <a:defRPr/>
            </a:pPr>
            <a:endParaRPr lang="ja-JP" altLang="en-US">
              <a:solidFill>
                <a:srgbClr val="04617B">
                  <a:shade val="90000"/>
                </a:srgbClr>
              </a:solidFill>
            </a:endParaRPr>
          </a:p>
        </p:txBody>
      </p:sp>
      <p:sp>
        <p:nvSpPr>
          <p:cNvPr id="22" name="フッター プレースホルダ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charset="-128"/>
              </a:defRPr>
            </a:lvl1pPr>
          </a:lstStyle>
          <a:p>
            <a:pPr fontAlgn="base">
              <a:spcBef>
                <a:spcPct val="0"/>
              </a:spcBef>
              <a:spcAft>
                <a:spcPct val="0"/>
              </a:spcAft>
              <a:defRPr/>
            </a:pPr>
            <a:endParaRPr lang="ja-JP" altLang="en-US">
              <a:solidFill>
                <a:srgbClr val="04617B">
                  <a:shade val="90000"/>
                </a:srgbClr>
              </a:solidFill>
            </a:endParaRPr>
          </a:p>
        </p:txBody>
      </p:sp>
      <p:sp>
        <p:nvSpPr>
          <p:cNvPr id="18" name="スライド番号プレースホルダ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ea typeface="ＭＳ Ｐゴシック" charset="-128"/>
              </a:defRPr>
            </a:lvl1pPr>
          </a:lstStyle>
          <a:p>
            <a:pPr fontAlgn="base">
              <a:spcBef>
                <a:spcPct val="0"/>
              </a:spcBef>
              <a:spcAft>
                <a:spcPct val="0"/>
              </a:spcAft>
              <a:defRPr/>
            </a:pPr>
            <a:fld id="{F72FF75D-E2BD-4F39-82F5-BF2E990FCED4}" type="slidenum">
              <a:rPr lang="ja-JP" altLang="en-US">
                <a:solidFill>
                  <a:srgbClr val="04617B">
                    <a:shade val="90000"/>
                  </a:srgbClr>
                </a:solidFill>
              </a:rPr>
              <a:pPr fontAlgn="base">
                <a:spcBef>
                  <a:spcPct val="0"/>
                </a:spcBef>
                <a:spcAft>
                  <a:spcPct val="0"/>
                </a:spcAft>
                <a:defRPr/>
              </a:pPr>
              <a:t>‹#›</a:t>
            </a:fld>
            <a:endParaRPr lang="ja-JP" altLang="en-US">
              <a:solidFill>
                <a:srgbClr val="04617B">
                  <a:shade val="90000"/>
                </a:srgbClr>
              </a:solidFill>
            </a:endParaRPr>
          </a:p>
        </p:txBody>
      </p:sp>
      <p:grpSp>
        <p:nvGrpSpPr>
          <p:cNvPr id="1033" name="グループ化 1"/>
          <p:cNvGrpSpPr>
            <a:grpSpLocks/>
          </p:cNvGrpSpPr>
          <p:nvPr/>
        </p:nvGrpSpPr>
        <p:grpSpPr bwMode="auto">
          <a:xfrm>
            <a:off x="-19049" y="203200"/>
            <a:ext cx="9180513" cy="647700"/>
            <a:chOff x="-19045" y="216550"/>
            <a:chExt cx="9180548" cy="649224"/>
          </a:xfrm>
        </p:grpSpPr>
        <p:sp>
          <p:nvSpPr>
            <p:cNvPr id="12"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kumimoji="0" lang="en-US">
                <a:solidFill>
                  <a:prstClr val="black"/>
                </a:solidFill>
                <a:latin typeface="Arial" charset="0"/>
                <a:ea typeface="ＭＳ Ｐゴシック" charset="-128"/>
              </a:endParaRPr>
            </a:p>
          </p:txBody>
        </p:sp>
        <p:sp>
          <p:nvSpPr>
            <p:cNvPr id="13"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kumimoji="0" lang="en-US">
                <a:solidFill>
                  <a:prstClr val="black"/>
                </a:solidFill>
                <a:latin typeface="Arial" charset="0"/>
                <a:ea typeface="ＭＳ Ｐゴシック" charset="-128"/>
              </a:endParaRPr>
            </a:p>
          </p:txBody>
        </p:sp>
      </p:grpSp>
    </p:spTree>
    <p:extLst>
      <p:ext uri="{BB962C8B-B14F-4D97-AF65-F5344CB8AC3E}">
        <p14:creationId xmlns:p14="http://schemas.microsoft.com/office/powerpoint/2010/main" val="163242475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Excel_Worksheet1.xlsx"/></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chart" Target="../charts/chart2.xml"/><Relationship Id="rId5" Type="http://schemas.openxmlformats.org/officeDocument/2006/relationships/image" Target="../media/image5.emf"/><Relationship Id="rId4" Type="http://schemas.openxmlformats.org/officeDocument/2006/relationships/package" Target="../embeddings/Microsoft_Excel_Worksheet3.xlsx"/></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755576" y="1196752"/>
            <a:ext cx="7272808" cy="2376264"/>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p:cNvSpPr/>
          <p:nvPr/>
        </p:nvSpPr>
        <p:spPr>
          <a:xfrm>
            <a:off x="899592" y="1723164"/>
            <a:ext cx="6984776" cy="1323439"/>
          </a:xfrm>
          <a:prstGeom prst="rect">
            <a:avLst/>
          </a:prstGeom>
        </p:spPr>
        <p:txBody>
          <a:bodyPr wrap="square">
            <a:spAutoFit/>
          </a:bodyPr>
          <a:lstStyle/>
          <a:p>
            <a:r>
              <a:rPr lang="ja-JP" altLang="ja-JP" sz="4000" dirty="0" smtClean="0"/>
              <a:t>働き方</a:t>
            </a:r>
            <a:r>
              <a:rPr lang="ja-JP" altLang="ja-JP" sz="4000" dirty="0"/>
              <a:t>・休み方の見直し</a:t>
            </a:r>
            <a:r>
              <a:rPr lang="ja-JP" altLang="ja-JP" sz="4000" dirty="0" smtClean="0"/>
              <a:t>・</a:t>
            </a:r>
            <a:r>
              <a:rPr lang="ja-JP" altLang="en-US" sz="4000" dirty="0" smtClean="0"/>
              <a:t>　　　　　</a:t>
            </a:r>
            <a:r>
              <a:rPr lang="ja-JP" altLang="ja-JP" sz="4000" dirty="0" smtClean="0"/>
              <a:t>仕事</a:t>
            </a:r>
            <a:r>
              <a:rPr lang="ja-JP" altLang="ja-JP" sz="4000" dirty="0"/>
              <a:t>と生活の調和推進</a:t>
            </a:r>
            <a:r>
              <a:rPr lang="ja-JP" altLang="ja-JP" sz="4000" dirty="0" smtClean="0"/>
              <a:t>セミナー</a:t>
            </a:r>
            <a:endParaRPr lang="ja-JP" altLang="ja-JP" sz="4000" dirty="0"/>
          </a:p>
        </p:txBody>
      </p:sp>
      <p:sp>
        <p:nvSpPr>
          <p:cNvPr id="5" name="テキスト ボックス 4"/>
          <p:cNvSpPr txBox="1"/>
          <p:nvPr/>
        </p:nvSpPr>
        <p:spPr>
          <a:xfrm>
            <a:off x="3995936" y="5316016"/>
            <a:ext cx="4185761" cy="461665"/>
          </a:xfrm>
          <a:prstGeom prst="rect">
            <a:avLst/>
          </a:prstGeom>
          <a:noFill/>
        </p:spPr>
        <p:txBody>
          <a:bodyPr wrap="none" rtlCol="0">
            <a:spAutoFit/>
          </a:bodyPr>
          <a:lstStyle/>
          <a:p>
            <a:r>
              <a:rPr kumimoji="1" lang="ja-JP" altLang="en-US" sz="2400" dirty="0" smtClean="0"/>
              <a:t>岐阜労働局労働基準部監督課</a:t>
            </a:r>
            <a:endParaRPr kumimoji="1" lang="ja-JP" altLang="en-US" sz="2400" dirty="0"/>
          </a:p>
        </p:txBody>
      </p:sp>
      <p:sp>
        <p:nvSpPr>
          <p:cNvPr id="2" name="日付プレースホルダー 1"/>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841796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15616" y="6254543"/>
            <a:ext cx="7632848" cy="369332"/>
          </a:xfrm>
          <a:prstGeom prst="rect">
            <a:avLst/>
          </a:prstGeom>
          <a:noFill/>
        </p:spPr>
        <p:txBody>
          <a:bodyPr wrap="square" rtlCol="0">
            <a:spAutoFit/>
          </a:bodyPr>
          <a:lstStyle/>
          <a:p>
            <a:r>
              <a:rPr lang="en-US" altLang="ja-JP" sz="900" dirty="0" smtClean="0">
                <a:latin typeface="ＭＳ Ｐゴシック" panose="020B0600070205080204" pitchFamily="50" charset="-128"/>
                <a:ea typeface="ＭＳ Ｐゴシック" panose="020B0600070205080204" pitchFamily="50" charset="-128"/>
              </a:rPr>
              <a:t>※</a:t>
            </a:r>
            <a:r>
              <a:rPr lang="ja-JP" altLang="en-US" sz="900" dirty="0" smtClean="0">
                <a:latin typeface="ＭＳ Ｐゴシック" panose="020B0600070205080204" pitchFamily="50" charset="-128"/>
                <a:ea typeface="ＭＳ Ｐゴシック" panose="020B0600070205080204" pitchFamily="50" charset="-128"/>
              </a:rPr>
              <a:t>　</a:t>
            </a:r>
            <a:r>
              <a:rPr lang="zh-TW" altLang="en-US" sz="900" dirty="0" smtClean="0">
                <a:latin typeface="ＭＳ Ｐゴシック" panose="020B0600070205080204" pitchFamily="50" charset="-128"/>
                <a:ea typeface="ＭＳ Ｐゴシック" panose="020B0600070205080204" pitchFamily="50" charset="-128"/>
              </a:rPr>
              <a:t>資料</a:t>
            </a:r>
            <a:r>
              <a:rPr lang="zh-TW" altLang="en-US" sz="900" dirty="0">
                <a:latin typeface="ＭＳ Ｐゴシック" panose="020B0600070205080204" pitchFamily="50" charset="-128"/>
                <a:ea typeface="ＭＳ Ｐゴシック" panose="020B0600070205080204" pitchFamily="50" charset="-128"/>
              </a:rPr>
              <a:t>出所</a:t>
            </a:r>
            <a:r>
              <a:rPr lang="zh-TW" altLang="en-US" sz="900" dirty="0" smtClean="0">
                <a:latin typeface="ＭＳ Ｐゴシック" panose="020B0600070205080204" pitchFamily="50" charset="-128"/>
                <a:ea typeface="ＭＳ Ｐゴシック" panose="020B0600070205080204" pitchFamily="50" charset="-128"/>
              </a:rPr>
              <a:t>：</a:t>
            </a:r>
            <a:r>
              <a:rPr lang="ja-JP" altLang="en-US" sz="900" dirty="0" smtClean="0">
                <a:latin typeface="ＭＳ Ｐゴシック" panose="020B0600070205080204" pitchFamily="50" charset="-128"/>
                <a:ea typeface="ＭＳ Ｐゴシック" panose="020B0600070205080204" pitchFamily="50" charset="-128"/>
              </a:rPr>
              <a:t>世界最大のオンライン旅行会社、Ｅｘｐｅｄｉａ Ｉｎｃ．の日本語サイトエクスペディアジャパン　「有給休暇・国際比較調査</a:t>
            </a:r>
            <a:r>
              <a:rPr lang="en-US" altLang="ja-JP" sz="900" dirty="0" smtClean="0">
                <a:latin typeface="ＭＳ Ｐゴシック" panose="020B0600070205080204" pitchFamily="50" charset="-128"/>
                <a:ea typeface="ＭＳ Ｐゴシック" panose="020B0600070205080204" pitchFamily="50" charset="-128"/>
              </a:rPr>
              <a:t>2013</a:t>
            </a:r>
            <a:r>
              <a:rPr lang="ja-JP" altLang="en-US" sz="900" dirty="0" smtClean="0">
                <a:latin typeface="ＭＳ Ｐゴシック" panose="020B0600070205080204" pitchFamily="50" charset="-128"/>
                <a:ea typeface="ＭＳ Ｐゴシック" panose="020B0600070205080204" pitchFamily="50" charset="-128"/>
              </a:rPr>
              <a:t>」</a:t>
            </a:r>
            <a:endParaRPr lang="ja-JP" altLang="en-US" sz="1100" dirty="0" smtClean="0">
              <a:latin typeface="ＭＳ Ｐゴシック" panose="020B0600070205080204" pitchFamily="50" charset="-128"/>
              <a:ea typeface="ＭＳ Ｐゴシック" panose="020B0600070205080204" pitchFamily="50" charset="-128"/>
            </a:endParaRPr>
          </a:p>
          <a:p>
            <a:r>
              <a:rPr lang="en-US" altLang="ja-JP" sz="900" dirty="0" smtClean="0">
                <a:latin typeface="ＭＳ Ｐゴシック" panose="020B0600070205080204" pitchFamily="50" charset="-128"/>
                <a:ea typeface="ＭＳ Ｐゴシック" panose="020B0600070205080204" pitchFamily="50" charset="-128"/>
              </a:rPr>
              <a:t>※</a:t>
            </a:r>
            <a:r>
              <a:rPr lang="ja-JP" altLang="en-US" sz="900" dirty="0" smtClean="0">
                <a:latin typeface="ＭＳ Ｐゴシック" panose="020B0600070205080204" pitchFamily="50" charset="-128"/>
                <a:ea typeface="ＭＳ Ｐゴシック" panose="020B0600070205080204" pitchFamily="50" charset="-128"/>
              </a:rPr>
              <a:t>　（注）　</a:t>
            </a:r>
            <a:r>
              <a:rPr lang="ja-JP" altLang="en-US" sz="900" dirty="0">
                <a:latin typeface="ＭＳ Ｐゴシック" panose="020B0600070205080204" pitchFamily="50" charset="-128"/>
                <a:ea typeface="ＭＳ Ｐゴシック" panose="020B0600070205080204" pitchFamily="50" charset="-128"/>
              </a:rPr>
              <a:t>調査対象者</a:t>
            </a:r>
            <a:r>
              <a:rPr lang="ja-JP" altLang="en-US" sz="900" dirty="0" smtClean="0">
                <a:latin typeface="ＭＳ Ｐゴシック" panose="020B0600070205080204" pitchFamily="50" charset="-128"/>
                <a:ea typeface="ＭＳ Ｐゴシック" panose="020B0600070205080204" pitchFamily="50" charset="-128"/>
              </a:rPr>
              <a:t>は、</a:t>
            </a:r>
            <a:r>
              <a:rPr lang="en-US" altLang="ja-JP" sz="900" dirty="0" smtClean="0">
                <a:latin typeface="ＭＳ Ｐゴシック" panose="020B0600070205080204" pitchFamily="50" charset="-128"/>
                <a:ea typeface="ＭＳ Ｐゴシック" panose="020B0600070205080204" pitchFamily="50" charset="-128"/>
              </a:rPr>
              <a:t>24</a:t>
            </a:r>
            <a:r>
              <a:rPr lang="ja-JP" altLang="en-US" sz="900" dirty="0" smtClean="0">
                <a:latin typeface="ＭＳ Ｐゴシック" panose="020B0600070205080204" pitchFamily="50" charset="-128"/>
                <a:ea typeface="ＭＳ Ｐゴシック" panose="020B0600070205080204" pitchFamily="50" charset="-128"/>
              </a:rPr>
              <a:t>か国の</a:t>
            </a:r>
            <a:r>
              <a:rPr lang="en-US" altLang="ja-JP" sz="900" dirty="0" smtClean="0">
                <a:latin typeface="ＭＳ Ｐゴシック" panose="020B0600070205080204" pitchFamily="50" charset="-128"/>
                <a:ea typeface="ＭＳ Ｐゴシック" panose="020B0600070205080204" pitchFamily="50" charset="-128"/>
              </a:rPr>
              <a:t>18</a:t>
            </a:r>
            <a:r>
              <a:rPr lang="ja-JP" altLang="en-US" sz="900" dirty="0" smtClean="0">
                <a:latin typeface="ＭＳ Ｐゴシック" panose="020B0600070205080204" pitchFamily="50" charset="-128"/>
                <a:ea typeface="ＭＳ Ｐゴシック" panose="020B0600070205080204" pitchFamily="50" charset="-128"/>
              </a:rPr>
              <a:t>歳以上の有職者（フルタイム、パートタイム、自営業）</a:t>
            </a:r>
          </a:p>
        </p:txBody>
      </p:sp>
      <p:sp>
        <p:nvSpPr>
          <p:cNvPr id="5" name="テキスト ボックス 4"/>
          <p:cNvSpPr txBox="1"/>
          <p:nvPr/>
        </p:nvSpPr>
        <p:spPr>
          <a:xfrm>
            <a:off x="827584" y="836712"/>
            <a:ext cx="7920880" cy="615553"/>
          </a:xfrm>
          <a:prstGeom prst="rect">
            <a:avLst/>
          </a:prstGeom>
          <a:noFill/>
          <a:ln w="19050">
            <a:solidFill>
              <a:schemeClr val="tx1"/>
            </a:solidFill>
          </a:ln>
        </p:spPr>
        <p:txBody>
          <a:bodyPr wrap="square" rtlCol="0">
            <a:spAutoFit/>
          </a:bodyPr>
          <a:lstStyle/>
          <a:p>
            <a:r>
              <a:rPr kumimoji="1" lang="ja-JP" altLang="en-US" sz="1700" dirty="0" smtClean="0"/>
              <a:t>年次有給休暇</a:t>
            </a:r>
            <a:r>
              <a:rPr lang="ja-JP" altLang="en-US" sz="1700" dirty="0" smtClean="0"/>
              <a:t>消化日数が「０日」の割合は、日本は</a:t>
            </a:r>
            <a:r>
              <a:rPr lang="en-US" altLang="ja-JP" sz="1700" dirty="0" smtClean="0"/>
              <a:t>17</a:t>
            </a:r>
            <a:r>
              <a:rPr lang="ja-JP" altLang="en-US" sz="1700" dirty="0" smtClean="0"/>
              <a:t>％となっており、世界第１位となっている。</a:t>
            </a:r>
            <a:endParaRPr kumimoji="1" lang="ja-JP" altLang="en-US" sz="1700" dirty="0"/>
          </a:p>
        </p:txBody>
      </p:sp>
      <p:sp>
        <p:nvSpPr>
          <p:cNvPr id="6" name="テキスト ボックス 5"/>
          <p:cNvSpPr txBox="1"/>
          <p:nvPr/>
        </p:nvSpPr>
        <p:spPr>
          <a:xfrm>
            <a:off x="1907704" y="354910"/>
            <a:ext cx="5544616" cy="369332"/>
          </a:xfrm>
          <a:prstGeom prst="rect">
            <a:avLst/>
          </a:prstGeom>
          <a:noFill/>
        </p:spPr>
        <p:txBody>
          <a:bodyPr wrap="square" rtlCol="0">
            <a:spAutoFit/>
          </a:bodyPr>
          <a:lstStyle/>
          <a:p>
            <a:r>
              <a:rPr kumimoji="1" lang="ja-JP" altLang="en-US" dirty="0" smtClean="0"/>
              <a:t>年次有給休暇</a:t>
            </a:r>
            <a:r>
              <a:rPr lang="ja-JP" altLang="en-US" dirty="0" smtClean="0"/>
              <a:t>消化日数が「０日」</a:t>
            </a:r>
            <a:r>
              <a:rPr kumimoji="1" lang="ja-JP" altLang="en-US" dirty="0" smtClean="0"/>
              <a:t>の割合の国際比較</a:t>
            </a:r>
            <a:endParaRPr kumimoji="1" lang="ja-JP" altLang="en-US" dirty="0"/>
          </a:p>
        </p:txBody>
      </p:sp>
      <p:graphicFrame>
        <p:nvGraphicFramePr>
          <p:cNvPr id="7" name="グラフ 6"/>
          <p:cNvGraphicFramePr/>
          <p:nvPr>
            <p:extLst>
              <p:ext uri="{D42A27DB-BD31-4B8C-83A1-F6EECF244321}">
                <p14:modId xmlns:p14="http://schemas.microsoft.com/office/powerpoint/2010/main" val="3545380270"/>
              </p:ext>
            </p:extLst>
          </p:nvPr>
        </p:nvGraphicFramePr>
        <p:xfrm>
          <a:off x="647564" y="1724228"/>
          <a:ext cx="8064896" cy="4497017"/>
        </p:xfrm>
        <a:graphic>
          <a:graphicData uri="http://schemas.openxmlformats.org/drawingml/2006/chart">
            <c:chart xmlns:c="http://schemas.openxmlformats.org/drawingml/2006/chart" xmlns:r="http://schemas.openxmlformats.org/officeDocument/2006/relationships" r:id="rId3"/>
          </a:graphicData>
        </a:graphic>
      </p:graphicFrame>
      <p:sp>
        <p:nvSpPr>
          <p:cNvPr id="2" name="日付プレースホルダー 1"/>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25608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9672" y="274638"/>
            <a:ext cx="6264696" cy="418058"/>
          </a:xfrm>
        </p:spPr>
        <p:txBody>
          <a:bodyPr>
            <a:normAutofit/>
          </a:bodyPr>
          <a:lstStyle/>
          <a:p>
            <a:r>
              <a:rPr kumimoji="1" lang="ja-JP" altLang="en-US" sz="2000" dirty="0" smtClean="0"/>
              <a:t>将来の高齢化率と労働力人口の将来予測</a:t>
            </a:r>
            <a:endParaRPr kumimoji="1" lang="ja-JP" altLang="en-US" sz="2000" dirty="0"/>
          </a:p>
        </p:txBody>
      </p:sp>
      <p:graphicFrame>
        <p:nvGraphicFramePr>
          <p:cNvPr id="6" name="コンテンツ プレースホルダー 5"/>
          <p:cNvGraphicFramePr>
            <a:graphicFrameLocks noGrp="1"/>
          </p:cNvGraphicFramePr>
          <p:nvPr>
            <p:ph sz="half" idx="1"/>
            <p:extLst>
              <p:ext uri="{D42A27DB-BD31-4B8C-83A1-F6EECF244321}">
                <p14:modId xmlns:p14="http://schemas.microsoft.com/office/powerpoint/2010/main" val="2247751695"/>
              </p:ext>
            </p:extLst>
          </p:nvPr>
        </p:nvGraphicFramePr>
        <p:xfrm>
          <a:off x="511712" y="1412776"/>
          <a:ext cx="4038600" cy="3960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コンテンツ プレースホルダー 6"/>
          <p:cNvGraphicFramePr>
            <a:graphicFrameLocks noGrp="1"/>
          </p:cNvGraphicFramePr>
          <p:nvPr>
            <p:ph sz="half" idx="2"/>
            <p:extLst>
              <p:ext uri="{D42A27DB-BD31-4B8C-83A1-F6EECF244321}">
                <p14:modId xmlns:p14="http://schemas.microsoft.com/office/powerpoint/2010/main" val="2131089481"/>
              </p:ext>
            </p:extLst>
          </p:nvPr>
        </p:nvGraphicFramePr>
        <p:xfrm>
          <a:off x="4576544" y="1412776"/>
          <a:ext cx="3884240" cy="3953654"/>
        </p:xfrm>
        <a:graphic>
          <a:graphicData uri="http://schemas.openxmlformats.org/drawingml/2006/chart">
            <c:chart xmlns:c="http://schemas.openxmlformats.org/drawingml/2006/chart" xmlns:r="http://schemas.openxmlformats.org/officeDocument/2006/relationships" r:id="rId4"/>
          </a:graphicData>
        </a:graphic>
      </p:graphicFrame>
      <p:sp>
        <p:nvSpPr>
          <p:cNvPr id="5" name="テキスト ボックス 4"/>
          <p:cNvSpPr txBox="1"/>
          <p:nvPr/>
        </p:nvSpPr>
        <p:spPr>
          <a:xfrm>
            <a:off x="343257" y="692696"/>
            <a:ext cx="8496944" cy="692497"/>
          </a:xfrm>
          <a:prstGeom prst="rect">
            <a:avLst/>
          </a:prstGeom>
          <a:noFill/>
          <a:ln w="19050">
            <a:solidFill>
              <a:schemeClr val="tx1"/>
            </a:solidFill>
          </a:ln>
        </p:spPr>
        <p:txBody>
          <a:bodyPr wrap="square" rtlCol="0">
            <a:spAutoFit/>
          </a:bodyPr>
          <a:lstStyle/>
          <a:p>
            <a:r>
              <a:rPr lang="ja-JP" altLang="en-US" sz="1300" b="1" dirty="0"/>
              <a:t>高齢者</a:t>
            </a:r>
            <a:r>
              <a:rPr lang="ja-JP" altLang="en-US" sz="1300" b="1" dirty="0" smtClean="0"/>
              <a:t>の割合は、</a:t>
            </a:r>
            <a:r>
              <a:rPr lang="ja-JP" altLang="en-US" sz="1300" b="1" dirty="0"/>
              <a:t>２０２０</a:t>
            </a:r>
            <a:r>
              <a:rPr lang="ja-JP" altLang="en-US" sz="1300" b="1" dirty="0" smtClean="0"/>
              <a:t>年には３０％弱、</a:t>
            </a:r>
            <a:r>
              <a:rPr lang="ja-JP" altLang="en-US" sz="1300" b="1" dirty="0"/>
              <a:t>２０３５</a:t>
            </a:r>
            <a:r>
              <a:rPr lang="ja-JP" altLang="en-US" sz="1300" b="1" dirty="0" smtClean="0"/>
              <a:t>年には３０％台前半まで上昇すると推計される。労働力</a:t>
            </a:r>
            <a:r>
              <a:rPr lang="ja-JP" altLang="en-US" sz="1300" b="1" dirty="0"/>
              <a:t>人口</a:t>
            </a:r>
            <a:r>
              <a:rPr lang="ja-JP" altLang="en-US" sz="1300" b="1" dirty="0" smtClean="0"/>
              <a:t>の将来予測は、労働市場への参加が進まないケースで２０２０年には約６，０００万人、２０３５年には約５，３００万人と予測される。　高齢化</a:t>
            </a:r>
            <a:r>
              <a:rPr lang="ja-JP" altLang="en-US" sz="1300" b="1" dirty="0"/>
              <a:t>は進み、労働力はどんどん減少する</a:t>
            </a:r>
            <a:r>
              <a:rPr lang="ja-JP" altLang="en-US" sz="1300" b="1" dirty="0" smtClean="0"/>
              <a:t>予測である。</a:t>
            </a:r>
            <a:endParaRPr kumimoji="1" lang="ja-JP" altLang="en-US" sz="1300" b="1" dirty="0" smtClean="0"/>
          </a:p>
        </p:txBody>
      </p:sp>
      <p:sp>
        <p:nvSpPr>
          <p:cNvPr id="9" name="テキスト ボックス 8"/>
          <p:cNvSpPr txBox="1"/>
          <p:nvPr/>
        </p:nvSpPr>
        <p:spPr>
          <a:xfrm>
            <a:off x="961312" y="5362439"/>
            <a:ext cx="7632848" cy="1338828"/>
          </a:xfrm>
          <a:prstGeom prst="rect">
            <a:avLst/>
          </a:prstGeom>
          <a:noFill/>
        </p:spPr>
        <p:txBody>
          <a:bodyPr wrap="square" rtlCol="0">
            <a:spAutoFit/>
          </a:bodyPr>
          <a:lstStyle/>
          <a:p>
            <a:r>
              <a:rPr lang="en-US" altLang="ja-JP" sz="900" dirty="0" smtClean="0">
                <a:latin typeface="ＭＳ Ｐゴシック" panose="020B0600070205080204" pitchFamily="50" charset="-128"/>
                <a:ea typeface="ＭＳ Ｐゴシック" panose="020B0600070205080204" pitchFamily="50" charset="-128"/>
              </a:rPr>
              <a:t>〈</a:t>
            </a:r>
            <a:r>
              <a:rPr lang="ja-JP" altLang="en-US" sz="900" dirty="0" smtClean="0">
                <a:latin typeface="ＭＳ Ｐゴシック" panose="020B0600070205080204" pitchFamily="50" charset="-128"/>
                <a:ea typeface="ＭＳ Ｐゴシック" panose="020B0600070205080204" pitchFamily="50" charset="-128"/>
              </a:rPr>
              <a:t>高齢化率</a:t>
            </a:r>
            <a:r>
              <a:rPr lang="en-US" altLang="ja-JP" sz="900" dirty="0" smtClean="0">
                <a:latin typeface="ＭＳ Ｐゴシック" panose="020B0600070205080204" pitchFamily="50" charset="-128"/>
                <a:ea typeface="ＭＳ Ｐゴシック" panose="020B0600070205080204" pitchFamily="50" charset="-128"/>
              </a:rPr>
              <a:t>〉</a:t>
            </a:r>
            <a:endParaRPr lang="ja-JP" altLang="en-US" sz="900" dirty="0" smtClean="0">
              <a:latin typeface="ＭＳ Ｐゴシック" panose="020B0600070205080204" pitchFamily="50" charset="-128"/>
              <a:ea typeface="ＭＳ Ｐゴシック" panose="020B0600070205080204" pitchFamily="50" charset="-128"/>
            </a:endParaRPr>
          </a:p>
          <a:p>
            <a:r>
              <a:rPr lang="en-US" altLang="ja-JP" sz="900" dirty="0" smtClean="0">
                <a:latin typeface="ＭＳ Ｐゴシック" panose="020B0600070205080204" pitchFamily="50" charset="-128"/>
                <a:ea typeface="ＭＳ Ｐゴシック" panose="020B0600070205080204" pitchFamily="50" charset="-128"/>
              </a:rPr>
              <a:t>※</a:t>
            </a:r>
            <a:r>
              <a:rPr lang="ja-JP" altLang="en-US" sz="900" dirty="0" smtClean="0">
                <a:latin typeface="ＭＳ Ｐゴシック" panose="020B0600070205080204" pitchFamily="50" charset="-128"/>
                <a:ea typeface="ＭＳ Ｐゴシック" panose="020B0600070205080204" pitchFamily="50" charset="-128"/>
              </a:rPr>
              <a:t>　</a:t>
            </a:r>
            <a:r>
              <a:rPr lang="zh-TW" altLang="en-US" sz="900" dirty="0" smtClean="0">
                <a:latin typeface="ＭＳ Ｐゴシック" panose="020B0600070205080204" pitchFamily="50" charset="-128"/>
                <a:ea typeface="ＭＳ Ｐゴシック" panose="020B0600070205080204" pitchFamily="50" charset="-128"/>
              </a:rPr>
              <a:t>資料出所</a:t>
            </a:r>
            <a:r>
              <a:rPr lang="ja-JP" altLang="en-US" sz="900" dirty="0" smtClean="0">
                <a:latin typeface="ＭＳ Ｐゴシック" panose="020B0600070205080204" pitchFamily="50" charset="-128"/>
                <a:ea typeface="ＭＳ Ｐゴシック" panose="020B0600070205080204" pitchFamily="50" charset="-128"/>
              </a:rPr>
              <a:t>：国土交通省国土計画局推計（中位推計収束型）をもとに算出</a:t>
            </a:r>
            <a:endParaRPr lang="ja-JP" altLang="en-US" sz="1100" dirty="0" smtClean="0">
              <a:latin typeface="ＭＳ Ｐゴシック" panose="020B0600070205080204" pitchFamily="50" charset="-128"/>
              <a:ea typeface="ＭＳ Ｐゴシック" panose="020B0600070205080204" pitchFamily="50" charset="-128"/>
            </a:endParaRPr>
          </a:p>
          <a:p>
            <a:r>
              <a:rPr lang="en-US" altLang="ja-JP" sz="900" dirty="0" smtClean="0">
                <a:latin typeface="ＭＳ Ｐゴシック" panose="020B0600070205080204" pitchFamily="50" charset="-128"/>
                <a:ea typeface="ＭＳ Ｐゴシック" panose="020B0600070205080204" pitchFamily="50" charset="-128"/>
              </a:rPr>
              <a:t>※</a:t>
            </a:r>
            <a:r>
              <a:rPr lang="ja-JP" altLang="en-US" sz="900" dirty="0" smtClean="0">
                <a:latin typeface="ＭＳ Ｐゴシック" panose="020B0600070205080204" pitchFamily="50" charset="-128"/>
                <a:ea typeface="ＭＳ Ｐゴシック" panose="020B0600070205080204" pitchFamily="50" charset="-128"/>
              </a:rPr>
              <a:t>　（注）</a:t>
            </a:r>
            <a:r>
              <a:rPr lang="en-US" altLang="ja-JP" sz="900" dirty="0" smtClean="0">
                <a:latin typeface="ＭＳ Ｐゴシック" panose="020B0600070205080204" pitchFamily="50" charset="-128"/>
                <a:ea typeface="ＭＳ Ｐゴシック" panose="020B0600070205080204" pitchFamily="50" charset="-128"/>
              </a:rPr>
              <a:t>1</a:t>
            </a:r>
            <a:r>
              <a:rPr lang="ja-JP" altLang="en-US" sz="900" dirty="0" smtClean="0">
                <a:latin typeface="ＭＳ Ｐゴシック" panose="020B0600070205080204" pitchFamily="50" charset="-128"/>
                <a:ea typeface="ＭＳ Ｐゴシック" panose="020B0600070205080204" pitchFamily="50" charset="-128"/>
              </a:rPr>
              <a:t>　高齢化率とは、高齢者人口（</a:t>
            </a:r>
            <a:r>
              <a:rPr lang="en-US" altLang="ja-JP" sz="900" dirty="0" smtClean="0">
                <a:latin typeface="ＭＳ Ｐゴシック" panose="020B0600070205080204" pitchFamily="50" charset="-128"/>
                <a:ea typeface="ＭＳ Ｐゴシック" panose="020B0600070205080204" pitchFamily="50" charset="-128"/>
              </a:rPr>
              <a:t>65</a:t>
            </a:r>
            <a:r>
              <a:rPr lang="ja-JP" altLang="en-US" sz="900" dirty="0" smtClean="0">
                <a:latin typeface="ＭＳ Ｐゴシック" panose="020B0600070205080204" pitchFamily="50" charset="-128"/>
                <a:ea typeface="ＭＳ Ｐゴシック" panose="020B0600070205080204" pitchFamily="50" charset="-128"/>
              </a:rPr>
              <a:t>歳以上人口）の総人口に対する比率。</a:t>
            </a:r>
          </a:p>
          <a:p>
            <a:r>
              <a:rPr kumimoji="1" lang="ja-JP" altLang="en-US" sz="900" dirty="0" smtClean="0">
                <a:latin typeface="ＭＳ Ｐゴシック" panose="020B0600070205080204" pitchFamily="50" charset="-128"/>
                <a:ea typeface="ＭＳ Ｐゴシック" panose="020B0600070205080204" pitchFamily="50" charset="-128"/>
              </a:rPr>
              <a:t>　　  　　　</a:t>
            </a:r>
            <a:r>
              <a:rPr kumimoji="1" lang="en-US" altLang="ja-JP" sz="900" dirty="0" smtClean="0">
                <a:latin typeface="ＭＳ Ｐゴシック" panose="020B0600070205080204" pitchFamily="50" charset="-128"/>
                <a:ea typeface="ＭＳ Ｐゴシック" panose="020B0600070205080204" pitchFamily="50" charset="-128"/>
              </a:rPr>
              <a:t>2</a:t>
            </a:r>
            <a:r>
              <a:rPr kumimoji="1" lang="ja-JP" altLang="en-US" sz="900" dirty="0" smtClean="0">
                <a:latin typeface="ＭＳ Ｐゴシック" panose="020B0600070205080204" pitchFamily="50" charset="-128"/>
                <a:ea typeface="ＭＳ Ｐゴシック" panose="020B0600070205080204" pitchFamily="50" charset="-128"/>
              </a:rPr>
              <a:t>　中位推計収束型とは、社会保障人口問題研究所「日本の将来推計人口」（Ｈ</a:t>
            </a:r>
            <a:r>
              <a:rPr kumimoji="1" lang="en-US" altLang="ja-JP" sz="900" dirty="0" smtClean="0">
                <a:latin typeface="ＭＳ Ｐゴシック" panose="020B0600070205080204" pitchFamily="50" charset="-128"/>
                <a:ea typeface="ＭＳ Ｐゴシック" panose="020B0600070205080204" pitchFamily="50" charset="-128"/>
              </a:rPr>
              <a:t>14</a:t>
            </a:r>
            <a:r>
              <a:rPr kumimoji="1" lang="ja-JP" altLang="en-US" sz="900" dirty="0" smtClean="0">
                <a:latin typeface="ＭＳ Ｐゴシック" panose="020B0600070205080204" pitchFamily="50" charset="-128"/>
                <a:ea typeface="ＭＳ Ｐゴシック" panose="020B0600070205080204" pitchFamily="50" charset="-128"/>
              </a:rPr>
              <a:t>年</a:t>
            </a:r>
            <a:r>
              <a:rPr kumimoji="1" lang="en-US" altLang="ja-JP" sz="900" dirty="0" smtClean="0">
                <a:latin typeface="ＭＳ Ｐゴシック" panose="020B0600070205080204" pitchFamily="50" charset="-128"/>
                <a:ea typeface="ＭＳ Ｐゴシック" panose="020B0600070205080204" pitchFamily="50" charset="-128"/>
              </a:rPr>
              <a:t>1</a:t>
            </a:r>
            <a:r>
              <a:rPr kumimoji="1" lang="ja-JP" altLang="en-US" sz="900" dirty="0" smtClean="0">
                <a:latin typeface="ＭＳ Ｐゴシック" panose="020B0600070205080204" pitchFamily="50" charset="-128"/>
                <a:ea typeface="ＭＳ Ｐゴシック" panose="020B0600070205080204" pitchFamily="50" charset="-128"/>
              </a:rPr>
              <a:t>月推計）における中位推計に用いている合計特殊出生率と</a:t>
            </a:r>
          </a:p>
          <a:p>
            <a:r>
              <a:rPr lang="ja-JP" altLang="en-US" sz="900" dirty="0">
                <a:latin typeface="ＭＳ Ｐゴシック" panose="020B0600070205080204" pitchFamily="50" charset="-128"/>
                <a:ea typeface="ＭＳ Ｐゴシック" panose="020B0600070205080204" pitchFamily="50" charset="-128"/>
              </a:rPr>
              <a:t>　</a:t>
            </a:r>
            <a:r>
              <a:rPr lang="ja-JP" altLang="en-US" sz="900" dirty="0" smtClean="0">
                <a:latin typeface="ＭＳ Ｐゴシック" panose="020B0600070205080204" pitchFamily="50" charset="-128"/>
                <a:ea typeface="ＭＳ Ｐゴシック" panose="020B0600070205080204" pitchFamily="50" charset="-128"/>
              </a:rPr>
              <a:t>　　　　　　</a:t>
            </a:r>
            <a:r>
              <a:rPr kumimoji="1" lang="ja-JP" altLang="en-US" sz="900" dirty="0" smtClean="0">
                <a:latin typeface="ＭＳ Ｐゴシック" panose="020B0600070205080204" pitchFamily="50" charset="-128"/>
                <a:ea typeface="ＭＳ Ｐゴシック" panose="020B0600070205080204" pitchFamily="50" charset="-128"/>
              </a:rPr>
              <a:t>足下の統計値との乖離が、</a:t>
            </a:r>
            <a:r>
              <a:rPr kumimoji="1" lang="en-US" altLang="ja-JP" sz="900" dirty="0" smtClean="0">
                <a:latin typeface="ＭＳ Ｐゴシック" panose="020B0600070205080204" pitchFamily="50" charset="-128"/>
                <a:ea typeface="ＭＳ Ｐゴシック" panose="020B0600070205080204" pitchFamily="50" charset="-128"/>
              </a:rPr>
              <a:t>2030</a:t>
            </a:r>
            <a:r>
              <a:rPr kumimoji="1" lang="ja-JP" altLang="en-US" sz="900" dirty="0" smtClean="0">
                <a:latin typeface="ＭＳ Ｐゴシック" panose="020B0600070205080204" pitchFamily="50" charset="-128"/>
                <a:ea typeface="ＭＳ Ｐゴシック" panose="020B0600070205080204" pitchFamily="50" charset="-128"/>
              </a:rPr>
              <a:t>年にかけて収束すると仮定したもの。</a:t>
            </a:r>
          </a:p>
          <a:p>
            <a:r>
              <a:rPr lang="en-US" altLang="ja-JP" sz="900" dirty="0" smtClean="0">
                <a:latin typeface="ＭＳ Ｐゴシック" panose="020B0600070205080204" pitchFamily="50" charset="-128"/>
                <a:ea typeface="ＭＳ Ｐゴシック" panose="020B0600070205080204" pitchFamily="50" charset="-128"/>
              </a:rPr>
              <a:t>〈</a:t>
            </a:r>
            <a:r>
              <a:rPr lang="ja-JP" altLang="en-US" sz="900" dirty="0" smtClean="0">
                <a:latin typeface="ＭＳ Ｐゴシック" panose="020B0600070205080204" pitchFamily="50" charset="-128"/>
                <a:ea typeface="ＭＳ Ｐゴシック" panose="020B0600070205080204" pitchFamily="50" charset="-128"/>
              </a:rPr>
              <a:t>労働力人口</a:t>
            </a:r>
            <a:r>
              <a:rPr lang="en-US" altLang="ja-JP" sz="900" dirty="0" smtClean="0">
                <a:latin typeface="ＭＳ Ｐゴシック" panose="020B0600070205080204" pitchFamily="50" charset="-128"/>
                <a:ea typeface="ＭＳ Ｐゴシック" panose="020B0600070205080204" pitchFamily="50" charset="-128"/>
              </a:rPr>
              <a:t>〉</a:t>
            </a:r>
            <a:endParaRPr lang="ja-JP" altLang="en-US" sz="900" dirty="0" smtClean="0">
              <a:latin typeface="ＭＳ Ｐゴシック" panose="020B0600070205080204" pitchFamily="50" charset="-128"/>
              <a:ea typeface="ＭＳ Ｐゴシック" panose="020B0600070205080204" pitchFamily="50" charset="-128"/>
            </a:endParaRPr>
          </a:p>
          <a:p>
            <a:r>
              <a:rPr kumimoji="1" lang="en-US" altLang="ja-JP" sz="900" dirty="0" smtClean="0">
                <a:latin typeface="ＭＳ Ｐゴシック" panose="020B0600070205080204" pitchFamily="50" charset="-128"/>
                <a:ea typeface="ＭＳ Ｐゴシック" panose="020B0600070205080204" pitchFamily="50" charset="-128"/>
              </a:rPr>
              <a:t>※</a:t>
            </a:r>
            <a:r>
              <a:rPr kumimoji="1" lang="ja-JP" altLang="en-US" sz="900" dirty="0" smtClean="0">
                <a:latin typeface="ＭＳ Ｐゴシック" panose="020B0600070205080204" pitchFamily="50" charset="-128"/>
                <a:ea typeface="ＭＳ Ｐゴシック" panose="020B0600070205080204" pitchFamily="50" charset="-128"/>
              </a:rPr>
              <a:t>　</a:t>
            </a:r>
            <a:r>
              <a:rPr lang="zh-TW" altLang="en-US" sz="900" dirty="0">
                <a:latin typeface="ＭＳ Ｐゴシック" panose="020B0600070205080204" pitchFamily="50" charset="-128"/>
                <a:ea typeface="ＭＳ Ｐゴシック" panose="020B0600070205080204" pitchFamily="50" charset="-128"/>
              </a:rPr>
              <a:t>資料出所</a:t>
            </a:r>
            <a:r>
              <a:rPr lang="ja-JP" altLang="en-US" sz="900" dirty="0" smtClean="0">
                <a:latin typeface="ＭＳ Ｐゴシック" panose="020B0600070205080204" pitchFamily="50" charset="-128"/>
                <a:ea typeface="ＭＳ Ｐゴシック" panose="020B0600070205080204" pitchFamily="50" charset="-128"/>
              </a:rPr>
              <a:t>：厚生労働省・雇用政策研究会報告書（Ｈ</a:t>
            </a:r>
            <a:r>
              <a:rPr lang="en-US" altLang="ja-JP" sz="900" dirty="0" smtClean="0">
                <a:latin typeface="ＭＳ Ｐゴシック" panose="020B0600070205080204" pitchFamily="50" charset="-128"/>
                <a:ea typeface="ＭＳ Ｐゴシック" panose="020B0600070205080204" pitchFamily="50" charset="-128"/>
              </a:rPr>
              <a:t>17</a:t>
            </a:r>
            <a:r>
              <a:rPr lang="ja-JP" altLang="en-US" sz="900" dirty="0" smtClean="0">
                <a:latin typeface="ＭＳ Ｐゴシック" panose="020B0600070205080204" pitchFamily="50" charset="-128"/>
                <a:ea typeface="ＭＳ Ｐゴシック" panose="020B0600070205080204" pitchFamily="50" charset="-128"/>
              </a:rPr>
              <a:t>年</a:t>
            </a:r>
            <a:r>
              <a:rPr lang="en-US" altLang="ja-JP" sz="900" dirty="0" smtClean="0">
                <a:latin typeface="ＭＳ Ｐゴシック" panose="020B0600070205080204" pitchFamily="50" charset="-128"/>
                <a:ea typeface="ＭＳ Ｐゴシック" panose="020B0600070205080204" pitchFamily="50" charset="-128"/>
              </a:rPr>
              <a:t>7</a:t>
            </a:r>
            <a:r>
              <a:rPr lang="ja-JP" altLang="en-US" sz="900" dirty="0" smtClean="0">
                <a:latin typeface="ＭＳ Ｐゴシック" panose="020B0600070205080204" pitchFamily="50" charset="-128"/>
                <a:ea typeface="ＭＳ Ｐゴシック" panose="020B0600070205080204" pitchFamily="50" charset="-128"/>
              </a:rPr>
              <a:t>月）をもとに国土</a:t>
            </a:r>
            <a:r>
              <a:rPr lang="ja-JP" altLang="en-US" sz="900" dirty="0">
                <a:latin typeface="ＭＳ Ｐゴシック" panose="020B0600070205080204" pitchFamily="50" charset="-128"/>
                <a:ea typeface="ＭＳ Ｐゴシック" panose="020B0600070205080204" pitchFamily="50" charset="-128"/>
              </a:rPr>
              <a:t>交通省</a:t>
            </a:r>
            <a:r>
              <a:rPr lang="ja-JP" altLang="en-US" sz="900" dirty="0" smtClean="0">
                <a:latin typeface="ＭＳ Ｐゴシック" panose="020B0600070205080204" pitchFamily="50" charset="-128"/>
                <a:ea typeface="ＭＳ Ｐゴシック" panose="020B0600070205080204" pitchFamily="50" charset="-128"/>
              </a:rPr>
              <a:t>国土計画局作成</a:t>
            </a:r>
          </a:p>
          <a:p>
            <a:r>
              <a:rPr lang="en-US" altLang="ja-JP" sz="900" dirty="0" smtClean="0">
                <a:latin typeface="ＭＳ Ｐゴシック" panose="020B0600070205080204" pitchFamily="50" charset="-128"/>
                <a:ea typeface="ＭＳ Ｐゴシック" panose="020B0600070205080204" pitchFamily="50" charset="-128"/>
              </a:rPr>
              <a:t>※</a:t>
            </a:r>
            <a:r>
              <a:rPr lang="ja-JP" altLang="en-US" sz="900" dirty="0" smtClean="0">
                <a:latin typeface="ＭＳ Ｐゴシック" panose="020B0600070205080204" pitchFamily="50" charset="-128"/>
                <a:ea typeface="ＭＳ Ｐゴシック" panose="020B0600070205080204" pitchFamily="50" charset="-128"/>
              </a:rPr>
              <a:t>　（注）</a:t>
            </a:r>
            <a:r>
              <a:rPr lang="en-US" altLang="ja-JP" sz="900" dirty="0" smtClean="0">
                <a:latin typeface="ＭＳ Ｐゴシック" panose="020B0600070205080204" pitchFamily="50" charset="-128"/>
                <a:ea typeface="ＭＳ Ｐゴシック" panose="020B0600070205080204" pitchFamily="50" charset="-128"/>
              </a:rPr>
              <a:t>1</a:t>
            </a:r>
            <a:r>
              <a:rPr lang="ja-JP" altLang="en-US" sz="900" dirty="0" smtClean="0">
                <a:latin typeface="ＭＳ Ｐゴシック" panose="020B0600070205080204" pitchFamily="50" charset="-128"/>
                <a:ea typeface="ＭＳ Ｐゴシック" panose="020B0600070205080204" pitchFamily="50" charset="-128"/>
              </a:rPr>
              <a:t>  </a:t>
            </a:r>
            <a:r>
              <a:rPr lang="en-US" altLang="ja-JP" sz="900" dirty="0" smtClean="0">
                <a:latin typeface="ＭＳ Ｐゴシック" panose="020B0600070205080204" pitchFamily="50" charset="-128"/>
                <a:ea typeface="ＭＳ Ｐゴシック" panose="020B0600070205080204" pitchFamily="50" charset="-128"/>
              </a:rPr>
              <a:t>2035</a:t>
            </a:r>
            <a:r>
              <a:rPr lang="ja-JP" altLang="en-US" sz="900" dirty="0" smtClean="0">
                <a:latin typeface="ＭＳ Ｐゴシック" panose="020B0600070205080204" pitchFamily="50" charset="-128"/>
                <a:ea typeface="ＭＳ Ｐゴシック" panose="020B0600070205080204" pitchFamily="50" charset="-128"/>
              </a:rPr>
              <a:t>年の計数については、Ｈ</a:t>
            </a:r>
            <a:r>
              <a:rPr lang="en-US" altLang="ja-JP" sz="900" dirty="0" smtClean="0">
                <a:latin typeface="ＭＳ Ｐゴシック" panose="020B0600070205080204" pitchFamily="50" charset="-128"/>
                <a:ea typeface="ＭＳ Ｐゴシック" panose="020B0600070205080204" pitchFamily="50" charset="-128"/>
              </a:rPr>
              <a:t>17</a:t>
            </a:r>
            <a:r>
              <a:rPr lang="ja-JP" altLang="en-US" sz="900" dirty="0" smtClean="0">
                <a:latin typeface="ＭＳ Ｐゴシック" panose="020B0600070205080204" pitchFamily="50" charset="-128"/>
                <a:ea typeface="ＭＳ Ｐゴシック" panose="020B0600070205080204" pitchFamily="50" charset="-128"/>
              </a:rPr>
              <a:t>年国勢調査</a:t>
            </a:r>
            <a:r>
              <a:rPr lang="en-US" altLang="ja-JP" sz="900" dirty="0" smtClean="0">
                <a:latin typeface="ＭＳ Ｐゴシック" panose="020B0600070205080204" pitchFamily="50" charset="-128"/>
                <a:ea typeface="ＭＳ Ｐゴシック" panose="020B0600070205080204" pitchFamily="50" charset="-128"/>
              </a:rPr>
              <a:t>1</a:t>
            </a:r>
            <a:r>
              <a:rPr lang="ja-JP" altLang="en-US" sz="900" dirty="0" smtClean="0">
                <a:latin typeface="ＭＳ Ｐゴシック" panose="020B0600070205080204" pitchFamily="50" charset="-128"/>
                <a:ea typeface="ＭＳ Ｐゴシック" panose="020B0600070205080204" pitchFamily="50" charset="-128"/>
              </a:rPr>
              <a:t>次基本集計をもとにした人口推計（国土交通省国土計画局作成）に、上記の研究会で推計された</a:t>
            </a:r>
          </a:p>
          <a:p>
            <a:r>
              <a:rPr lang="ja-JP" altLang="en-US" sz="900" dirty="0">
                <a:latin typeface="ＭＳ Ｐゴシック" panose="020B0600070205080204" pitchFamily="50" charset="-128"/>
                <a:ea typeface="ＭＳ Ｐゴシック" panose="020B0600070205080204" pitchFamily="50" charset="-128"/>
              </a:rPr>
              <a:t>　</a:t>
            </a:r>
            <a:r>
              <a:rPr lang="ja-JP" altLang="en-US" sz="900" dirty="0" smtClean="0">
                <a:latin typeface="ＭＳ Ｐゴシック" panose="020B0600070205080204" pitchFamily="50" charset="-128"/>
                <a:ea typeface="ＭＳ Ｐゴシック" panose="020B0600070205080204" pitchFamily="50" charset="-128"/>
              </a:rPr>
              <a:t>　　　　　　</a:t>
            </a:r>
            <a:r>
              <a:rPr lang="en-US" altLang="ja-JP" sz="900" dirty="0" smtClean="0">
                <a:latin typeface="ＭＳ Ｐゴシック" panose="020B0600070205080204" pitchFamily="50" charset="-128"/>
                <a:ea typeface="ＭＳ Ｐゴシック" panose="020B0600070205080204" pitchFamily="50" charset="-128"/>
              </a:rPr>
              <a:t>2030</a:t>
            </a:r>
            <a:r>
              <a:rPr lang="ja-JP" altLang="en-US" sz="900" dirty="0" smtClean="0">
                <a:latin typeface="ＭＳ Ｐゴシック" panose="020B0600070205080204" pitchFamily="50" charset="-128"/>
                <a:ea typeface="ＭＳ Ｐゴシック" panose="020B0600070205080204" pitchFamily="50" charset="-128"/>
              </a:rPr>
              <a:t>年の労働力率を乗じて推計した。</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633049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274638"/>
            <a:ext cx="7128792" cy="418058"/>
          </a:xfrm>
        </p:spPr>
        <p:txBody>
          <a:bodyPr>
            <a:normAutofit/>
          </a:bodyPr>
          <a:lstStyle/>
          <a:p>
            <a:r>
              <a:rPr kumimoji="1" lang="ja-JP" altLang="en-US" sz="2000" dirty="0" smtClean="0"/>
              <a:t>就労者の仕事と生活の調和の考え方（男女別）</a:t>
            </a:r>
            <a:endParaRPr kumimoji="1" lang="ja-JP" altLang="en-US" sz="2000" dirty="0"/>
          </a:p>
        </p:txBody>
      </p:sp>
      <p:graphicFrame>
        <p:nvGraphicFramePr>
          <p:cNvPr id="3" name="グラフ 2"/>
          <p:cNvGraphicFramePr/>
          <p:nvPr>
            <p:extLst>
              <p:ext uri="{D42A27DB-BD31-4B8C-83A1-F6EECF244321}">
                <p14:modId xmlns:p14="http://schemas.microsoft.com/office/powerpoint/2010/main" val="582482307"/>
              </p:ext>
            </p:extLst>
          </p:nvPr>
        </p:nvGraphicFramePr>
        <p:xfrm>
          <a:off x="539552" y="1957288"/>
          <a:ext cx="4104456" cy="3775968"/>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827584" y="836712"/>
            <a:ext cx="7920880" cy="954107"/>
          </a:xfrm>
          <a:prstGeom prst="rect">
            <a:avLst/>
          </a:prstGeom>
          <a:noFill/>
          <a:ln w="19050">
            <a:solidFill>
              <a:schemeClr val="tx1"/>
            </a:solidFill>
          </a:ln>
        </p:spPr>
        <p:txBody>
          <a:bodyPr wrap="square" rtlCol="0">
            <a:spAutoFit/>
          </a:bodyPr>
          <a:lstStyle/>
          <a:p>
            <a:r>
              <a:rPr kumimoji="1" lang="ja-JP" altLang="en-US" sz="1400" b="1" dirty="0" smtClean="0"/>
              <a:t>現在の仕事と生活の優先度は、男女ともに「どちらかといえば仕事」の割合が最も高いが、これからの仕事と生活の希望優先度は、男女ともに「同じくらい」とするものの割合が最も高く、次に「どちらかといえば生活」とする者の割合が高くなっている。</a:t>
            </a:r>
          </a:p>
          <a:p>
            <a:r>
              <a:rPr lang="ja-JP" altLang="en-US" sz="1400" b="1" dirty="0" smtClean="0"/>
              <a:t>これからの希望優先度では、生活を優先したいという傾向。</a:t>
            </a:r>
            <a:endParaRPr kumimoji="1" lang="ja-JP" altLang="en-US" sz="1400" b="1" dirty="0" smtClean="0"/>
          </a:p>
        </p:txBody>
      </p:sp>
      <p:sp>
        <p:nvSpPr>
          <p:cNvPr id="5" name="テキスト ボックス 4"/>
          <p:cNvSpPr txBox="1"/>
          <p:nvPr/>
        </p:nvSpPr>
        <p:spPr>
          <a:xfrm>
            <a:off x="467544" y="5763695"/>
            <a:ext cx="8424936" cy="261610"/>
          </a:xfrm>
          <a:prstGeom prst="rect">
            <a:avLst/>
          </a:prstGeom>
          <a:noFill/>
        </p:spPr>
        <p:txBody>
          <a:bodyPr wrap="square" rtlCol="0">
            <a:spAutoFit/>
          </a:bodyPr>
          <a:lstStyle/>
          <a:p>
            <a:r>
              <a:rPr kumimoji="1" lang="en-US" altLang="ja-JP" sz="1100" dirty="0" smtClean="0">
                <a:latin typeface="ＭＳ Ｐゴシック" panose="020B0600070205080204" pitchFamily="50" charset="-128"/>
                <a:ea typeface="ＭＳ Ｐゴシック" panose="020B0600070205080204" pitchFamily="50" charset="-128"/>
              </a:rPr>
              <a:t>※</a:t>
            </a:r>
            <a:r>
              <a:rPr kumimoji="1" lang="ja-JP" altLang="en-US" sz="1100" dirty="0" smtClean="0">
                <a:latin typeface="ＭＳ Ｐゴシック" panose="020B0600070205080204" pitchFamily="50" charset="-128"/>
                <a:ea typeface="ＭＳ Ｐゴシック" panose="020B0600070205080204" pitchFamily="50" charset="-128"/>
              </a:rPr>
              <a:t>　資料出所：（</a:t>
            </a:r>
            <a:r>
              <a:rPr lang="ja-JP" altLang="en-US" sz="1100" dirty="0" smtClean="0">
                <a:latin typeface="ＭＳ Ｐゴシック" panose="020B0600070205080204" pitchFamily="50" charset="-128"/>
                <a:ea typeface="ＭＳ Ｐゴシック" panose="020B0600070205080204" pitchFamily="50" charset="-128"/>
              </a:rPr>
              <a:t>独）労働政策研究・研修機構「経営環境の変化の下での人事戦略と勤労者生活に関する実態調査（従業員調査）」（</a:t>
            </a:r>
            <a:r>
              <a:rPr lang="en-US" altLang="ja-JP" sz="1100" dirty="0" smtClean="0">
                <a:latin typeface="ＭＳ Ｐゴシック" panose="020B0600070205080204" pitchFamily="50" charset="-128"/>
                <a:ea typeface="ＭＳ Ｐゴシック" panose="020B0600070205080204" pitchFamily="50" charset="-128"/>
              </a:rPr>
              <a:t>2007</a:t>
            </a:r>
            <a:r>
              <a:rPr lang="ja-JP" altLang="en-US" sz="1100" dirty="0" smtClean="0">
                <a:latin typeface="ＭＳ Ｐゴシック" panose="020B0600070205080204" pitchFamily="50" charset="-128"/>
                <a:ea typeface="ＭＳ Ｐゴシック" panose="020B0600070205080204" pitchFamily="50" charset="-128"/>
              </a:rPr>
              <a:t>年）</a:t>
            </a:r>
            <a:endParaRPr kumimoji="1" lang="ja-JP" altLang="en-US" sz="1100" dirty="0" smtClean="0">
              <a:latin typeface="ＭＳ Ｐゴシック" panose="020B0600070205080204" pitchFamily="50" charset="-128"/>
              <a:ea typeface="ＭＳ Ｐゴシック" panose="020B0600070205080204" pitchFamily="50" charset="-128"/>
            </a:endParaRPr>
          </a:p>
        </p:txBody>
      </p:sp>
      <p:graphicFrame>
        <p:nvGraphicFramePr>
          <p:cNvPr id="6" name="グラフ 5"/>
          <p:cNvGraphicFramePr/>
          <p:nvPr>
            <p:extLst>
              <p:ext uri="{D42A27DB-BD31-4B8C-83A1-F6EECF244321}">
                <p14:modId xmlns:p14="http://schemas.microsoft.com/office/powerpoint/2010/main" val="3692362737"/>
              </p:ext>
            </p:extLst>
          </p:nvPr>
        </p:nvGraphicFramePr>
        <p:xfrm>
          <a:off x="4783416" y="1916832"/>
          <a:ext cx="4355976" cy="3544168"/>
        </p:xfrm>
        <a:graphic>
          <a:graphicData uri="http://schemas.openxmlformats.org/drawingml/2006/chart">
            <c:chart xmlns:c="http://schemas.openxmlformats.org/drawingml/2006/chart" xmlns:r="http://schemas.openxmlformats.org/officeDocument/2006/relationships" r:id="rId4"/>
          </a:graphicData>
        </a:graphic>
      </p:graphicFrame>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334624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346050"/>
          </a:xfrm>
        </p:spPr>
        <p:txBody>
          <a:bodyPr>
            <a:normAutofit fontScale="90000"/>
          </a:bodyPr>
          <a:lstStyle/>
          <a:p>
            <a:r>
              <a:rPr kumimoji="1" lang="ja-JP" altLang="en-US" sz="2000" dirty="0" smtClean="0"/>
              <a:t>一般労働者の平均勤続年数の推移</a:t>
            </a:r>
            <a:endParaRPr kumimoji="1" lang="ja-JP" altLang="en-US" sz="20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213700520"/>
              </p:ext>
            </p:extLst>
          </p:nvPr>
        </p:nvGraphicFramePr>
        <p:xfrm>
          <a:off x="323528" y="1492657"/>
          <a:ext cx="8229600" cy="4024575"/>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755576" y="764704"/>
            <a:ext cx="7992888" cy="692497"/>
          </a:xfrm>
          <a:prstGeom prst="rect">
            <a:avLst/>
          </a:prstGeom>
          <a:noFill/>
          <a:ln w="19050">
            <a:solidFill>
              <a:schemeClr val="tx1"/>
            </a:solidFill>
          </a:ln>
        </p:spPr>
        <p:txBody>
          <a:bodyPr wrap="square" rtlCol="0">
            <a:spAutoFit/>
          </a:bodyPr>
          <a:lstStyle/>
          <a:p>
            <a:r>
              <a:rPr lang="ja-JP" altLang="en-US" sz="1300" b="1" dirty="0"/>
              <a:t>勤続年数は女性が短い。結婚、出産、育児が影響している</a:t>
            </a:r>
            <a:r>
              <a:rPr lang="ja-JP" altLang="en-US" sz="1300" b="1" dirty="0" smtClean="0"/>
              <a:t>。平成２４年の一般労働者の平均勤続年数をみると、女性は８．９年（前年９年）、男性は１３．２年（同１３．３年）であり、男女とも前年に比べて短くなった。長期的な推移をみると、男女とも伸長しているが、５年台で推移してきた男女差は平成８年以降４年台となり、縮小傾向に</a:t>
            </a:r>
            <a:r>
              <a:rPr lang="ja-JP" altLang="en-US" sz="1300" b="1" dirty="0"/>
              <a:t>ある</a:t>
            </a:r>
            <a:r>
              <a:rPr lang="ja-JP" altLang="en-US" sz="1300" b="1" dirty="0" smtClean="0"/>
              <a:t>。</a:t>
            </a:r>
            <a:endParaRPr kumimoji="1" lang="ja-JP" altLang="en-US" sz="1300" b="1" dirty="0"/>
          </a:p>
        </p:txBody>
      </p:sp>
      <p:sp>
        <p:nvSpPr>
          <p:cNvPr id="7" name="テキスト ボックス 6"/>
          <p:cNvSpPr txBox="1"/>
          <p:nvPr/>
        </p:nvSpPr>
        <p:spPr>
          <a:xfrm>
            <a:off x="755576" y="5589240"/>
            <a:ext cx="8136904" cy="1015663"/>
          </a:xfrm>
          <a:prstGeom prst="rect">
            <a:avLst/>
          </a:prstGeom>
          <a:noFill/>
        </p:spPr>
        <p:txBody>
          <a:bodyPr wrap="square" rtlCol="0">
            <a:spAutoFit/>
          </a:bodyPr>
          <a:lstStyle/>
          <a:p>
            <a:r>
              <a:rPr lang="en-US" altLang="ja-JP" sz="1000" dirty="0" smtClean="0">
                <a:latin typeface="ＭＳ Ｐゴシック" panose="020B0600070205080204" pitchFamily="50" charset="-128"/>
                <a:ea typeface="ＭＳ Ｐゴシック" panose="020B0600070205080204" pitchFamily="50" charset="-128"/>
              </a:rPr>
              <a:t>※</a:t>
            </a:r>
            <a:r>
              <a:rPr lang="ja-JP" altLang="en-US" sz="1000" dirty="0" smtClean="0">
                <a:latin typeface="ＭＳ Ｐゴシック" panose="020B0600070205080204" pitchFamily="50" charset="-128"/>
                <a:ea typeface="ＭＳ Ｐゴシック" panose="020B0600070205080204" pitchFamily="50" charset="-128"/>
              </a:rPr>
              <a:t>　</a:t>
            </a:r>
            <a:r>
              <a:rPr lang="zh-TW" altLang="en-US" sz="1000" dirty="0" smtClean="0">
                <a:latin typeface="ＭＳ Ｐゴシック" panose="020B0600070205080204" pitchFamily="50" charset="-128"/>
                <a:ea typeface="ＭＳ Ｐゴシック" panose="020B0600070205080204" pitchFamily="50" charset="-128"/>
              </a:rPr>
              <a:t>資料出所</a:t>
            </a:r>
            <a:r>
              <a:rPr lang="ja-JP" altLang="en-US" sz="1000" dirty="0" smtClean="0">
                <a:latin typeface="ＭＳ Ｐゴシック" panose="020B0600070205080204" pitchFamily="50" charset="-128"/>
                <a:ea typeface="ＭＳ Ｐゴシック" panose="020B0600070205080204" pitchFamily="50" charset="-128"/>
              </a:rPr>
              <a:t>：厚生労働省「賃金構造基本統計調査」</a:t>
            </a:r>
          </a:p>
          <a:p>
            <a:r>
              <a:rPr lang="en-US" altLang="ja-JP" sz="1000" dirty="0" smtClean="0">
                <a:latin typeface="ＭＳ Ｐゴシック" panose="020B0600070205080204" pitchFamily="50" charset="-128"/>
                <a:ea typeface="ＭＳ Ｐゴシック" panose="020B0600070205080204" pitchFamily="50" charset="-128"/>
              </a:rPr>
              <a:t>※</a:t>
            </a:r>
            <a:r>
              <a:rPr lang="ja-JP" altLang="en-US" sz="1000" dirty="0" smtClean="0">
                <a:latin typeface="ＭＳ Ｐゴシック" panose="020B0600070205080204" pitchFamily="50" charset="-128"/>
                <a:ea typeface="ＭＳ Ｐゴシック" panose="020B0600070205080204" pitchFamily="50" charset="-128"/>
              </a:rPr>
              <a:t>　（注）</a:t>
            </a:r>
            <a:r>
              <a:rPr lang="en-US" altLang="ja-JP" sz="1000" dirty="0" smtClean="0">
                <a:latin typeface="ＭＳ Ｐゴシック" panose="020B0600070205080204" pitchFamily="50" charset="-128"/>
                <a:ea typeface="ＭＳ Ｐゴシック" panose="020B0600070205080204" pitchFamily="50" charset="-128"/>
              </a:rPr>
              <a:t>1</a:t>
            </a:r>
            <a:r>
              <a:rPr lang="ja-JP" altLang="en-US" sz="1000" dirty="0">
                <a:latin typeface="ＭＳ Ｐゴシック" panose="020B0600070205080204" pitchFamily="50" charset="-128"/>
                <a:ea typeface="ＭＳ Ｐゴシック" panose="020B0600070205080204" pitchFamily="50" charset="-128"/>
              </a:rPr>
              <a:t>　</a:t>
            </a:r>
            <a:r>
              <a:rPr lang="ja-JP" altLang="en-US" sz="1000" dirty="0" smtClean="0">
                <a:latin typeface="ＭＳ Ｐゴシック" panose="020B0600070205080204" pitchFamily="50" charset="-128"/>
                <a:ea typeface="ＭＳ Ｐゴシック" panose="020B0600070205080204" pitchFamily="50" charset="-128"/>
              </a:rPr>
              <a:t>「一般労働者」は、常用労働者のうち、「短時間労働者」以外の者をいう。</a:t>
            </a:r>
          </a:p>
          <a:p>
            <a:r>
              <a:rPr kumimoji="1" lang="ja-JP" altLang="en-US" sz="1000" dirty="0" smtClean="0">
                <a:latin typeface="ＭＳ Ｐゴシック" panose="020B0600070205080204" pitchFamily="50" charset="-128"/>
                <a:ea typeface="ＭＳ Ｐゴシック" panose="020B0600070205080204" pitchFamily="50" charset="-128"/>
              </a:rPr>
              <a:t>　　  　　　</a:t>
            </a:r>
            <a:r>
              <a:rPr kumimoji="1" lang="en-US" altLang="ja-JP" sz="1000" dirty="0" smtClean="0">
                <a:latin typeface="ＭＳ Ｐゴシック" panose="020B0600070205080204" pitchFamily="50" charset="-128"/>
                <a:ea typeface="ＭＳ Ｐゴシック" panose="020B0600070205080204" pitchFamily="50" charset="-128"/>
              </a:rPr>
              <a:t>2</a:t>
            </a:r>
            <a:r>
              <a:rPr kumimoji="1" lang="ja-JP" altLang="en-US" sz="1000" dirty="0" smtClean="0">
                <a:latin typeface="ＭＳ Ｐゴシック" panose="020B0600070205080204" pitchFamily="50" charset="-128"/>
                <a:ea typeface="ＭＳ Ｐゴシック" panose="020B0600070205080204" pitchFamily="50" charset="-128"/>
              </a:rPr>
              <a:t>　</a:t>
            </a:r>
            <a:r>
              <a:rPr lang="ja-JP" altLang="en-US" sz="1000" dirty="0" smtClean="0">
                <a:latin typeface="ＭＳ Ｐゴシック" panose="020B0600070205080204" pitchFamily="50" charset="-128"/>
                <a:ea typeface="ＭＳ Ｐゴシック" panose="020B0600070205080204" pitchFamily="50" charset="-128"/>
              </a:rPr>
              <a:t>「短時間労働者」は、常用労働者のうち、</a:t>
            </a:r>
            <a:r>
              <a:rPr lang="en-US" altLang="ja-JP" sz="1000" dirty="0" smtClean="0">
                <a:latin typeface="ＭＳ Ｐゴシック" panose="020B0600070205080204" pitchFamily="50" charset="-128"/>
                <a:ea typeface="ＭＳ Ｐゴシック" panose="020B0600070205080204" pitchFamily="50" charset="-128"/>
              </a:rPr>
              <a:t>1</a:t>
            </a:r>
            <a:r>
              <a:rPr lang="ja-JP" altLang="en-US" sz="1000" dirty="0" smtClean="0">
                <a:latin typeface="ＭＳ Ｐゴシック" panose="020B0600070205080204" pitchFamily="50" charset="-128"/>
                <a:ea typeface="ＭＳ Ｐゴシック" panose="020B0600070205080204" pitchFamily="50" charset="-128"/>
              </a:rPr>
              <a:t>日の所定内労働時間が一般の労働者よりも短い、又は</a:t>
            </a:r>
            <a:r>
              <a:rPr lang="en-US" altLang="ja-JP" sz="1000" dirty="0" smtClean="0">
                <a:latin typeface="ＭＳ Ｐゴシック" panose="020B0600070205080204" pitchFamily="50" charset="-128"/>
                <a:ea typeface="ＭＳ Ｐゴシック" panose="020B0600070205080204" pitchFamily="50" charset="-128"/>
              </a:rPr>
              <a:t>1</a:t>
            </a:r>
            <a:r>
              <a:rPr lang="ja-JP" altLang="en-US" sz="1000" dirty="0" smtClean="0">
                <a:latin typeface="ＭＳ Ｐゴシック" panose="020B0600070205080204" pitchFamily="50" charset="-128"/>
                <a:ea typeface="ＭＳ Ｐゴシック" panose="020B0600070205080204" pitchFamily="50" charset="-128"/>
              </a:rPr>
              <a:t>日の所定労働時間が一般の労働者</a:t>
            </a:r>
          </a:p>
          <a:p>
            <a:r>
              <a:rPr lang="ja-JP" altLang="en-US" sz="1000" dirty="0">
                <a:latin typeface="ＭＳ Ｐゴシック" panose="020B0600070205080204" pitchFamily="50" charset="-128"/>
                <a:ea typeface="ＭＳ Ｐゴシック" panose="020B0600070205080204" pitchFamily="50" charset="-128"/>
              </a:rPr>
              <a:t>　</a:t>
            </a:r>
            <a:r>
              <a:rPr lang="ja-JP" altLang="en-US" sz="1000" dirty="0" smtClean="0">
                <a:latin typeface="ＭＳ Ｐゴシック" panose="020B0600070205080204" pitchFamily="50" charset="-128"/>
                <a:ea typeface="ＭＳ Ｐゴシック" panose="020B0600070205080204" pitchFamily="50" charset="-128"/>
              </a:rPr>
              <a:t>　　　　　　と同じでも</a:t>
            </a:r>
            <a:r>
              <a:rPr lang="en-US" altLang="ja-JP" sz="1000" dirty="0" smtClean="0">
                <a:latin typeface="ＭＳ Ｐゴシック" panose="020B0600070205080204" pitchFamily="50" charset="-128"/>
                <a:ea typeface="ＭＳ Ｐゴシック" panose="020B0600070205080204" pitchFamily="50" charset="-128"/>
              </a:rPr>
              <a:t>1</a:t>
            </a:r>
            <a:r>
              <a:rPr lang="ja-JP" altLang="en-US" sz="1000" dirty="0" smtClean="0">
                <a:latin typeface="ＭＳ Ｐゴシック" panose="020B0600070205080204" pitchFamily="50" charset="-128"/>
                <a:ea typeface="ＭＳ Ｐゴシック" panose="020B0600070205080204" pitchFamily="50" charset="-128"/>
              </a:rPr>
              <a:t>週の所定労働日数が一般の労働者よりも少ない</a:t>
            </a:r>
            <a:r>
              <a:rPr lang="ja-JP" altLang="en-US" sz="1000" dirty="0">
                <a:latin typeface="ＭＳ Ｐゴシック" panose="020B0600070205080204" pitchFamily="50" charset="-128"/>
                <a:ea typeface="ＭＳ Ｐゴシック" panose="020B0600070205080204" pitchFamily="50" charset="-128"/>
              </a:rPr>
              <a:t>労働者</a:t>
            </a:r>
            <a:r>
              <a:rPr lang="ja-JP" altLang="en-US" sz="1000" dirty="0" smtClean="0">
                <a:latin typeface="ＭＳ Ｐゴシック" panose="020B0600070205080204" pitchFamily="50" charset="-128"/>
                <a:ea typeface="ＭＳ Ｐゴシック" panose="020B0600070205080204" pitchFamily="50" charset="-128"/>
              </a:rPr>
              <a:t>をいう。平成</a:t>
            </a:r>
            <a:r>
              <a:rPr lang="en-US" altLang="ja-JP" sz="1000" dirty="0" smtClean="0">
                <a:latin typeface="ＭＳ Ｐゴシック" panose="020B0600070205080204" pitchFamily="50" charset="-128"/>
                <a:ea typeface="ＭＳ Ｐゴシック" panose="020B0600070205080204" pitchFamily="50" charset="-128"/>
              </a:rPr>
              <a:t>16</a:t>
            </a:r>
            <a:r>
              <a:rPr lang="ja-JP" altLang="en-US" sz="1000" dirty="0" smtClean="0">
                <a:latin typeface="ＭＳ Ｐゴシック" panose="020B0600070205080204" pitchFamily="50" charset="-128"/>
                <a:ea typeface="ＭＳ Ｐゴシック" panose="020B0600070205080204" pitchFamily="50" charset="-128"/>
              </a:rPr>
              <a:t>年まで「パートタイム労働者」の名称で調査していたが、</a:t>
            </a:r>
          </a:p>
          <a:p>
            <a:r>
              <a:rPr kumimoji="1" lang="ja-JP" altLang="en-US" sz="1000" dirty="0">
                <a:latin typeface="ＭＳ Ｐゴシック" panose="020B0600070205080204" pitchFamily="50" charset="-128"/>
                <a:ea typeface="ＭＳ Ｐゴシック" panose="020B0600070205080204" pitchFamily="50" charset="-128"/>
              </a:rPr>
              <a:t>　</a:t>
            </a:r>
            <a:r>
              <a:rPr kumimoji="1" lang="ja-JP" altLang="en-US" sz="1000" dirty="0" smtClean="0">
                <a:latin typeface="ＭＳ Ｐゴシック" panose="020B0600070205080204" pitchFamily="50" charset="-128"/>
                <a:ea typeface="ＭＳ Ｐゴシック" panose="020B0600070205080204" pitchFamily="50" charset="-128"/>
              </a:rPr>
              <a:t>　　　　　　定義は同じである。</a:t>
            </a:r>
          </a:p>
          <a:p>
            <a:r>
              <a:rPr lang="ja-JP" altLang="en-US" sz="1000" dirty="0">
                <a:latin typeface="ＭＳ Ｐゴシック" panose="020B0600070205080204" pitchFamily="50" charset="-128"/>
                <a:ea typeface="ＭＳ Ｐゴシック" panose="020B0600070205080204" pitchFamily="50" charset="-128"/>
              </a:rPr>
              <a:t>　</a:t>
            </a:r>
            <a:r>
              <a:rPr lang="ja-JP" altLang="en-US" sz="1000" dirty="0" smtClean="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　</a:t>
            </a:r>
            <a:r>
              <a:rPr lang="en-US" altLang="ja-JP" sz="1000" dirty="0" smtClean="0">
                <a:latin typeface="ＭＳ Ｐゴシック" panose="020B0600070205080204" pitchFamily="50" charset="-128"/>
                <a:ea typeface="ＭＳ Ｐゴシック" panose="020B0600070205080204" pitchFamily="50" charset="-128"/>
              </a:rPr>
              <a:t>3</a:t>
            </a:r>
            <a:r>
              <a:rPr lang="ja-JP" altLang="en-US" sz="1000" dirty="0">
                <a:latin typeface="ＭＳ Ｐゴシック" panose="020B0600070205080204" pitchFamily="50" charset="-128"/>
                <a:ea typeface="ＭＳ Ｐゴシック" panose="020B0600070205080204" pitchFamily="50" charset="-128"/>
              </a:rPr>
              <a:t>　</a:t>
            </a:r>
            <a:r>
              <a:rPr lang="ja-JP" altLang="en-US" sz="1000" dirty="0" smtClean="0">
                <a:latin typeface="ＭＳ Ｐゴシック" panose="020B0600070205080204" pitchFamily="50" charset="-128"/>
                <a:ea typeface="ＭＳ Ｐゴシック" panose="020B0600070205080204" pitchFamily="50" charset="-128"/>
              </a:rPr>
              <a:t>企業規模</a:t>
            </a:r>
            <a:r>
              <a:rPr lang="en-US" altLang="ja-JP" sz="1000" dirty="0" smtClean="0">
                <a:latin typeface="ＭＳ Ｐゴシック" panose="020B0600070205080204" pitchFamily="50" charset="-128"/>
                <a:ea typeface="ＭＳ Ｐゴシック" panose="020B0600070205080204" pitchFamily="50" charset="-128"/>
              </a:rPr>
              <a:t>10</a:t>
            </a:r>
            <a:r>
              <a:rPr lang="ja-JP" altLang="en-US" sz="1000" dirty="0" smtClean="0">
                <a:latin typeface="ＭＳ Ｐゴシック" panose="020B0600070205080204" pitchFamily="50" charset="-128"/>
                <a:ea typeface="ＭＳ Ｐゴシック" panose="020B0600070205080204" pitchFamily="50" charset="-128"/>
              </a:rPr>
              <a:t>人以上の結果を集計している。</a:t>
            </a:r>
            <a:endParaRPr kumimoji="1" lang="ja-JP" altLang="en-US" sz="1000" dirty="0" smtClean="0">
              <a:latin typeface="ＭＳ Ｐゴシック" panose="020B0600070205080204" pitchFamily="50" charset="-128"/>
              <a:ea typeface="ＭＳ Ｐゴシック" panose="020B0600070205080204" pitchFamily="50" charset="-128"/>
            </a:endParaRP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988258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346050"/>
          </a:xfrm>
        </p:spPr>
        <p:txBody>
          <a:bodyPr>
            <a:normAutofit fontScale="90000"/>
          </a:bodyPr>
          <a:lstStyle/>
          <a:p>
            <a:r>
              <a:rPr kumimoji="1" lang="ja-JP" altLang="en-US" sz="2000" dirty="0" smtClean="0"/>
              <a:t>就業者及び管理職に占める女性の割合（２０１２年）</a:t>
            </a:r>
            <a:endParaRPr kumimoji="1" lang="ja-JP" altLang="en-US" sz="20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528784381"/>
              </p:ext>
            </p:extLst>
          </p:nvPr>
        </p:nvGraphicFramePr>
        <p:xfrm>
          <a:off x="395536" y="2047638"/>
          <a:ext cx="8229600" cy="4320479"/>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755576" y="764704"/>
            <a:ext cx="7992888" cy="977191"/>
          </a:xfrm>
          <a:prstGeom prst="rect">
            <a:avLst/>
          </a:prstGeom>
          <a:noFill/>
          <a:ln w="19050">
            <a:solidFill>
              <a:schemeClr val="tx1"/>
            </a:solidFill>
          </a:ln>
        </p:spPr>
        <p:txBody>
          <a:bodyPr wrap="square" rtlCol="0">
            <a:spAutoFit/>
          </a:bodyPr>
          <a:lstStyle/>
          <a:p>
            <a:r>
              <a:rPr lang="ja-JP" altLang="en-US" sz="1150" b="1" dirty="0" smtClean="0"/>
              <a:t>全就業者に占める女性の割合は、フランス・スウェーデン</a:t>
            </a:r>
            <a:r>
              <a:rPr lang="ja-JP" altLang="en-US" sz="1150" b="1" dirty="0"/>
              <a:t>（</a:t>
            </a:r>
            <a:r>
              <a:rPr lang="ja-JP" altLang="en-US" sz="1150" b="1" dirty="0" smtClean="0"/>
              <a:t>４７．６％）、ノルウェー（４７．３％）、アメリカ（４７．０％）などの欧米諸国に比べて、日本（４２．３％）、韓国（４１．７％）、フィリピン（３９．２％）、マレーシア（３６．４％）などのアジア諸国の割合が低い。</a:t>
            </a:r>
          </a:p>
          <a:p>
            <a:r>
              <a:rPr kumimoji="1" lang="ja-JP" altLang="en-US" sz="1150" b="1" dirty="0" smtClean="0"/>
              <a:t>管理職に占める女性の割合は、韓国（１１．０％）と日本（１１．１％）が、アメリカ（４３．７％）、フランス（３９．４％）、スウェーデン（３５．５％）などの欧米諸国のほか、フィリピン（４７．６％）、シンガポール（３３．８％）などのアジア諸国と比べても低い水準にとどまっている。</a:t>
            </a:r>
            <a:endParaRPr kumimoji="1" lang="ja-JP" altLang="en-US" sz="1150" b="1" dirty="0"/>
          </a:p>
        </p:txBody>
      </p:sp>
      <p:sp>
        <p:nvSpPr>
          <p:cNvPr id="6" name="テキスト ボックス 5"/>
          <p:cNvSpPr txBox="1"/>
          <p:nvPr/>
        </p:nvSpPr>
        <p:spPr>
          <a:xfrm>
            <a:off x="467544" y="6368117"/>
            <a:ext cx="4896544" cy="261610"/>
          </a:xfrm>
          <a:prstGeom prst="rect">
            <a:avLst/>
          </a:prstGeom>
          <a:noFill/>
        </p:spPr>
        <p:txBody>
          <a:bodyPr wrap="square" rtlCol="0">
            <a:spAutoFit/>
          </a:bodyPr>
          <a:lstStyle/>
          <a:p>
            <a:r>
              <a:rPr kumimoji="1" lang="en-US" altLang="ja-JP" sz="1100" dirty="0" smtClean="0">
                <a:latin typeface="ＭＳ Ｐゴシック" panose="020B0600070205080204" pitchFamily="50" charset="-128"/>
                <a:ea typeface="ＭＳ Ｐゴシック" panose="020B0600070205080204" pitchFamily="50" charset="-128"/>
              </a:rPr>
              <a:t>※</a:t>
            </a:r>
            <a:r>
              <a:rPr kumimoji="1" lang="ja-JP" altLang="en-US" sz="1100" dirty="0" smtClean="0">
                <a:latin typeface="ＭＳ Ｐゴシック" panose="020B0600070205080204" pitchFamily="50" charset="-128"/>
                <a:ea typeface="ＭＳ Ｐゴシック" panose="020B0600070205080204" pitchFamily="50" charset="-128"/>
              </a:rPr>
              <a:t>　資料出所：</a:t>
            </a:r>
            <a:r>
              <a:rPr lang="ja-JP" altLang="en-US" sz="1100" dirty="0" smtClean="0">
                <a:latin typeface="ＭＳ Ｐゴシック" panose="020B0600070205080204" pitchFamily="50" charset="-128"/>
                <a:ea typeface="ＭＳ Ｐゴシック" panose="020B0600070205080204" pitchFamily="50" charset="-128"/>
              </a:rPr>
              <a:t>（独）労働政策研究・研修機構「データブック国際労働比較</a:t>
            </a:r>
            <a:r>
              <a:rPr lang="en-US" altLang="ja-JP" sz="1100" dirty="0" smtClean="0">
                <a:latin typeface="ＭＳ Ｐゴシック" panose="020B0600070205080204" pitchFamily="50" charset="-128"/>
                <a:ea typeface="ＭＳ Ｐゴシック" panose="020B0600070205080204" pitchFamily="50" charset="-128"/>
              </a:rPr>
              <a:t>2014</a:t>
            </a:r>
            <a:r>
              <a:rPr lang="ja-JP" altLang="en-US" sz="1100" dirty="0" smtClean="0">
                <a:latin typeface="ＭＳ Ｐゴシック" panose="020B0600070205080204" pitchFamily="50" charset="-128"/>
                <a:ea typeface="ＭＳ Ｐゴシック" panose="020B0600070205080204" pitchFamily="50" charset="-128"/>
              </a:rPr>
              <a:t>」</a:t>
            </a:r>
            <a:endParaRPr kumimoji="1" lang="ja-JP" altLang="en-US" sz="1100" dirty="0" smtClean="0">
              <a:latin typeface="ＭＳ Ｐゴシック" panose="020B0600070205080204" pitchFamily="50" charset="-128"/>
              <a:ea typeface="ＭＳ Ｐゴシック" panose="020B0600070205080204" pitchFamily="50" charset="-128"/>
            </a:endParaRPr>
          </a:p>
        </p:txBody>
      </p:sp>
      <p:sp>
        <p:nvSpPr>
          <p:cNvPr id="3" name="日付プレースホルダー 2"/>
          <p:cNvSpPr>
            <a:spLocks noGrp="1"/>
          </p:cNvSpPr>
          <p:nvPr>
            <p:ph type="dt" sz="half" idx="10"/>
          </p:nvPr>
        </p:nvSpPr>
        <p:spPr/>
        <p:txBody>
          <a:bodyPr/>
          <a:lstStyle/>
          <a:p>
            <a:endParaRPr kumimoji="1" lang="ja-JP" altLang="en-US"/>
          </a:p>
        </p:txBody>
      </p:sp>
      <p:sp>
        <p:nvSpPr>
          <p:cNvPr id="7" name="フッター プレースホルダー 6"/>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670261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418058"/>
          </a:xfrm>
        </p:spPr>
        <p:txBody>
          <a:bodyPr>
            <a:normAutofit/>
          </a:bodyPr>
          <a:lstStyle/>
          <a:p>
            <a:r>
              <a:rPr lang="ja-JP" altLang="en-US" sz="1800" b="1" dirty="0"/>
              <a:t>第１子出産前後の妻の就業経歴</a:t>
            </a:r>
            <a:endParaRPr kumimoji="1" lang="ja-JP" altLang="en-US" sz="1800" b="1" dirty="0"/>
          </a:p>
        </p:txBody>
      </p:sp>
      <p:graphicFrame>
        <p:nvGraphicFramePr>
          <p:cNvPr id="11" name="コンテンツ プレースホルダー 10"/>
          <p:cNvGraphicFramePr>
            <a:graphicFrameLocks noGrp="1"/>
          </p:cNvGraphicFramePr>
          <p:nvPr>
            <p:ph sz="half" idx="1"/>
            <p:extLst>
              <p:ext uri="{D42A27DB-BD31-4B8C-83A1-F6EECF244321}">
                <p14:modId xmlns:p14="http://schemas.microsoft.com/office/powerpoint/2010/main" val="243346364"/>
              </p:ext>
            </p:extLst>
          </p:nvPr>
        </p:nvGraphicFramePr>
        <p:xfrm>
          <a:off x="489455" y="1941204"/>
          <a:ext cx="4038600" cy="41044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コンテンツ プレースホルダー 11"/>
          <p:cNvGraphicFramePr>
            <a:graphicFrameLocks noGrp="1"/>
          </p:cNvGraphicFramePr>
          <p:nvPr>
            <p:ph sz="half" idx="2"/>
            <p:extLst>
              <p:ext uri="{D42A27DB-BD31-4B8C-83A1-F6EECF244321}">
                <p14:modId xmlns:p14="http://schemas.microsoft.com/office/powerpoint/2010/main" val="2601631376"/>
              </p:ext>
            </p:extLst>
          </p:nvPr>
        </p:nvGraphicFramePr>
        <p:xfrm>
          <a:off x="4697040" y="1990124"/>
          <a:ext cx="4038600" cy="4176464"/>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p:cNvSpPr txBox="1"/>
          <p:nvPr/>
        </p:nvSpPr>
        <p:spPr>
          <a:xfrm>
            <a:off x="742752" y="764703"/>
            <a:ext cx="7992888" cy="1015663"/>
          </a:xfrm>
          <a:prstGeom prst="rect">
            <a:avLst/>
          </a:prstGeom>
          <a:noFill/>
          <a:ln w="19050">
            <a:solidFill>
              <a:schemeClr val="tx1"/>
            </a:solidFill>
          </a:ln>
        </p:spPr>
        <p:txBody>
          <a:bodyPr wrap="square" rtlCol="0">
            <a:spAutoFit/>
          </a:bodyPr>
          <a:lstStyle/>
          <a:p>
            <a:r>
              <a:rPr lang="ja-JP" altLang="en-US" sz="1200" b="1" dirty="0"/>
              <a:t>出産退職が相変わらず多い。ただし育児休業の制度利用者が倍以上になった。</a:t>
            </a:r>
          </a:p>
          <a:p>
            <a:r>
              <a:rPr lang="ja-JP" altLang="en-US" sz="1200" b="1" dirty="0" smtClean="0"/>
              <a:t>妊娠前に就業していた妻の割合を１００とした場合、第１子出産後も継続就業する妻の割合は１９８０年代後半の３９．１％から２０００年代後半の３７．９％に微減しており、第１子出産前後の妻の継続就業は依然として低い状況にある。なお、就業継続者の内訳をみると、育児休業制度を利用した割合が１９８０年代後半の</a:t>
            </a:r>
            <a:r>
              <a:rPr lang="ja-JP" altLang="en-US" sz="1200" b="1" dirty="0"/>
              <a:t>９．３</a:t>
            </a:r>
            <a:r>
              <a:rPr lang="ja-JP" altLang="en-US" sz="1200" b="1" dirty="0" smtClean="0"/>
              <a:t>％から２０００年代後半の</a:t>
            </a:r>
            <a:r>
              <a:rPr lang="ja-JP" altLang="en-US" sz="1200" b="1" dirty="0"/>
              <a:t>２４．２</a:t>
            </a:r>
            <a:r>
              <a:rPr lang="ja-JP" altLang="en-US" sz="1200" b="1" dirty="0" smtClean="0"/>
              <a:t>％と、この２０年間で大きく上昇していることがわかる。</a:t>
            </a:r>
            <a:endParaRPr kumimoji="1" lang="ja-JP" altLang="en-US" sz="1200" b="1" dirty="0"/>
          </a:p>
        </p:txBody>
      </p:sp>
      <p:sp>
        <p:nvSpPr>
          <p:cNvPr id="13" name="テキスト ボックス 12"/>
          <p:cNvSpPr txBox="1"/>
          <p:nvPr/>
        </p:nvSpPr>
        <p:spPr>
          <a:xfrm>
            <a:off x="468744" y="6046392"/>
            <a:ext cx="6335504" cy="261610"/>
          </a:xfrm>
          <a:prstGeom prst="rect">
            <a:avLst/>
          </a:prstGeom>
          <a:noFill/>
        </p:spPr>
        <p:txBody>
          <a:bodyPr wrap="square" rtlCol="0">
            <a:spAutoFit/>
          </a:bodyPr>
          <a:lstStyle/>
          <a:p>
            <a:r>
              <a:rPr kumimoji="1" lang="en-US" altLang="ja-JP" sz="1100" dirty="0" smtClean="0">
                <a:latin typeface="ＭＳ Ｐゴシック" panose="020B0600070205080204" pitchFamily="50" charset="-128"/>
                <a:ea typeface="ＭＳ Ｐゴシック" panose="020B0600070205080204" pitchFamily="50" charset="-128"/>
              </a:rPr>
              <a:t>※</a:t>
            </a:r>
            <a:r>
              <a:rPr kumimoji="1" lang="ja-JP" altLang="en-US" sz="1100" dirty="0" smtClean="0">
                <a:latin typeface="ＭＳ Ｐゴシック" panose="020B0600070205080204" pitchFamily="50" charset="-128"/>
                <a:ea typeface="ＭＳ Ｐゴシック" panose="020B0600070205080204" pitchFamily="50" charset="-128"/>
              </a:rPr>
              <a:t>　資料出所：</a:t>
            </a:r>
            <a:r>
              <a:rPr lang="ja-JP" altLang="en-US" sz="1100" dirty="0" smtClean="0">
                <a:latin typeface="ＭＳ Ｐゴシック" panose="020B0600070205080204" pitchFamily="50" charset="-128"/>
                <a:ea typeface="ＭＳ Ｐゴシック" panose="020B0600070205080204" pitchFamily="50" charset="-128"/>
              </a:rPr>
              <a:t>国立社会保障・人口問題研究所「第１４回出生動向基本調査（夫婦調査）」（平成２２年）</a:t>
            </a:r>
            <a:endParaRPr kumimoji="1" lang="ja-JP" altLang="en-US" sz="1100" dirty="0" smtClean="0">
              <a:latin typeface="ＭＳ Ｐゴシック" panose="020B0600070205080204" pitchFamily="50" charset="-128"/>
              <a:ea typeface="ＭＳ Ｐゴシック" panose="020B0600070205080204" pitchFamily="50" charset="-128"/>
            </a:endParaRPr>
          </a:p>
        </p:txBody>
      </p:sp>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023554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274638"/>
            <a:ext cx="8229600" cy="346050"/>
          </a:xfrm>
        </p:spPr>
        <p:txBody>
          <a:bodyPr>
            <a:noAutofit/>
          </a:bodyPr>
          <a:lstStyle/>
          <a:p>
            <a:r>
              <a:rPr kumimoji="1" lang="ja-JP" altLang="en-US" sz="1800" b="1" dirty="0" smtClean="0"/>
              <a:t>女性の学歴別就業率の国際比較</a:t>
            </a:r>
            <a:endParaRPr kumimoji="1" lang="ja-JP" altLang="en-US" sz="1800" b="1"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355470040"/>
              </p:ext>
            </p:extLst>
          </p:nvPr>
        </p:nvGraphicFramePr>
        <p:xfrm>
          <a:off x="518864" y="1772816"/>
          <a:ext cx="8229600"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755576" y="764704"/>
            <a:ext cx="7992888" cy="830997"/>
          </a:xfrm>
          <a:prstGeom prst="rect">
            <a:avLst/>
          </a:prstGeom>
          <a:noFill/>
          <a:ln w="19050">
            <a:solidFill>
              <a:schemeClr val="tx1"/>
            </a:solidFill>
          </a:ln>
        </p:spPr>
        <p:txBody>
          <a:bodyPr wrap="square" rtlCol="0">
            <a:spAutoFit/>
          </a:bodyPr>
          <a:lstStyle/>
          <a:p>
            <a:r>
              <a:rPr lang="ja-JP" altLang="en-US" sz="1200" b="1" dirty="0" smtClean="0"/>
              <a:t>諸外国の２５～６４歳の女性の就業率を学歴別にみると、各国とも大学・大学院卒業者の方が小学・中学・高校卒業者より就業率が高いが、特にスウェーデンやイギリスでは高く９割近い値となっている。しかしながら、</a:t>
            </a:r>
            <a:r>
              <a:rPr lang="ja-JP" altLang="en-US" sz="1200" b="1" dirty="0"/>
              <a:t>日本</a:t>
            </a:r>
            <a:r>
              <a:rPr lang="ja-JP" altLang="en-US" sz="1200" b="1" dirty="0" smtClean="0"/>
              <a:t>の大学・大学院卒業者の女性の就業率については６８．４％とＯＥＣＤ平均よりも１１．４％ポイント低い値となっており、国際的にみて低い水準と</a:t>
            </a:r>
            <a:r>
              <a:rPr lang="ja-JP" altLang="en-US" sz="1200" b="1" dirty="0"/>
              <a:t>なって</a:t>
            </a:r>
            <a:r>
              <a:rPr lang="ja-JP" altLang="en-US" sz="1200" b="1" dirty="0" smtClean="0"/>
              <a:t>いる。</a:t>
            </a:r>
            <a:endParaRPr kumimoji="1" lang="ja-JP" altLang="en-US" sz="1200" b="1" dirty="0"/>
          </a:p>
        </p:txBody>
      </p:sp>
      <p:sp>
        <p:nvSpPr>
          <p:cNvPr id="10" name="テキスト ボックス 9"/>
          <p:cNvSpPr txBox="1"/>
          <p:nvPr/>
        </p:nvSpPr>
        <p:spPr>
          <a:xfrm>
            <a:off x="755576" y="6171207"/>
            <a:ext cx="8136904" cy="400110"/>
          </a:xfrm>
          <a:prstGeom prst="rect">
            <a:avLst/>
          </a:prstGeom>
          <a:noFill/>
        </p:spPr>
        <p:txBody>
          <a:bodyPr wrap="square" rtlCol="0">
            <a:spAutoFit/>
          </a:bodyPr>
          <a:lstStyle/>
          <a:p>
            <a:r>
              <a:rPr lang="en-US" altLang="ja-JP" sz="1000" dirty="0" smtClean="0">
                <a:latin typeface="ＭＳ Ｐゴシック" panose="020B0600070205080204" pitchFamily="50" charset="-128"/>
                <a:ea typeface="ＭＳ Ｐゴシック" panose="020B0600070205080204" pitchFamily="50" charset="-128"/>
              </a:rPr>
              <a:t>※</a:t>
            </a:r>
            <a:r>
              <a:rPr lang="ja-JP" altLang="en-US" sz="1000" dirty="0" smtClean="0">
                <a:latin typeface="ＭＳ Ｐゴシック" panose="020B0600070205080204" pitchFamily="50" charset="-128"/>
                <a:ea typeface="ＭＳ Ｐゴシック" panose="020B0600070205080204" pitchFamily="50" charset="-128"/>
              </a:rPr>
              <a:t>　</a:t>
            </a:r>
            <a:r>
              <a:rPr lang="zh-TW" altLang="en-US" sz="1000" dirty="0" smtClean="0">
                <a:latin typeface="ＭＳ Ｐゴシック" panose="020B0600070205080204" pitchFamily="50" charset="-128"/>
                <a:ea typeface="ＭＳ Ｐゴシック" panose="020B0600070205080204" pitchFamily="50" charset="-128"/>
              </a:rPr>
              <a:t>資料出所</a:t>
            </a:r>
            <a:r>
              <a:rPr lang="ja-JP" altLang="en-US" sz="1000" dirty="0" smtClean="0">
                <a:latin typeface="ＭＳ Ｐゴシック" panose="020B0600070205080204" pitchFamily="50" charset="-128"/>
                <a:ea typeface="ＭＳ Ｐゴシック" panose="020B0600070205080204" pitchFamily="50" charset="-128"/>
              </a:rPr>
              <a:t>：ＯＥＣＤ（経済協力開発機構）“</a:t>
            </a:r>
            <a:r>
              <a:rPr lang="en-US" altLang="ja-JP" sz="1000" dirty="0" smtClean="0">
                <a:latin typeface="ＭＳ Ｐゴシック" panose="020B0600070205080204" pitchFamily="50" charset="-128"/>
                <a:ea typeface="ＭＳ Ｐゴシック" panose="020B0600070205080204" pitchFamily="50" charset="-128"/>
              </a:rPr>
              <a:t>Education</a:t>
            </a:r>
            <a:r>
              <a:rPr lang="ja-JP" altLang="en-US" sz="1000" dirty="0" smtClean="0">
                <a:latin typeface="ＭＳ Ｐゴシック" panose="020B0600070205080204" pitchFamily="50" charset="-128"/>
                <a:ea typeface="ＭＳ Ｐゴシック" panose="020B0600070205080204" pitchFamily="50" charset="-128"/>
              </a:rPr>
              <a:t>　</a:t>
            </a:r>
            <a:r>
              <a:rPr lang="en-US" altLang="ja-JP" sz="1000" dirty="0" smtClean="0">
                <a:latin typeface="ＭＳ Ｐゴシック" panose="020B0600070205080204" pitchFamily="50" charset="-128"/>
                <a:ea typeface="ＭＳ Ｐゴシック" panose="020B0600070205080204" pitchFamily="50" charset="-128"/>
              </a:rPr>
              <a:t>at</a:t>
            </a:r>
            <a:r>
              <a:rPr lang="ja-JP" altLang="en-US" sz="1000" dirty="0" smtClean="0">
                <a:latin typeface="ＭＳ Ｐゴシック" panose="020B0600070205080204" pitchFamily="50" charset="-128"/>
                <a:ea typeface="ＭＳ Ｐゴシック" panose="020B0600070205080204" pitchFamily="50" charset="-128"/>
              </a:rPr>
              <a:t>　</a:t>
            </a:r>
            <a:r>
              <a:rPr lang="en-US" altLang="ja-JP" sz="1000" dirty="0" smtClean="0">
                <a:latin typeface="ＭＳ Ｐゴシック" panose="020B0600070205080204" pitchFamily="50" charset="-128"/>
                <a:ea typeface="ＭＳ Ｐゴシック" panose="020B0600070205080204" pitchFamily="50" charset="-128"/>
              </a:rPr>
              <a:t>a</a:t>
            </a:r>
            <a:r>
              <a:rPr lang="ja-JP" altLang="en-US" sz="1000" dirty="0" smtClean="0">
                <a:latin typeface="ＭＳ Ｐゴシック" panose="020B0600070205080204" pitchFamily="50" charset="-128"/>
                <a:ea typeface="ＭＳ Ｐゴシック" panose="020B0600070205080204" pitchFamily="50" charset="-128"/>
              </a:rPr>
              <a:t>　</a:t>
            </a:r>
            <a:r>
              <a:rPr lang="en-US" altLang="ja-JP" sz="1000" dirty="0" smtClean="0">
                <a:latin typeface="ＭＳ Ｐゴシック" panose="020B0600070205080204" pitchFamily="50" charset="-128"/>
                <a:ea typeface="ＭＳ Ｐゴシック" panose="020B0600070205080204" pitchFamily="50" charset="-128"/>
              </a:rPr>
              <a:t>Glance</a:t>
            </a:r>
            <a:r>
              <a:rPr lang="ja-JP" altLang="en-US" sz="1000" dirty="0" smtClean="0">
                <a:latin typeface="ＭＳ Ｐゴシック" panose="020B0600070205080204" pitchFamily="50" charset="-128"/>
                <a:ea typeface="ＭＳ Ｐゴシック" panose="020B0600070205080204" pitchFamily="50" charset="-128"/>
              </a:rPr>
              <a:t>　</a:t>
            </a:r>
            <a:r>
              <a:rPr lang="en-US" altLang="ja-JP" sz="1000" dirty="0" smtClean="0">
                <a:latin typeface="ＭＳ Ｐゴシック" panose="020B0600070205080204" pitchFamily="50" charset="-128"/>
                <a:ea typeface="ＭＳ Ｐゴシック" panose="020B0600070205080204" pitchFamily="50" charset="-128"/>
              </a:rPr>
              <a:t>2008</a:t>
            </a:r>
            <a:r>
              <a:rPr lang="ja-JP" altLang="en-US" sz="1000" dirty="0" smtClean="0">
                <a:latin typeface="ＭＳ Ｐゴシック" panose="020B0600070205080204" pitchFamily="50" charset="-128"/>
                <a:ea typeface="ＭＳ Ｐゴシック" panose="020B0600070205080204" pitchFamily="50" charset="-128"/>
              </a:rPr>
              <a:t>”</a:t>
            </a:r>
          </a:p>
          <a:p>
            <a:r>
              <a:rPr lang="en-US" altLang="ja-JP" sz="1000" dirty="0" smtClean="0">
                <a:latin typeface="ＭＳ Ｐゴシック" panose="020B0600070205080204" pitchFamily="50" charset="-128"/>
                <a:ea typeface="ＭＳ Ｐゴシック" panose="020B0600070205080204" pitchFamily="50" charset="-128"/>
              </a:rPr>
              <a:t>※</a:t>
            </a:r>
            <a:r>
              <a:rPr lang="ja-JP" altLang="en-US" sz="1000" dirty="0" smtClean="0">
                <a:latin typeface="ＭＳ Ｐゴシック" panose="020B0600070205080204" pitchFamily="50" charset="-128"/>
                <a:ea typeface="ＭＳ Ｐゴシック" panose="020B0600070205080204" pitchFamily="50" charset="-128"/>
              </a:rPr>
              <a:t>　（注）２００６年の数字である。</a:t>
            </a:r>
          </a:p>
        </p:txBody>
      </p:sp>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4161788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a:bodyPr>
          <a:lstStyle/>
          <a:p>
            <a:r>
              <a:rPr kumimoji="1" lang="ja-JP" altLang="en-US" sz="1800" dirty="0" smtClean="0"/>
              <a:t>労働時間別にみた残業に対する上司の評価イメージ［個人調査］（正社員）</a:t>
            </a:r>
            <a:endParaRPr kumimoji="1" lang="ja-JP" altLang="en-US" sz="1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218988154"/>
              </p:ext>
            </p:extLst>
          </p:nvPr>
        </p:nvGraphicFramePr>
        <p:xfrm>
          <a:off x="457199" y="1700809"/>
          <a:ext cx="8435281" cy="4536503"/>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730432" y="995536"/>
            <a:ext cx="7992888" cy="646331"/>
          </a:xfrm>
          <a:prstGeom prst="rect">
            <a:avLst/>
          </a:prstGeom>
          <a:noFill/>
          <a:ln w="19050">
            <a:solidFill>
              <a:schemeClr val="tx1"/>
            </a:solidFill>
          </a:ln>
        </p:spPr>
        <p:txBody>
          <a:bodyPr wrap="square" rtlCol="0">
            <a:spAutoFit/>
          </a:bodyPr>
          <a:lstStyle/>
          <a:p>
            <a:r>
              <a:rPr lang="ja-JP" altLang="en-US" sz="1200" b="1" dirty="0" smtClean="0"/>
              <a:t>残業している人に対する上司の評価について部下が抱いているイメージ（労働時間別）は、１日当たりの労働時間が長い正社員ほどポジティブな評価をしていると感じる割合が高くなって</a:t>
            </a:r>
            <a:r>
              <a:rPr lang="ja-JP" altLang="en-US" sz="1200" b="1" dirty="0"/>
              <a:t>いる。残業をしている人ががんばっている、責任感がつよい</a:t>
            </a:r>
          </a:p>
          <a:p>
            <a:r>
              <a:rPr kumimoji="1" lang="ja-JP" altLang="en-US" sz="1200" b="1" dirty="0" smtClean="0"/>
              <a:t>とのイメージ。</a:t>
            </a:r>
            <a:endParaRPr kumimoji="1" lang="ja-JP" altLang="en-US" sz="1200" b="1" dirty="0"/>
          </a:p>
        </p:txBody>
      </p:sp>
      <p:sp>
        <p:nvSpPr>
          <p:cNvPr id="7" name="テキスト ボックス 6"/>
          <p:cNvSpPr txBox="1"/>
          <p:nvPr/>
        </p:nvSpPr>
        <p:spPr>
          <a:xfrm>
            <a:off x="730432" y="6328700"/>
            <a:ext cx="8136904" cy="246221"/>
          </a:xfrm>
          <a:prstGeom prst="rect">
            <a:avLst/>
          </a:prstGeom>
          <a:noFill/>
        </p:spPr>
        <p:txBody>
          <a:bodyPr wrap="square" rtlCol="0">
            <a:spAutoFit/>
          </a:bodyPr>
          <a:lstStyle/>
          <a:p>
            <a:r>
              <a:rPr lang="en-US" altLang="ja-JP" sz="1000" dirty="0" smtClean="0">
                <a:latin typeface="ＭＳ Ｐゴシック" panose="020B0600070205080204" pitchFamily="50" charset="-128"/>
                <a:ea typeface="ＭＳ Ｐゴシック" panose="020B0600070205080204" pitchFamily="50" charset="-128"/>
              </a:rPr>
              <a:t>※</a:t>
            </a:r>
            <a:r>
              <a:rPr lang="ja-JP" altLang="en-US" sz="1000" dirty="0" smtClean="0">
                <a:latin typeface="ＭＳ Ｐゴシック" panose="020B0600070205080204" pitchFamily="50" charset="-128"/>
                <a:ea typeface="ＭＳ Ｐゴシック" panose="020B0600070205080204" pitchFamily="50" charset="-128"/>
              </a:rPr>
              <a:t>　</a:t>
            </a:r>
            <a:r>
              <a:rPr lang="zh-TW" altLang="en-US" sz="1000" dirty="0" smtClean="0">
                <a:latin typeface="ＭＳ Ｐゴシック" panose="020B0600070205080204" pitchFamily="50" charset="-128"/>
                <a:ea typeface="ＭＳ Ｐゴシック" panose="020B0600070205080204" pitchFamily="50" charset="-128"/>
              </a:rPr>
              <a:t>資料出所</a:t>
            </a:r>
            <a:r>
              <a:rPr lang="ja-JP" altLang="en-US" sz="1000" dirty="0" smtClean="0">
                <a:latin typeface="ＭＳ Ｐゴシック" panose="020B0600070205080204" pitchFamily="50" charset="-128"/>
                <a:ea typeface="ＭＳ Ｐゴシック" panose="020B0600070205080204" pitchFamily="50" charset="-128"/>
              </a:rPr>
              <a:t>　：　内閣府　「ワーク・ライフ・バランスに関する意識調査」　（平成２５年度）速報</a:t>
            </a:r>
          </a:p>
        </p:txBody>
      </p:sp>
      <p:sp>
        <p:nvSpPr>
          <p:cNvPr id="3" name="日付プレースホルダー 2"/>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70570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a:bodyPr>
          <a:lstStyle/>
          <a:p>
            <a:r>
              <a:rPr lang="ja-JP" altLang="en-US" sz="1800" dirty="0" smtClean="0"/>
              <a:t>所定</a:t>
            </a:r>
            <a:r>
              <a:rPr lang="ja-JP" altLang="en-US" sz="1800" dirty="0"/>
              <a:t>労働時間内</a:t>
            </a:r>
            <a:r>
              <a:rPr lang="ja-JP" altLang="en-US" sz="1800" dirty="0" smtClean="0"/>
              <a:t>に仕事を終えることに対する人事評価</a:t>
            </a:r>
            <a:r>
              <a:rPr lang="en-US" altLang="ja-JP" sz="1800" dirty="0" smtClean="0"/>
              <a:t>【</a:t>
            </a:r>
            <a:r>
              <a:rPr lang="ja-JP" altLang="en-US" sz="1800" dirty="0" smtClean="0"/>
              <a:t>企業調査</a:t>
            </a:r>
            <a:r>
              <a:rPr lang="en-US" altLang="ja-JP" sz="1800" dirty="0" smtClean="0"/>
              <a:t>】</a:t>
            </a:r>
            <a:endParaRPr kumimoji="1" lang="ja-JP" altLang="en-US" sz="18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35855128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755576" y="6171207"/>
            <a:ext cx="8136904" cy="246221"/>
          </a:xfrm>
          <a:prstGeom prst="rect">
            <a:avLst/>
          </a:prstGeom>
          <a:noFill/>
        </p:spPr>
        <p:txBody>
          <a:bodyPr wrap="square" rtlCol="0">
            <a:spAutoFit/>
          </a:bodyPr>
          <a:lstStyle/>
          <a:p>
            <a:r>
              <a:rPr lang="en-US" altLang="ja-JP" sz="1000" dirty="0" smtClean="0">
                <a:latin typeface="ＭＳ Ｐゴシック" panose="020B0600070205080204" pitchFamily="50" charset="-128"/>
                <a:ea typeface="ＭＳ Ｐゴシック" panose="020B0600070205080204" pitchFamily="50" charset="-128"/>
              </a:rPr>
              <a:t>※</a:t>
            </a:r>
            <a:r>
              <a:rPr lang="ja-JP" altLang="en-US" sz="1000" dirty="0" smtClean="0">
                <a:latin typeface="ＭＳ Ｐゴシック" panose="020B0600070205080204" pitchFamily="50" charset="-128"/>
                <a:ea typeface="ＭＳ Ｐゴシック" panose="020B0600070205080204" pitchFamily="50" charset="-128"/>
              </a:rPr>
              <a:t>　</a:t>
            </a:r>
            <a:r>
              <a:rPr lang="zh-TW" altLang="en-US" sz="1000" dirty="0" smtClean="0">
                <a:latin typeface="ＭＳ Ｐゴシック" panose="020B0600070205080204" pitchFamily="50" charset="-128"/>
                <a:ea typeface="ＭＳ Ｐゴシック" panose="020B0600070205080204" pitchFamily="50" charset="-128"/>
              </a:rPr>
              <a:t>資料出所</a:t>
            </a:r>
            <a:r>
              <a:rPr lang="ja-JP" altLang="en-US" sz="1000" dirty="0" smtClean="0">
                <a:latin typeface="ＭＳ Ｐゴシック" panose="020B0600070205080204" pitchFamily="50" charset="-128"/>
                <a:ea typeface="ＭＳ Ｐゴシック" panose="020B0600070205080204" pitchFamily="50" charset="-128"/>
              </a:rPr>
              <a:t>　：　内閣府　「ワーク・ライフ・バランスに関する意識調査」　（平成２５年度）速報</a:t>
            </a:r>
          </a:p>
        </p:txBody>
      </p:sp>
      <p:sp>
        <p:nvSpPr>
          <p:cNvPr id="7" name="テキスト ボックス 6"/>
          <p:cNvSpPr txBox="1"/>
          <p:nvPr/>
        </p:nvSpPr>
        <p:spPr>
          <a:xfrm>
            <a:off x="730432" y="995536"/>
            <a:ext cx="7992888" cy="461665"/>
          </a:xfrm>
          <a:prstGeom prst="rect">
            <a:avLst/>
          </a:prstGeom>
          <a:noFill/>
          <a:ln w="19050">
            <a:solidFill>
              <a:schemeClr val="tx1"/>
            </a:solidFill>
          </a:ln>
        </p:spPr>
        <p:txBody>
          <a:bodyPr wrap="square" rtlCol="0">
            <a:spAutoFit/>
          </a:bodyPr>
          <a:lstStyle/>
          <a:p>
            <a:r>
              <a:rPr lang="ja-JP" altLang="en-US" sz="1200" b="1" dirty="0"/>
              <a:t>企業</a:t>
            </a:r>
            <a:r>
              <a:rPr lang="ja-JP" altLang="en-US" sz="1200" b="1" dirty="0" smtClean="0"/>
              <a:t>の人事部では、「従業員が残業や休日出勤をせず、時間内に仕事を終え帰宅すること」は、人事評価においては考慮されていない場合が最も多くなっている。</a:t>
            </a:r>
            <a:endParaRPr kumimoji="1" lang="ja-JP" altLang="en-US" sz="1200" b="1" dirty="0"/>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555631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428625" y="2500313"/>
            <a:ext cx="4500563" cy="50006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spc="700" dirty="0">
                <a:solidFill>
                  <a:schemeClr val="tx1"/>
                </a:solidFill>
              </a:rPr>
              <a:t>実作業</a:t>
            </a:r>
            <a:r>
              <a:rPr lang="ja-JP" altLang="en-US" sz="2400" spc="700" dirty="0" smtClean="0">
                <a:solidFill>
                  <a:schemeClr val="tx1"/>
                </a:solidFill>
              </a:rPr>
              <a:t>時間</a:t>
            </a:r>
            <a:r>
              <a:rPr lang="ja-JP" altLang="en-US" sz="1600" spc="700" dirty="0" smtClean="0">
                <a:solidFill>
                  <a:schemeClr val="tx1"/>
                </a:solidFill>
              </a:rPr>
              <a:t>（出張作業含む）</a:t>
            </a:r>
            <a:endParaRPr lang="ja-JP" altLang="en-US" sz="1600" spc="700" dirty="0">
              <a:solidFill>
                <a:schemeClr val="tx1"/>
              </a:solidFill>
            </a:endParaRPr>
          </a:p>
        </p:txBody>
      </p:sp>
      <p:sp>
        <p:nvSpPr>
          <p:cNvPr id="16" name="角丸四角形 15"/>
          <p:cNvSpPr/>
          <p:nvPr/>
        </p:nvSpPr>
        <p:spPr>
          <a:xfrm>
            <a:off x="357189" y="1500190"/>
            <a:ext cx="8215312" cy="714375"/>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spc="400" dirty="0">
                <a:solidFill>
                  <a:schemeClr val="tx1"/>
                </a:solidFill>
                <a:latin typeface="ＭＳ Ｐゴシック" panose="020B0600070205080204" pitchFamily="50" charset="-128"/>
                <a:ea typeface="ＭＳ Ｐゴシック" panose="020B0600070205080204" pitchFamily="50" charset="-128"/>
              </a:rPr>
              <a:t>労働者が使用者の指揮命令下に置かれている時間</a:t>
            </a:r>
          </a:p>
        </p:txBody>
      </p:sp>
      <p:sp>
        <p:nvSpPr>
          <p:cNvPr id="18" name="角丸四角形 17"/>
          <p:cNvSpPr/>
          <p:nvPr/>
        </p:nvSpPr>
        <p:spPr>
          <a:xfrm>
            <a:off x="428625" y="3214688"/>
            <a:ext cx="4500563" cy="50006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spc="400" dirty="0">
                <a:solidFill>
                  <a:schemeClr val="tx1"/>
                </a:solidFill>
              </a:rPr>
              <a:t>待機時間（電話待機）</a:t>
            </a:r>
          </a:p>
        </p:txBody>
      </p:sp>
      <p:sp>
        <p:nvSpPr>
          <p:cNvPr id="21" name="角丸四角形 20"/>
          <p:cNvSpPr/>
          <p:nvPr/>
        </p:nvSpPr>
        <p:spPr>
          <a:xfrm>
            <a:off x="428625" y="3929063"/>
            <a:ext cx="4500563" cy="50006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spc="400" dirty="0">
                <a:solidFill>
                  <a:schemeClr val="tx1"/>
                </a:solidFill>
              </a:rPr>
              <a:t>準備時間</a:t>
            </a:r>
            <a:r>
              <a:rPr lang="ja-JP" altLang="en-US" sz="1600" spc="400" dirty="0">
                <a:solidFill>
                  <a:schemeClr val="tx1"/>
                </a:solidFill>
              </a:rPr>
              <a:t>（機械の起動、朝礼）</a:t>
            </a:r>
          </a:p>
        </p:txBody>
      </p:sp>
      <p:sp>
        <p:nvSpPr>
          <p:cNvPr id="22" name="角丸四角形 21"/>
          <p:cNvSpPr/>
          <p:nvPr/>
        </p:nvSpPr>
        <p:spPr>
          <a:xfrm>
            <a:off x="428625" y="4643438"/>
            <a:ext cx="4500563" cy="50006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spc="400" dirty="0">
                <a:solidFill>
                  <a:schemeClr val="tx1"/>
                </a:solidFill>
              </a:rPr>
              <a:t>研修時間</a:t>
            </a:r>
            <a:r>
              <a:rPr lang="ja-JP" altLang="en-US" sz="1600" spc="400" dirty="0">
                <a:solidFill>
                  <a:schemeClr val="tx1"/>
                </a:solidFill>
              </a:rPr>
              <a:t>（強制参加のもの）</a:t>
            </a:r>
          </a:p>
        </p:txBody>
      </p:sp>
      <p:cxnSp>
        <p:nvCxnSpPr>
          <p:cNvPr id="23" name="直線矢印コネクタ 22"/>
          <p:cNvCxnSpPr/>
          <p:nvPr/>
        </p:nvCxnSpPr>
        <p:spPr>
          <a:xfrm>
            <a:off x="5715000" y="3786188"/>
            <a:ext cx="1500188" cy="1587"/>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929189" y="4857750"/>
            <a:ext cx="642937"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929189" y="2714625"/>
            <a:ext cx="642937"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4929189" y="3429000"/>
            <a:ext cx="642937"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4929189" y="4143375"/>
            <a:ext cx="642937"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rot="5400000">
            <a:off x="4505326" y="3781427"/>
            <a:ext cx="2143125" cy="9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7182473" y="3105012"/>
            <a:ext cx="1446386" cy="3416320"/>
          </a:xfrm>
          <a:prstGeom prst="rect">
            <a:avLst/>
          </a:prstGeom>
          <a:noFill/>
        </p:spPr>
        <p:txBody>
          <a:bodyPr>
            <a:spAutoFit/>
          </a:bodyPr>
          <a:lstStyle/>
          <a:p>
            <a:pPr algn="ctr" fontAlgn="auto">
              <a:spcBef>
                <a:spcPts val="0"/>
              </a:spcBef>
              <a:spcAft>
                <a:spcPts val="0"/>
              </a:spcAft>
              <a:defRPr/>
            </a:pPr>
            <a:r>
              <a:rPr lang="ja-JP" altLang="en-US" sz="5400" b="1" dirty="0">
                <a:ln w="17780" cmpd="sng">
                  <a:solidFill>
                    <a:srgbClr val="FFFFFF"/>
                  </a:solidFill>
                  <a:prstDash val="solid"/>
                  <a:miter lim="800000"/>
                </a:ln>
                <a:solidFill>
                  <a:srgbClr val="3366FF"/>
                </a:solidFill>
                <a:latin typeface="HGPｺﾞｼｯｸM" pitchFamily="50" charset="-128"/>
                <a:ea typeface="HGPｺﾞｼｯｸM" pitchFamily="50" charset="-128"/>
              </a:rPr>
              <a:t>労働時間</a:t>
            </a:r>
          </a:p>
        </p:txBody>
      </p:sp>
      <p:sp>
        <p:nvSpPr>
          <p:cNvPr id="3" name="テキスト ボックス 2"/>
          <p:cNvSpPr txBox="1"/>
          <p:nvPr/>
        </p:nvSpPr>
        <p:spPr>
          <a:xfrm>
            <a:off x="1265045" y="415021"/>
            <a:ext cx="6387602" cy="923330"/>
          </a:xfrm>
          <a:prstGeom prst="rect">
            <a:avLst/>
          </a:prstGeom>
          <a:solidFill>
            <a:schemeClr val="accent2">
              <a:lumMod val="40000"/>
              <a:lumOff val="60000"/>
            </a:schemeClr>
          </a:solidFill>
        </p:spPr>
        <p:txBody>
          <a:bodyPr wrap="square" rtlCol="0">
            <a:spAutoFit/>
          </a:bodyPr>
          <a:lstStyle/>
          <a:p>
            <a:r>
              <a:rPr kumimoji="1" lang="ja-JP" altLang="en-US" sz="5400" dirty="0" smtClean="0"/>
              <a:t>　　労働時間とは？</a:t>
            </a:r>
            <a:endParaRPr kumimoji="1" lang="ja-JP" altLang="en-US" sz="5400" dirty="0"/>
          </a:p>
        </p:txBody>
      </p:sp>
      <p:cxnSp>
        <p:nvCxnSpPr>
          <p:cNvPr id="15" name="直線矢印コネクタ 14"/>
          <p:cNvCxnSpPr/>
          <p:nvPr/>
        </p:nvCxnSpPr>
        <p:spPr>
          <a:xfrm flipH="1">
            <a:off x="5896280" y="6166891"/>
            <a:ext cx="1286193" cy="1587"/>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915816" y="5517232"/>
            <a:ext cx="2799184"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smtClean="0">
                <a:solidFill>
                  <a:schemeClr val="tx1"/>
                </a:solidFill>
              </a:rPr>
              <a:t>賃金</a:t>
            </a:r>
            <a:endParaRPr kumimoji="1" lang="ja-JP" altLang="en-US" sz="5400" dirty="0">
              <a:solidFill>
                <a:schemeClr val="tx1"/>
              </a:solidFill>
            </a:endParaRPr>
          </a:p>
        </p:txBody>
      </p:sp>
      <p:sp>
        <p:nvSpPr>
          <p:cNvPr id="2" name="日付プレースホルダー 1"/>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559866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84687" y="332656"/>
            <a:ext cx="835292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tx1"/>
                </a:solidFill>
              </a:rPr>
              <a:t>ワーク・ライフ・バランスの</a:t>
            </a:r>
            <a:r>
              <a:rPr kumimoji="1" lang="ja-JP" altLang="en-US" sz="4000" dirty="0" smtClean="0">
                <a:solidFill>
                  <a:schemeClr val="tx1"/>
                </a:solidFill>
              </a:rPr>
              <a:t>推進の目的</a:t>
            </a:r>
            <a:endParaRPr kumimoji="1" lang="ja-JP" altLang="en-US" sz="2800" dirty="0">
              <a:solidFill>
                <a:schemeClr val="tx1"/>
              </a:solidFill>
            </a:endParaRPr>
          </a:p>
        </p:txBody>
      </p:sp>
      <p:sp>
        <p:nvSpPr>
          <p:cNvPr id="5" name="正方形/長方形 4"/>
          <p:cNvSpPr/>
          <p:nvPr/>
        </p:nvSpPr>
        <p:spPr>
          <a:xfrm>
            <a:off x="869995" y="1844824"/>
            <a:ext cx="7704856" cy="792088"/>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smtClean="0">
                <a:solidFill>
                  <a:schemeClr val="tx1"/>
                </a:solidFill>
              </a:rPr>
              <a:t>　</a:t>
            </a:r>
            <a:r>
              <a:rPr kumimoji="1" lang="ja-JP" altLang="en-US" sz="2400" dirty="0" smtClean="0">
                <a:solidFill>
                  <a:schemeClr val="tx1"/>
                </a:solidFill>
              </a:rPr>
              <a:t>　</a:t>
            </a:r>
            <a:r>
              <a:rPr kumimoji="1" lang="ja-JP" altLang="en-US" sz="2400" smtClean="0">
                <a:solidFill>
                  <a:schemeClr val="tx1"/>
                </a:solidFill>
              </a:rPr>
              <a:t>　国　</a:t>
            </a:r>
            <a:r>
              <a:rPr kumimoji="1" lang="ja-JP" altLang="en-US" sz="2400" dirty="0" smtClean="0">
                <a:solidFill>
                  <a:schemeClr val="tx1"/>
                </a:solidFill>
              </a:rPr>
              <a:t>　　＝　　少子高齢化による労働力不足解消</a:t>
            </a:r>
            <a:endParaRPr kumimoji="1" lang="ja-JP" altLang="en-US" sz="2400" dirty="0">
              <a:solidFill>
                <a:schemeClr val="tx1"/>
              </a:solidFill>
            </a:endParaRPr>
          </a:p>
        </p:txBody>
      </p:sp>
      <p:sp>
        <p:nvSpPr>
          <p:cNvPr id="6" name="正方形/長方形 5"/>
          <p:cNvSpPr/>
          <p:nvPr/>
        </p:nvSpPr>
        <p:spPr>
          <a:xfrm>
            <a:off x="861111" y="3079123"/>
            <a:ext cx="7704856" cy="792088"/>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rPr>
              <a:t>　　企業</a:t>
            </a:r>
            <a:r>
              <a:rPr kumimoji="1" lang="ja-JP" altLang="en-US" sz="2400" dirty="0" smtClean="0">
                <a:solidFill>
                  <a:schemeClr val="tx1"/>
                </a:solidFill>
              </a:rPr>
              <a:t>　　　＝　　優秀な人材の確保、育成、</a:t>
            </a:r>
            <a:r>
              <a:rPr lang="ja-JP" altLang="en-US" sz="2400" dirty="0">
                <a:solidFill>
                  <a:schemeClr val="tx1"/>
                </a:solidFill>
              </a:rPr>
              <a:t>定着、企業</a:t>
            </a:r>
            <a:r>
              <a:rPr lang="ja-JP" altLang="en-US" sz="2400" dirty="0" smtClean="0">
                <a:solidFill>
                  <a:schemeClr val="tx1"/>
                </a:solidFill>
              </a:rPr>
              <a:t>経</a:t>
            </a:r>
            <a:endParaRPr lang="en-US" altLang="ja-JP" sz="2400" dirty="0" smtClean="0">
              <a:solidFill>
                <a:schemeClr val="tx1"/>
              </a:solidFill>
            </a:endParaRPr>
          </a:p>
          <a:p>
            <a:r>
              <a:rPr lang="ja-JP" altLang="en-US" sz="2400" dirty="0">
                <a:solidFill>
                  <a:schemeClr val="tx1"/>
                </a:solidFill>
              </a:rPr>
              <a:t>　</a:t>
            </a:r>
            <a:r>
              <a:rPr lang="ja-JP" altLang="en-US" sz="2400" dirty="0" smtClean="0">
                <a:solidFill>
                  <a:schemeClr val="tx1"/>
                </a:solidFill>
              </a:rPr>
              <a:t>　　　　　　　　　営の効率化・活性化</a:t>
            </a:r>
            <a:endParaRPr kumimoji="1" lang="ja-JP" altLang="en-US" sz="2400" dirty="0">
              <a:solidFill>
                <a:schemeClr val="tx1"/>
              </a:solidFill>
            </a:endParaRPr>
          </a:p>
        </p:txBody>
      </p:sp>
      <p:sp>
        <p:nvSpPr>
          <p:cNvPr id="7" name="正方形/長方形 6"/>
          <p:cNvSpPr/>
          <p:nvPr/>
        </p:nvSpPr>
        <p:spPr>
          <a:xfrm>
            <a:off x="869995" y="4437112"/>
            <a:ext cx="7704856" cy="129614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社員（国民）　</a:t>
            </a:r>
            <a:r>
              <a:rPr lang="ja-JP" altLang="en-US" sz="2400" dirty="0">
                <a:solidFill>
                  <a:schemeClr val="tx1"/>
                </a:solidFill>
              </a:rPr>
              <a:t>　</a:t>
            </a:r>
            <a:r>
              <a:rPr lang="ja-JP" altLang="en-US" sz="2400" dirty="0" smtClean="0">
                <a:solidFill>
                  <a:schemeClr val="tx1"/>
                </a:solidFill>
              </a:rPr>
              <a:t>＝　</a:t>
            </a:r>
            <a:r>
              <a:rPr lang="ja-JP" altLang="en-US" sz="2400" dirty="0">
                <a:solidFill>
                  <a:schemeClr val="tx1"/>
                </a:solidFill>
              </a:rPr>
              <a:t>家庭生活、地域活動</a:t>
            </a:r>
            <a:r>
              <a:rPr lang="ja-JP" altLang="en-US" sz="2400" dirty="0" smtClean="0">
                <a:solidFill>
                  <a:schemeClr val="tx1"/>
                </a:solidFill>
              </a:rPr>
              <a:t>、自己啓発、趣味</a:t>
            </a:r>
            <a:endParaRPr lang="en-US" altLang="ja-JP" sz="2400" dirty="0" smtClean="0">
              <a:solidFill>
                <a:schemeClr val="tx1"/>
              </a:solidFill>
            </a:endParaRPr>
          </a:p>
          <a:p>
            <a:pPr algn="ctr"/>
            <a:r>
              <a:rPr lang="ja-JP" altLang="en-US" sz="2400" dirty="0">
                <a:solidFill>
                  <a:schemeClr val="tx1"/>
                </a:solidFill>
              </a:rPr>
              <a:t>　</a:t>
            </a:r>
            <a:r>
              <a:rPr lang="ja-JP" altLang="en-US" sz="2400" dirty="0" smtClean="0">
                <a:solidFill>
                  <a:schemeClr val="tx1"/>
                </a:solidFill>
              </a:rPr>
              <a:t>　　　　　　　　等を大事にし、心身共に健康で充実した状</a:t>
            </a:r>
            <a:endParaRPr lang="en-US" altLang="ja-JP" sz="2400" dirty="0" smtClean="0">
              <a:solidFill>
                <a:schemeClr val="tx1"/>
              </a:solidFill>
            </a:endParaRPr>
          </a:p>
          <a:p>
            <a:pPr algn="ctr"/>
            <a:r>
              <a:rPr lang="ja-JP" altLang="en-US" sz="2400" dirty="0">
                <a:solidFill>
                  <a:schemeClr val="tx1"/>
                </a:solidFill>
              </a:rPr>
              <a:t>　</a:t>
            </a:r>
            <a:r>
              <a:rPr lang="ja-JP" altLang="en-US" sz="2400" dirty="0" smtClean="0">
                <a:solidFill>
                  <a:schemeClr val="tx1"/>
                </a:solidFill>
              </a:rPr>
              <a:t>　　　態</a:t>
            </a:r>
            <a:r>
              <a:rPr lang="ja-JP" altLang="en-US" sz="2400" dirty="0">
                <a:solidFill>
                  <a:schemeClr val="tx1"/>
                </a:solidFill>
              </a:rPr>
              <a:t>で意欲と能力を十分に</a:t>
            </a:r>
            <a:r>
              <a:rPr lang="ja-JP" altLang="en-US" sz="2400" dirty="0" smtClean="0">
                <a:solidFill>
                  <a:schemeClr val="tx1"/>
                </a:solidFill>
              </a:rPr>
              <a:t>発揮する</a:t>
            </a:r>
            <a:r>
              <a:rPr kumimoji="1" lang="ja-JP" altLang="en-US" sz="2400" dirty="0" smtClean="0">
                <a:solidFill>
                  <a:schemeClr val="tx1"/>
                </a:solidFill>
              </a:rPr>
              <a:t>　　</a:t>
            </a:r>
            <a:r>
              <a:rPr kumimoji="1" lang="ja-JP" altLang="en-US" dirty="0" smtClean="0">
                <a:solidFill>
                  <a:schemeClr val="tx1"/>
                </a:solidFill>
              </a:rPr>
              <a:t>　　　　　　　　　　　　　</a:t>
            </a:r>
            <a:endParaRPr kumimoji="1" lang="ja-JP" altLang="en-US" dirty="0">
              <a:solidFill>
                <a:schemeClr val="tx1"/>
              </a:solidFill>
            </a:endParaRPr>
          </a:p>
        </p:txBody>
      </p:sp>
      <p:sp>
        <p:nvSpPr>
          <p:cNvPr id="12" name="正方形/長方形 11"/>
          <p:cNvSpPr/>
          <p:nvPr/>
        </p:nvSpPr>
        <p:spPr>
          <a:xfrm>
            <a:off x="2286000" y="3105835"/>
            <a:ext cx="4572000" cy="369332"/>
          </a:xfrm>
          <a:prstGeom prst="rect">
            <a:avLst/>
          </a:prstGeom>
        </p:spPr>
        <p:txBody>
          <a:bodyPr>
            <a:spAutoFit/>
          </a:bodyPr>
          <a:lstStyle/>
          <a:p>
            <a:endParaRPr lang="ja-JP" altLang="en-US" dirty="0"/>
          </a:p>
        </p:txBody>
      </p:sp>
    </p:spTree>
    <p:extLst>
      <p:ext uri="{BB962C8B-B14F-4D97-AF65-F5344CB8AC3E}">
        <p14:creationId xmlns:p14="http://schemas.microsoft.com/office/powerpoint/2010/main" val="1619170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754" name="Group 226"/>
          <p:cNvGraphicFramePr>
            <a:graphicFrameLocks noGrp="1"/>
          </p:cNvGraphicFramePr>
          <p:nvPr>
            <p:extLst>
              <p:ext uri="{D42A27DB-BD31-4B8C-83A1-F6EECF244321}">
                <p14:modId xmlns:p14="http://schemas.microsoft.com/office/powerpoint/2010/main" val="2240750102"/>
              </p:ext>
            </p:extLst>
          </p:nvPr>
        </p:nvGraphicFramePr>
        <p:xfrm>
          <a:off x="250826" y="692150"/>
          <a:ext cx="8677275" cy="5868988"/>
        </p:xfrm>
        <a:graphic>
          <a:graphicData uri="http://schemas.openxmlformats.org/drawingml/2006/table">
            <a:tbl>
              <a:tblPr/>
              <a:tblGrid>
                <a:gridCol w="1410938"/>
                <a:gridCol w="1622580"/>
                <a:gridCol w="5643757"/>
              </a:tblGrid>
              <a:tr h="36003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活動</a:t>
                      </a: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労働時間か否か</a:t>
                      </a: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基本的な考え方</a:t>
                      </a: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791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Century" pitchFamily="18" charset="0"/>
                          <a:ea typeface="ＭＳ 明朝" pitchFamily="17" charset="-128"/>
                          <a:cs typeface="Times New Roman" pitchFamily="18" charset="0"/>
                        </a:rPr>
                        <a:t>作業の準備、</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Century" pitchFamily="18" charset="0"/>
                          <a:ea typeface="ＭＳ 明朝" pitchFamily="17" charset="-128"/>
                          <a:cs typeface="Times New Roman" pitchFamily="18" charset="0"/>
                        </a:rPr>
                        <a:t>後始末</a:t>
                      </a:r>
                      <a:endParaRPr kumimoji="1" lang="ja-JP" altLang="en-US" sz="1600" b="0" i="0" u="none" strike="noStrike" cap="none" normalizeH="0" baseline="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Century" pitchFamily="18" charset="0"/>
                          <a:ea typeface="ＭＳ 明朝" pitchFamily="17" charset="-128"/>
                          <a:cs typeface="Times New Roman" pitchFamily="18" charset="0"/>
                        </a:rPr>
                        <a:t>労働時間となる</a:t>
                      </a:r>
                      <a:endParaRPr kumimoji="1" lang="ja-JP" altLang="en-US" sz="1600" b="0" i="0" u="none" strike="noStrike" cap="none" normalizeH="0" baseline="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 使用者の明示又は黙示の指揮命令に基づいて</a:t>
                      </a:r>
                    </a:p>
                    <a:p>
                      <a:pPr marL="0" marR="0" lvl="0" indent="0" algn="l" defTabSz="914400" rtl="0" eaLnBrk="0" fontAlgn="base" latinLnBrk="0" hangingPunct="0">
                        <a:lnSpc>
                          <a:spcPts val="17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　　　　　　　　　　　　　　　　行なわれている場合</a:t>
                      </a: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r>
              <a:tr h="52330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着替え</a:t>
                      </a: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Century" pitchFamily="18" charset="0"/>
                          <a:ea typeface="ＭＳ 明朝" pitchFamily="17" charset="-128"/>
                          <a:cs typeface="Times New Roman" pitchFamily="18" charset="0"/>
                        </a:rPr>
                        <a:t>労働時間となる</a:t>
                      </a:r>
                      <a:endParaRPr kumimoji="1" lang="ja-JP" altLang="en-US" sz="1600" b="0" i="0" u="none" strike="noStrike" cap="none" normalizeH="0" baseline="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◇一定の作業衣等の着用を事業所内の所定の場所で</a:t>
                      </a:r>
                    </a:p>
                    <a:p>
                      <a:pPr marL="0" marR="0" lvl="0" indent="0" algn="l" defTabSz="914400" rtl="0" eaLnBrk="0" fontAlgn="base" latinLnBrk="0" hangingPunct="0">
                        <a:lnSpc>
                          <a:spcPts val="17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　　　　　行なうよう義務付けられている場合</a:t>
                      </a: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r>
              <a:tr h="61019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Century" pitchFamily="18" charset="0"/>
                          <a:ea typeface="ＭＳ 明朝" pitchFamily="17" charset="-128"/>
                          <a:cs typeface="Times New Roman" pitchFamily="18" charset="0"/>
                        </a:rPr>
                        <a:t>自発的な残業</a:t>
                      </a:r>
                      <a:endParaRPr kumimoji="1" lang="ja-JP" altLang="en-US" sz="1600" b="0" i="0" u="none" strike="noStrike" cap="none" normalizeH="0" baseline="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Century" pitchFamily="18" charset="0"/>
                          <a:ea typeface="ＭＳ 明朝" pitchFamily="17" charset="-128"/>
                          <a:cs typeface="Times New Roman" pitchFamily="18" charset="0"/>
                        </a:rPr>
                        <a:t>労働時間となる</a:t>
                      </a:r>
                      <a:endParaRPr kumimoji="1" lang="ja-JP" altLang="en-US" sz="1600" b="0" i="0" u="none" strike="noStrike" cap="none" normalizeH="0" baseline="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 明確な残業指示がなくとも、使用者が容認している場合</a:t>
                      </a: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p>
                      <a:pPr marL="0" marR="0" lvl="0" indent="0" algn="l" defTabSz="914400" rtl="0" eaLnBrk="0" fontAlgn="base" latinLnBrk="0" hangingPunct="0">
                        <a:lnSpc>
                          <a:spcPts val="17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 求められる仕事を当然発揮したものと解釈される場合</a:t>
                      </a: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r>
              <a:tr h="523302">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Century" pitchFamily="18" charset="0"/>
                          <a:ea typeface="ＭＳ 明朝" pitchFamily="17" charset="-128"/>
                          <a:cs typeface="Times New Roman" pitchFamily="18" charset="0"/>
                        </a:rPr>
                        <a:t>教育・研修</a:t>
                      </a:r>
                      <a:endParaRPr kumimoji="1" lang="ja-JP" altLang="en-US" sz="1600" b="0" i="0" u="none" strike="noStrike" cap="none" normalizeH="0" baseline="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労働時間となる</a:t>
                      </a: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 出席が就業規則等で義務付けられ、出席しない場合に</a:t>
                      </a:r>
                    </a:p>
                    <a:p>
                      <a:pPr marL="0" marR="0" lvl="0" indent="0" algn="l" defTabSz="914400" rtl="0" eaLnBrk="0" fontAlgn="base" latinLnBrk="0" hangingPunct="0">
                        <a:lnSpc>
                          <a:spcPts val="17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　　　　　　　処遇面で不利益に扱われることがある場合</a:t>
                      </a: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r>
              <a:tr h="610198">
                <a:tc vMerge="1">
                  <a:txBody>
                    <a:bodyPr/>
                    <a:lstStyle/>
                    <a:p>
                      <a:endParaRPr kumimoji="1" lang="ja-JP"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労働時間でない</a:t>
                      </a: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 自由参加により行なわれ、参加しないことで</a:t>
                      </a:r>
                    </a:p>
                    <a:p>
                      <a:pPr marL="0" marR="0" lvl="0" indent="0" algn="l" defTabSz="914400" rtl="0" eaLnBrk="0" fontAlgn="base" latinLnBrk="0" hangingPunct="0">
                        <a:lnSpc>
                          <a:spcPts val="17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　　　　　　　　　　　不利益をこうむることはない場合</a:t>
                      </a: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610198">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グループ活動</a:t>
                      </a: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労働時間となる</a:t>
                      </a: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 就業規則等で参加が強制されている場合や、</a:t>
                      </a:r>
                    </a:p>
                    <a:p>
                      <a:pPr marL="0" marR="0" lvl="0" indent="0" algn="l" defTabSz="914400" rtl="0" eaLnBrk="0" fontAlgn="base" latinLnBrk="0" hangingPunct="0">
                        <a:lnSpc>
                          <a:spcPts val="17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　　　　　　　　　　　業務と同視できるような場合</a:t>
                      </a: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r>
              <a:tr h="523302">
                <a:tc vMerge="1">
                  <a:txBody>
                    <a:bodyPr/>
                    <a:lstStyle/>
                    <a:p>
                      <a:endParaRPr kumimoji="1" lang="ja-JP"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労働時間でない</a:t>
                      </a: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 自由参加により行なわれる場合</a:t>
                      </a:r>
                    </a:p>
                    <a:p>
                      <a:pPr marL="0" marR="0" lvl="0" indent="0" algn="l" defTabSz="914400" rtl="0" eaLnBrk="0" fontAlgn="base" latinLnBrk="0" hangingPunct="0">
                        <a:lnSpc>
                          <a:spcPts val="17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 業務とは明確に区分されている場合</a:t>
                      </a: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523302">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健康診断</a:t>
                      </a: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労働時間でない</a:t>
                      </a: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 一般健康診断、ただし、就業時間中に行なわれる場合は</a:t>
                      </a:r>
                    </a:p>
                    <a:p>
                      <a:pPr marL="0" marR="0" lvl="0" indent="0" algn="l" defTabSz="914400" rtl="0" eaLnBrk="0" fontAlgn="base" latinLnBrk="0" hangingPunct="0">
                        <a:lnSpc>
                          <a:spcPts val="17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　　　　　　　　　　　労働時間として扱う方が望ましい</a:t>
                      </a: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35320">
                <a:tc vMerge="1">
                  <a:txBody>
                    <a:bodyPr/>
                    <a:lstStyle/>
                    <a:p>
                      <a:endParaRPr kumimoji="1" lang="ja-JP"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労働時間である</a:t>
                      </a: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 特殊健康診断</a:t>
                      </a: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r>
              <a:tr h="335320">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移動時間</a:t>
                      </a: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労働時間である</a:t>
                      </a: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 資材、機械を運ぶため運転している場合</a:t>
                      </a: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r>
              <a:tr h="335320">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労働時間でない</a:t>
                      </a:r>
                      <a:endParaRPr lang="ja-JP" altLang="en-US" sz="1600" dirty="0"/>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1" lang="ja-JP" altLang="en-US"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  車に同乗しているが、現場に直行しても良い場合</a:t>
                      </a:r>
                    </a:p>
                  </a:txBody>
                  <a:tcPr marL="91438" marR="91438"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21556" name="Text Box 51"/>
          <p:cNvSpPr txBox="1">
            <a:spLocks noChangeArrowheads="1"/>
          </p:cNvSpPr>
          <p:nvPr/>
        </p:nvSpPr>
        <p:spPr bwMode="auto">
          <a:xfrm>
            <a:off x="255588" y="219076"/>
            <a:ext cx="8424862"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lnSpc>
                <a:spcPct val="80000"/>
              </a:lnSpc>
              <a:buClrTx/>
              <a:buSzTx/>
              <a:buFontTx/>
              <a:buNone/>
            </a:pPr>
            <a:r>
              <a:rPr lang="ja-JP" altLang="en-US" sz="3200" dirty="0">
                <a:solidFill>
                  <a:schemeClr val="tx1"/>
                </a:solidFill>
                <a:latin typeface="Arial" charset="0"/>
                <a:ea typeface="ＭＳ Ｐゴシック" charset="-128"/>
              </a:rPr>
              <a:t>　　労働時間か否かの</a:t>
            </a:r>
            <a:r>
              <a:rPr lang="ja-JP" altLang="en-US" sz="3200" dirty="0" smtClean="0">
                <a:solidFill>
                  <a:schemeClr val="tx1"/>
                </a:solidFill>
                <a:latin typeface="Arial" charset="0"/>
                <a:ea typeface="ＭＳ Ｐゴシック" charset="-128"/>
              </a:rPr>
              <a:t>考え方（参考）</a:t>
            </a:r>
            <a:r>
              <a:rPr lang="ja-JP" altLang="en-US" sz="1200" dirty="0" smtClean="0">
                <a:solidFill>
                  <a:schemeClr val="bg1"/>
                </a:solidFill>
                <a:latin typeface="Arial" charset="0"/>
                <a:ea typeface="ＭＳ Ｐゴシック" charset="-128"/>
              </a:rPr>
              <a:t>（</a:t>
            </a:r>
            <a:r>
              <a:rPr lang="ja-JP" altLang="en-US" sz="1200" dirty="0">
                <a:solidFill>
                  <a:schemeClr val="bg1"/>
                </a:solidFill>
                <a:latin typeface="Arial" charset="0"/>
                <a:ea typeface="ＭＳ Ｐゴシック" charset="-128"/>
              </a:rPr>
              <a:t>事案により異なるのであくまで参考です。）</a:t>
            </a:r>
            <a:endParaRPr lang="en-US" altLang="ja-JP" sz="1200" dirty="0">
              <a:solidFill>
                <a:schemeClr val="bg1"/>
              </a:solidFill>
              <a:latin typeface="Arial" charset="0"/>
              <a:ea typeface="ＭＳ Ｐゴシック" charset="-128"/>
            </a:endParaRPr>
          </a:p>
        </p:txBody>
      </p:sp>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916682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179389" y="981076"/>
            <a:ext cx="8785225" cy="5724525"/>
          </a:xfrm>
          <a:prstGeom prst="rect">
            <a:avLst/>
          </a:prstGeom>
          <a:solidFill>
            <a:srgbClr val="FFFFFF"/>
          </a:solidFill>
          <a:ln w="38100">
            <a:solidFill>
              <a:srgbClr val="000000"/>
            </a:solidFill>
            <a:prstDash val="dash"/>
            <a:miter lim="800000"/>
            <a:headEnd/>
            <a:tailEnd/>
          </a:ln>
        </p:spPr>
        <p:txBody>
          <a:bodyPr lIns="74295" tIns="8890" rIns="74295" bIns="8890"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lnSpc>
                <a:spcPct val="80000"/>
              </a:lnSpc>
              <a:spcBef>
                <a:spcPct val="50000"/>
              </a:spcBef>
              <a:buClrTx/>
              <a:buSzTx/>
              <a:buNone/>
            </a:pPr>
            <a:r>
              <a:rPr lang="ja-JP" altLang="en-US" sz="2800" b="1" dirty="0" smtClean="0">
                <a:solidFill>
                  <a:srgbClr val="FF0000"/>
                </a:solidFill>
                <a:latin typeface="HGPｺﾞｼｯｸE" panose="020B0900000000000000" pitchFamily="50" charset="-128"/>
                <a:ea typeface="HGPｺﾞｼｯｸE" panose="020B0900000000000000" pitchFamily="50" charset="-128"/>
              </a:rPr>
              <a:t>＊</a:t>
            </a:r>
            <a:r>
              <a:rPr lang="ja-JP" altLang="en-US" sz="2800" dirty="0" smtClean="0">
                <a:solidFill>
                  <a:schemeClr val="tx1"/>
                </a:solidFill>
                <a:latin typeface="Arial" charset="0"/>
                <a:ea typeface="ＭＳ Ｐゴシック" charset="-128"/>
              </a:rPr>
              <a:t>部下</a:t>
            </a:r>
            <a:r>
              <a:rPr lang="ja-JP" altLang="en-US" sz="2800" dirty="0">
                <a:solidFill>
                  <a:schemeClr val="tx1"/>
                </a:solidFill>
                <a:latin typeface="Arial" charset="0"/>
                <a:ea typeface="ＭＳ Ｐゴシック" charset="-128"/>
              </a:rPr>
              <a:t>の仕事の中味を正しく把握することが</a:t>
            </a:r>
            <a:r>
              <a:rPr lang="ja-JP" altLang="en-US" sz="2800" dirty="0" smtClean="0">
                <a:solidFill>
                  <a:schemeClr val="tx1"/>
                </a:solidFill>
                <a:latin typeface="Arial" charset="0"/>
                <a:ea typeface="ＭＳ Ｐゴシック" charset="-128"/>
              </a:rPr>
              <a:t>、第一</a:t>
            </a:r>
            <a:r>
              <a:rPr lang="ja-JP" altLang="en-US" sz="2800" dirty="0">
                <a:solidFill>
                  <a:schemeClr val="tx1"/>
                </a:solidFill>
                <a:latin typeface="Arial" charset="0"/>
                <a:ea typeface="ＭＳ Ｐゴシック" charset="-128"/>
              </a:rPr>
              <a:t>　</a:t>
            </a:r>
          </a:p>
          <a:p>
            <a:pPr eaLnBrk="1" hangingPunct="1">
              <a:lnSpc>
                <a:spcPct val="80000"/>
              </a:lnSpc>
              <a:buClrTx/>
              <a:buSzTx/>
              <a:buNone/>
            </a:pPr>
            <a:r>
              <a:rPr lang="ja-JP" altLang="en-US" sz="2800" b="1" dirty="0" smtClean="0">
                <a:solidFill>
                  <a:srgbClr val="FF0000"/>
                </a:solidFill>
                <a:latin typeface="HGPｺﾞｼｯｸE" panose="020B0900000000000000" pitchFamily="50" charset="-128"/>
                <a:ea typeface="HGPｺﾞｼｯｸE" panose="020B0900000000000000" pitchFamily="50" charset="-128"/>
              </a:rPr>
              <a:t>＊</a:t>
            </a:r>
            <a:r>
              <a:rPr lang="ja-JP" altLang="en-US" sz="2800" dirty="0" smtClean="0">
                <a:solidFill>
                  <a:schemeClr val="tx1"/>
                </a:solidFill>
                <a:latin typeface="Arial" charset="0"/>
                <a:ea typeface="ＭＳ Ｐゴシック" charset="-128"/>
              </a:rPr>
              <a:t>その</a:t>
            </a:r>
            <a:r>
              <a:rPr lang="ja-JP" altLang="en-US" sz="2800" dirty="0">
                <a:solidFill>
                  <a:schemeClr val="tx1"/>
                </a:solidFill>
                <a:latin typeface="Arial" charset="0"/>
                <a:ea typeface="ＭＳ Ｐゴシック" charset="-128"/>
              </a:rPr>
              <a:t>ためには、記録に残しておくことが必要である</a:t>
            </a:r>
          </a:p>
          <a:p>
            <a:pPr eaLnBrk="1" hangingPunct="1">
              <a:lnSpc>
                <a:spcPct val="80000"/>
              </a:lnSpc>
              <a:buClrTx/>
              <a:buSzTx/>
              <a:buFontTx/>
              <a:buNone/>
            </a:pPr>
            <a:r>
              <a:rPr lang="ja-JP" altLang="en-US" sz="2800" dirty="0">
                <a:solidFill>
                  <a:schemeClr val="tx1"/>
                </a:solidFill>
                <a:latin typeface="Arial" charset="0"/>
                <a:ea typeface="ＭＳ Ｐゴシック" charset="-128"/>
              </a:rPr>
              <a:t>　　⇒　</a:t>
            </a:r>
            <a:r>
              <a:rPr lang="ja-JP" altLang="en-US" sz="2800" u="sng" dirty="0">
                <a:solidFill>
                  <a:schemeClr val="tx1"/>
                </a:solidFill>
                <a:latin typeface="Arial" charset="0"/>
                <a:ea typeface="ＭＳ Ｐゴシック" charset="-128"/>
              </a:rPr>
              <a:t>現状（指揮命令に基づく労務提供か否か？）把握</a:t>
            </a:r>
          </a:p>
          <a:p>
            <a:pPr eaLnBrk="1" hangingPunct="1">
              <a:lnSpc>
                <a:spcPct val="80000"/>
              </a:lnSpc>
              <a:buClrTx/>
              <a:buSzTx/>
              <a:buFontTx/>
              <a:buNone/>
            </a:pPr>
            <a:r>
              <a:rPr lang="ja-JP" altLang="en-US" sz="2800" dirty="0">
                <a:solidFill>
                  <a:schemeClr val="tx1"/>
                </a:solidFill>
                <a:latin typeface="Arial" charset="0"/>
                <a:ea typeface="ＭＳ Ｐゴシック" charset="-128"/>
              </a:rPr>
              <a:t>　　　　</a:t>
            </a:r>
            <a:r>
              <a:rPr lang="en-US" altLang="ja-JP" sz="2800" dirty="0">
                <a:solidFill>
                  <a:schemeClr val="tx1"/>
                </a:solidFill>
                <a:latin typeface="Arial" charset="0"/>
                <a:ea typeface="ＭＳ Ｐゴシック" charset="-128"/>
              </a:rPr>
              <a:t>※</a:t>
            </a:r>
            <a:r>
              <a:rPr lang="ja-JP" altLang="en-US" sz="2800" dirty="0">
                <a:solidFill>
                  <a:schemeClr val="tx1"/>
                </a:solidFill>
                <a:latin typeface="Arial" charset="0"/>
                <a:ea typeface="ＭＳ Ｐゴシック" charset="-128"/>
              </a:rPr>
              <a:t>労働時間適正把握の基準</a:t>
            </a:r>
            <a:endParaRPr lang="en-US" altLang="ja-JP" sz="2800" dirty="0">
              <a:solidFill>
                <a:schemeClr val="tx1"/>
              </a:solidFill>
              <a:latin typeface="Arial" charset="0"/>
              <a:ea typeface="ＭＳ Ｐゴシック" charset="-128"/>
            </a:endParaRPr>
          </a:p>
          <a:p>
            <a:pPr eaLnBrk="1" hangingPunct="1">
              <a:lnSpc>
                <a:spcPct val="80000"/>
              </a:lnSpc>
              <a:buClrTx/>
              <a:buSzTx/>
              <a:buFontTx/>
              <a:buNone/>
            </a:pPr>
            <a:r>
              <a:rPr lang="ja-JP" altLang="en-US" sz="2800" dirty="0">
                <a:solidFill>
                  <a:schemeClr val="tx1"/>
                </a:solidFill>
                <a:latin typeface="Arial" charset="0"/>
                <a:ea typeface="ＭＳ Ｐゴシック" charset="-128"/>
              </a:rPr>
              <a:t>　　　　　（平成</a:t>
            </a:r>
            <a:r>
              <a:rPr lang="en-US" altLang="ja-JP" sz="2800" dirty="0">
                <a:solidFill>
                  <a:schemeClr val="tx1"/>
                </a:solidFill>
                <a:latin typeface="Arial" charset="0"/>
                <a:ea typeface="ＭＳ Ｐゴシック" charset="-128"/>
              </a:rPr>
              <a:t>13</a:t>
            </a:r>
            <a:r>
              <a:rPr lang="ja-JP" altLang="en-US" sz="2800" dirty="0">
                <a:solidFill>
                  <a:schemeClr val="tx1"/>
                </a:solidFill>
                <a:latin typeface="Arial" charset="0"/>
                <a:ea typeface="ＭＳ Ｐゴシック" charset="-128"/>
              </a:rPr>
              <a:t>年</a:t>
            </a:r>
            <a:r>
              <a:rPr lang="en-US" altLang="ja-JP" sz="2800" dirty="0">
                <a:solidFill>
                  <a:schemeClr val="tx1"/>
                </a:solidFill>
                <a:latin typeface="Arial" charset="0"/>
                <a:ea typeface="ＭＳ Ｐゴシック" charset="-128"/>
              </a:rPr>
              <a:t>4</a:t>
            </a:r>
            <a:r>
              <a:rPr lang="ja-JP" altLang="en-US" sz="2800" dirty="0">
                <a:solidFill>
                  <a:schemeClr val="tx1"/>
                </a:solidFill>
                <a:latin typeface="Arial" charset="0"/>
                <a:ea typeface="ＭＳ Ｐゴシック" charset="-128"/>
              </a:rPr>
              <a:t>月</a:t>
            </a:r>
            <a:r>
              <a:rPr lang="en-US" altLang="ja-JP" sz="2800" dirty="0">
                <a:solidFill>
                  <a:schemeClr val="tx1"/>
                </a:solidFill>
                <a:latin typeface="Arial" charset="0"/>
                <a:ea typeface="ＭＳ Ｐゴシック" charset="-128"/>
              </a:rPr>
              <a:t>6</a:t>
            </a:r>
            <a:r>
              <a:rPr lang="ja-JP" altLang="en-US" sz="2800" dirty="0">
                <a:solidFill>
                  <a:schemeClr val="tx1"/>
                </a:solidFill>
                <a:latin typeface="Arial" charset="0"/>
                <a:ea typeface="ＭＳ Ｐゴシック" charset="-128"/>
              </a:rPr>
              <a:t>日付基発第</a:t>
            </a:r>
            <a:r>
              <a:rPr lang="en-US" altLang="ja-JP" sz="2800" dirty="0">
                <a:solidFill>
                  <a:schemeClr val="tx1"/>
                </a:solidFill>
                <a:latin typeface="Arial" charset="0"/>
                <a:ea typeface="ＭＳ Ｐゴシック" charset="-128"/>
              </a:rPr>
              <a:t>339</a:t>
            </a:r>
            <a:r>
              <a:rPr lang="ja-JP" altLang="en-US" sz="2800" dirty="0">
                <a:solidFill>
                  <a:schemeClr val="tx1"/>
                </a:solidFill>
                <a:latin typeface="Arial" charset="0"/>
                <a:ea typeface="ＭＳ Ｐゴシック" charset="-128"/>
              </a:rPr>
              <a:t>号）　 </a:t>
            </a:r>
            <a:endParaRPr lang="en-US" altLang="ja-JP" sz="2800" dirty="0">
              <a:solidFill>
                <a:schemeClr val="tx1"/>
              </a:solidFill>
              <a:latin typeface="Arial" charset="0"/>
              <a:ea typeface="ＭＳ Ｐゴシック" charset="-128"/>
            </a:endParaRPr>
          </a:p>
          <a:p>
            <a:pPr eaLnBrk="1" hangingPunct="1">
              <a:lnSpc>
                <a:spcPct val="80000"/>
              </a:lnSpc>
              <a:buClrTx/>
              <a:buSzTx/>
              <a:buNone/>
            </a:pPr>
            <a:r>
              <a:rPr lang="ja-JP" altLang="en-US" sz="2800" b="1" dirty="0" smtClean="0">
                <a:solidFill>
                  <a:srgbClr val="FF0000"/>
                </a:solidFill>
                <a:latin typeface="HGPｺﾞｼｯｸE" panose="020B0900000000000000" pitchFamily="50" charset="-128"/>
                <a:ea typeface="HGPｺﾞｼｯｸE" panose="020B0900000000000000" pitchFamily="50" charset="-128"/>
              </a:rPr>
              <a:t>＊</a:t>
            </a:r>
            <a:r>
              <a:rPr lang="ja-JP" altLang="en-US" sz="2800" dirty="0" smtClean="0">
                <a:solidFill>
                  <a:schemeClr val="tx1"/>
                </a:solidFill>
                <a:latin typeface="Arial" charset="0"/>
                <a:ea typeface="ＭＳ Ｐゴシック" charset="-128"/>
              </a:rPr>
              <a:t>コミュニケーション</a:t>
            </a:r>
            <a:r>
              <a:rPr lang="ja-JP" altLang="en-US" sz="2800" dirty="0">
                <a:solidFill>
                  <a:schemeClr val="tx1"/>
                </a:solidFill>
                <a:latin typeface="Arial" charset="0"/>
                <a:ea typeface="ＭＳ Ｐゴシック" charset="-128"/>
              </a:rPr>
              <a:t>が</a:t>
            </a:r>
            <a:r>
              <a:rPr lang="ja-JP" altLang="en-US" sz="2800" dirty="0" smtClean="0">
                <a:solidFill>
                  <a:schemeClr val="tx1"/>
                </a:solidFill>
                <a:latin typeface="Arial" charset="0"/>
                <a:ea typeface="ＭＳ Ｐゴシック" charset="-128"/>
              </a:rPr>
              <a:t>大切、話合いの機会をつくる</a:t>
            </a:r>
            <a:endParaRPr lang="en-US" altLang="ja-JP" sz="2800" dirty="0">
              <a:solidFill>
                <a:schemeClr val="tx1"/>
              </a:solidFill>
              <a:latin typeface="Arial" charset="0"/>
              <a:ea typeface="ＭＳ Ｐゴシック" charset="-128"/>
            </a:endParaRPr>
          </a:p>
          <a:p>
            <a:pPr eaLnBrk="1" hangingPunct="1">
              <a:lnSpc>
                <a:spcPct val="80000"/>
              </a:lnSpc>
              <a:buClrTx/>
              <a:buSzTx/>
              <a:buFontTx/>
              <a:buNone/>
            </a:pPr>
            <a:r>
              <a:rPr lang="ja-JP" altLang="en-US" sz="2800" dirty="0">
                <a:solidFill>
                  <a:schemeClr val="tx1"/>
                </a:solidFill>
                <a:latin typeface="Arial" charset="0"/>
                <a:ea typeface="ＭＳ Ｐゴシック" charset="-128"/>
              </a:rPr>
              <a:t>　</a:t>
            </a:r>
            <a:r>
              <a:rPr lang="ja-JP" altLang="en-US" sz="2800" dirty="0" smtClean="0">
                <a:solidFill>
                  <a:schemeClr val="tx1"/>
                </a:solidFill>
                <a:latin typeface="Arial" charset="0"/>
                <a:ea typeface="ＭＳ Ｐゴシック" charset="-128"/>
              </a:rPr>
              <a:t>　部下</a:t>
            </a:r>
            <a:r>
              <a:rPr lang="ja-JP" altLang="en-US" sz="2800" dirty="0">
                <a:solidFill>
                  <a:schemeClr val="tx1"/>
                </a:solidFill>
                <a:latin typeface="Arial" charset="0"/>
                <a:ea typeface="ＭＳ Ｐゴシック" charset="-128"/>
              </a:rPr>
              <a:t>との信頼関係を前提に、</a:t>
            </a:r>
            <a:endParaRPr lang="en-US" altLang="ja-JP" sz="2800" dirty="0">
              <a:solidFill>
                <a:schemeClr val="tx1"/>
              </a:solidFill>
              <a:latin typeface="Arial" charset="0"/>
              <a:ea typeface="ＭＳ Ｐゴシック" charset="-128"/>
            </a:endParaRPr>
          </a:p>
          <a:p>
            <a:pPr eaLnBrk="1" hangingPunct="1">
              <a:lnSpc>
                <a:spcPct val="80000"/>
              </a:lnSpc>
              <a:buClrTx/>
              <a:buSzTx/>
              <a:buFontTx/>
              <a:buNone/>
            </a:pPr>
            <a:r>
              <a:rPr lang="ja-JP" altLang="en-US" sz="2800" dirty="0">
                <a:solidFill>
                  <a:schemeClr val="tx1"/>
                </a:solidFill>
                <a:latin typeface="Arial" charset="0"/>
                <a:ea typeface="ＭＳ Ｐゴシック" charset="-128"/>
              </a:rPr>
              <a:t>　　⇒　労働時間管理について</a:t>
            </a:r>
            <a:r>
              <a:rPr lang="ja-JP" altLang="en-US" sz="2800" u="sng" dirty="0">
                <a:solidFill>
                  <a:schemeClr val="tx1"/>
                </a:solidFill>
                <a:latin typeface="Arial" charset="0"/>
                <a:ea typeface="ＭＳ Ｐゴシック" charset="-128"/>
              </a:rPr>
              <a:t>納得感</a:t>
            </a:r>
            <a:r>
              <a:rPr lang="ja-JP" altLang="en-US" sz="2800" dirty="0">
                <a:solidFill>
                  <a:schemeClr val="tx1"/>
                </a:solidFill>
                <a:latin typeface="Arial" charset="0"/>
                <a:ea typeface="ＭＳ Ｐゴシック" charset="-128"/>
              </a:rPr>
              <a:t>を得られているか</a:t>
            </a:r>
          </a:p>
          <a:p>
            <a:pPr eaLnBrk="1" hangingPunct="1">
              <a:lnSpc>
                <a:spcPct val="80000"/>
              </a:lnSpc>
              <a:buClrTx/>
              <a:buSzTx/>
              <a:buFontTx/>
              <a:buNone/>
            </a:pPr>
            <a:r>
              <a:rPr lang="ja-JP" altLang="en-US" sz="2800" dirty="0">
                <a:solidFill>
                  <a:schemeClr val="tx1"/>
                </a:solidFill>
                <a:latin typeface="Arial" charset="0"/>
                <a:ea typeface="ＭＳ Ｐゴシック" charset="-128"/>
              </a:rPr>
              <a:t> 　 ⇒　</a:t>
            </a:r>
            <a:r>
              <a:rPr lang="ja-JP" altLang="en-US" sz="2800" dirty="0" smtClean="0">
                <a:solidFill>
                  <a:schemeClr val="tx1"/>
                </a:solidFill>
                <a:latin typeface="Arial" charset="0"/>
                <a:ea typeface="ＭＳ Ｐゴシック" charset="-128"/>
              </a:rPr>
              <a:t>育成</a:t>
            </a:r>
            <a:r>
              <a:rPr lang="ja-JP" altLang="en-US" dirty="0" smtClean="0">
                <a:solidFill>
                  <a:schemeClr val="tx1"/>
                </a:solidFill>
                <a:latin typeface="Arial" charset="0"/>
                <a:ea typeface="ＭＳ Ｐゴシック" charset="-128"/>
              </a:rPr>
              <a:t>（</a:t>
            </a:r>
            <a:r>
              <a:rPr lang="ja-JP" altLang="en-US" dirty="0">
                <a:solidFill>
                  <a:schemeClr val="tx1"/>
                </a:solidFill>
                <a:latin typeface="Arial" charset="0"/>
                <a:ea typeface="ＭＳ Ｐゴシック" charset="-128"/>
              </a:rPr>
              <a:t>業務の段取りやポイント、効率良い業務の仕方</a:t>
            </a:r>
            <a:r>
              <a:rPr lang="ja-JP" altLang="en-US" dirty="0" smtClean="0">
                <a:solidFill>
                  <a:schemeClr val="tx1"/>
                </a:solidFill>
                <a:latin typeface="Arial" charset="0"/>
                <a:ea typeface="ＭＳ Ｐゴシック" charset="-128"/>
              </a:rPr>
              <a:t>）</a:t>
            </a:r>
            <a:endParaRPr lang="en-US" altLang="ja-JP" dirty="0" smtClean="0">
              <a:solidFill>
                <a:schemeClr val="tx1"/>
              </a:solidFill>
              <a:latin typeface="Arial" charset="0"/>
              <a:ea typeface="ＭＳ Ｐゴシック" charset="-128"/>
            </a:endParaRPr>
          </a:p>
          <a:p>
            <a:pPr eaLnBrk="1" hangingPunct="1">
              <a:lnSpc>
                <a:spcPct val="80000"/>
              </a:lnSpc>
              <a:buClrTx/>
              <a:buSzTx/>
              <a:buFontTx/>
              <a:buNone/>
            </a:pPr>
            <a:endParaRPr lang="en-US" altLang="ja-JP" dirty="0">
              <a:solidFill>
                <a:schemeClr val="tx1"/>
              </a:solidFill>
              <a:latin typeface="Arial" charset="0"/>
              <a:ea typeface="ＭＳ Ｐゴシック" charset="-128"/>
            </a:endParaRPr>
          </a:p>
          <a:p>
            <a:pPr eaLnBrk="1" hangingPunct="1">
              <a:lnSpc>
                <a:spcPct val="80000"/>
              </a:lnSpc>
              <a:buClrTx/>
              <a:buSzTx/>
              <a:buFontTx/>
              <a:buNone/>
            </a:pPr>
            <a:r>
              <a:rPr lang="ja-JP" altLang="en-US" sz="2800" dirty="0" smtClean="0">
                <a:solidFill>
                  <a:schemeClr val="tx1"/>
                </a:solidFill>
                <a:latin typeface="Arial" charset="0"/>
                <a:ea typeface="ＭＳ Ｐゴシック" charset="-128"/>
              </a:rPr>
              <a:t>　また</a:t>
            </a:r>
            <a:r>
              <a:rPr lang="ja-JP" altLang="en-US" sz="2800" dirty="0">
                <a:solidFill>
                  <a:schemeClr val="tx1"/>
                </a:solidFill>
                <a:latin typeface="Arial" charset="0"/>
                <a:ea typeface="ＭＳ Ｐゴシック" charset="-128"/>
              </a:rPr>
              <a:t>、業務以外の部分で繋がりを感じられること</a:t>
            </a:r>
            <a:r>
              <a:rPr lang="ja-JP" altLang="en-US" sz="2800" dirty="0" smtClean="0">
                <a:solidFill>
                  <a:schemeClr val="tx1"/>
                </a:solidFill>
                <a:latin typeface="Arial" charset="0"/>
                <a:ea typeface="ＭＳ Ｐゴシック" charset="-128"/>
              </a:rPr>
              <a:t>も大事</a:t>
            </a:r>
            <a:endParaRPr lang="en-US" altLang="ja-JP" sz="2800" dirty="0" smtClean="0">
              <a:solidFill>
                <a:schemeClr val="tx1"/>
              </a:solidFill>
              <a:latin typeface="Arial" charset="0"/>
              <a:ea typeface="ＭＳ Ｐゴシック" charset="-128"/>
            </a:endParaRPr>
          </a:p>
          <a:p>
            <a:pPr eaLnBrk="1" hangingPunct="1">
              <a:lnSpc>
                <a:spcPct val="80000"/>
              </a:lnSpc>
              <a:buClrTx/>
              <a:buSzTx/>
              <a:buFontTx/>
              <a:buNone/>
            </a:pPr>
            <a:r>
              <a:rPr lang="ja-JP" altLang="en-US" sz="2800" b="1" dirty="0" smtClean="0">
                <a:solidFill>
                  <a:srgbClr val="FF0000"/>
                </a:solidFill>
                <a:latin typeface="HGPｺﾞｼｯｸE" panose="020B0900000000000000" pitchFamily="50" charset="-128"/>
                <a:ea typeface="HGPｺﾞｼｯｸE" panose="020B0900000000000000" pitchFamily="50" charset="-128"/>
              </a:rPr>
              <a:t>＊</a:t>
            </a:r>
            <a:r>
              <a:rPr lang="ja-JP" altLang="en-US" sz="2800" dirty="0">
                <a:solidFill>
                  <a:schemeClr val="tx1"/>
                </a:solidFill>
                <a:latin typeface="Arial" charset="0"/>
                <a:ea typeface="ＭＳ Ｐゴシック" charset="-128"/>
              </a:rPr>
              <a:t>改善のための組織や制度、人員配置、業務等の</a:t>
            </a:r>
            <a:r>
              <a:rPr lang="ja-JP" altLang="en-US" sz="2800" dirty="0" smtClean="0">
                <a:solidFill>
                  <a:schemeClr val="tx1"/>
                </a:solidFill>
                <a:latin typeface="Arial" charset="0"/>
                <a:ea typeface="ＭＳ Ｐゴシック" charset="-128"/>
              </a:rPr>
              <a:t>見直し</a:t>
            </a:r>
            <a:endParaRPr lang="en-US" altLang="ja-JP" sz="2800" dirty="0" smtClean="0">
              <a:solidFill>
                <a:schemeClr val="tx1"/>
              </a:solidFill>
              <a:latin typeface="Arial" charset="0"/>
              <a:ea typeface="ＭＳ Ｐゴシック" charset="-128"/>
            </a:endParaRPr>
          </a:p>
          <a:p>
            <a:pPr eaLnBrk="1" hangingPunct="1">
              <a:lnSpc>
                <a:spcPct val="80000"/>
              </a:lnSpc>
              <a:buClrTx/>
              <a:buSzTx/>
              <a:buFontTx/>
              <a:buNone/>
            </a:pPr>
            <a:r>
              <a:rPr lang="ja-JP" altLang="en-US" sz="2800" dirty="0">
                <a:solidFill>
                  <a:schemeClr val="tx1"/>
                </a:solidFill>
                <a:latin typeface="Arial" charset="0"/>
                <a:ea typeface="ＭＳ Ｐゴシック" charset="-128"/>
              </a:rPr>
              <a:t>　</a:t>
            </a:r>
            <a:r>
              <a:rPr lang="ja-JP" altLang="en-US" sz="2800" dirty="0" smtClean="0">
                <a:solidFill>
                  <a:schemeClr val="tx1"/>
                </a:solidFill>
                <a:latin typeface="Arial" charset="0"/>
                <a:ea typeface="ＭＳ Ｐゴシック" charset="-128"/>
              </a:rPr>
              <a:t>の実行</a:t>
            </a:r>
            <a:endParaRPr lang="en-US" altLang="ja-JP" sz="2800" dirty="0">
              <a:solidFill>
                <a:schemeClr val="tx1"/>
              </a:solidFill>
              <a:latin typeface="Arial" charset="0"/>
              <a:ea typeface="ＭＳ Ｐゴシック" charset="-128"/>
            </a:endParaRPr>
          </a:p>
        </p:txBody>
      </p:sp>
      <p:sp>
        <p:nvSpPr>
          <p:cNvPr id="23555" name="Text Box 51"/>
          <p:cNvSpPr txBox="1">
            <a:spLocks noChangeArrowheads="1"/>
          </p:cNvSpPr>
          <p:nvPr/>
        </p:nvSpPr>
        <p:spPr bwMode="auto">
          <a:xfrm>
            <a:off x="205561" y="260350"/>
            <a:ext cx="9036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lnSpc>
                <a:spcPct val="80000"/>
              </a:lnSpc>
              <a:buClrTx/>
              <a:buSzTx/>
              <a:buFontTx/>
              <a:buNone/>
            </a:pPr>
            <a:r>
              <a:rPr lang="ja-JP" altLang="en-US" sz="4000" dirty="0">
                <a:solidFill>
                  <a:schemeClr val="tx1"/>
                </a:solidFill>
                <a:latin typeface="Arial" charset="0"/>
                <a:ea typeface="ＭＳ Ｐゴシック" charset="-128"/>
              </a:rPr>
              <a:t>　</a:t>
            </a:r>
            <a:r>
              <a:rPr lang="ja-JP" altLang="en-US" sz="3200" dirty="0">
                <a:solidFill>
                  <a:schemeClr val="tx1"/>
                </a:solidFill>
                <a:latin typeface="Arial" charset="0"/>
                <a:ea typeface="ＭＳ Ｐゴシック" charset="-128"/>
              </a:rPr>
              <a:t>労働</a:t>
            </a:r>
            <a:r>
              <a:rPr lang="ja-JP" altLang="en-US" sz="3200" dirty="0" smtClean="0">
                <a:solidFill>
                  <a:schemeClr val="tx1"/>
                </a:solidFill>
                <a:latin typeface="Arial" charset="0"/>
                <a:ea typeface="ＭＳ Ｐゴシック" charset="-128"/>
              </a:rPr>
              <a:t>時間について管理者</a:t>
            </a:r>
            <a:r>
              <a:rPr lang="ja-JP" altLang="en-US" sz="3200" dirty="0">
                <a:solidFill>
                  <a:schemeClr val="tx1"/>
                </a:solidFill>
                <a:latin typeface="Arial" charset="0"/>
                <a:ea typeface="ＭＳ Ｐゴシック" charset="-128"/>
              </a:rPr>
              <a:t>として必要なことは？</a:t>
            </a:r>
            <a:endParaRPr lang="en-US" altLang="ja-JP" sz="3200" dirty="0">
              <a:solidFill>
                <a:schemeClr val="tx1"/>
              </a:solidFill>
              <a:latin typeface="Arial" charset="0"/>
              <a:ea typeface="ＭＳ Ｐゴシック" charset="-128"/>
            </a:endParaRPr>
          </a:p>
        </p:txBody>
      </p:sp>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348574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49275"/>
            <a:ext cx="7648575" cy="43926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01650" y="5116513"/>
            <a:ext cx="8086725" cy="1200150"/>
          </a:xfrm>
          <a:prstGeom prst="rect">
            <a:avLst/>
          </a:prstGeom>
          <a:solidFill>
            <a:schemeClr val="tx2">
              <a:lumMod val="60000"/>
              <a:lumOff val="40000"/>
            </a:schemeClr>
          </a:solidFill>
          <a:ln>
            <a:solidFill>
              <a:schemeClr val="tx1"/>
            </a:solidFill>
          </a:ln>
        </p:spPr>
        <p:txBody>
          <a:bodyPr wrap="none">
            <a:spAutoFit/>
          </a:bodyPr>
          <a:lstStyle/>
          <a:p>
            <a:pPr>
              <a:defRPr/>
            </a:pPr>
            <a:r>
              <a:rPr lang="ja-JP" altLang="en-US" dirty="0">
                <a:solidFill>
                  <a:schemeClr val="bg1"/>
                </a:solidFill>
                <a:ea typeface="ＭＳ Ｐゴシック" pitchFamily="50" charset="-128"/>
              </a:rPr>
              <a:t>１　働き方・休み方の見直しに向けた検討を行う際の活用していただくツールです。</a:t>
            </a:r>
            <a:endParaRPr lang="en-US" altLang="ja-JP" dirty="0">
              <a:solidFill>
                <a:schemeClr val="bg1"/>
              </a:solidFill>
              <a:ea typeface="ＭＳ Ｐゴシック" pitchFamily="50" charset="-128"/>
            </a:endParaRPr>
          </a:p>
          <a:p>
            <a:pPr>
              <a:defRPr/>
            </a:pPr>
            <a:r>
              <a:rPr lang="ja-JP" altLang="en-US" dirty="0">
                <a:solidFill>
                  <a:schemeClr val="bg1"/>
                </a:solidFill>
                <a:ea typeface="ＭＳ Ｐゴシック" pitchFamily="50" charset="-128"/>
              </a:rPr>
              <a:t>２　労働時間や休暇に関する企業の実態を「見える化」するものです。</a:t>
            </a:r>
            <a:endParaRPr lang="en-US" altLang="ja-JP" dirty="0">
              <a:solidFill>
                <a:schemeClr val="bg1"/>
              </a:solidFill>
              <a:ea typeface="ＭＳ Ｐゴシック" pitchFamily="50" charset="-128"/>
            </a:endParaRPr>
          </a:p>
          <a:p>
            <a:pPr>
              <a:defRPr/>
            </a:pPr>
            <a:r>
              <a:rPr lang="ja-JP" altLang="en-US" dirty="0">
                <a:solidFill>
                  <a:schemeClr val="bg1"/>
                </a:solidFill>
                <a:ea typeface="ＭＳ Ｐゴシック" pitchFamily="50" charset="-128"/>
              </a:rPr>
              <a:t>３　「企業向け」のポジションマップとレーダーチャート、「社員向け」のチェックリスト</a:t>
            </a:r>
            <a:endParaRPr lang="en-US" altLang="ja-JP" dirty="0">
              <a:solidFill>
                <a:schemeClr val="bg1"/>
              </a:solidFill>
              <a:ea typeface="ＭＳ Ｐゴシック" pitchFamily="50" charset="-128"/>
            </a:endParaRPr>
          </a:p>
          <a:p>
            <a:pPr>
              <a:defRPr/>
            </a:pPr>
            <a:r>
              <a:rPr lang="ja-JP" altLang="en-US" dirty="0">
                <a:solidFill>
                  <a:schemeClr val="bg1"/>
                </a:solidFill>
                <a:ea typeface="ＭＳ Ｐゴシック" pitchFamily="50" charset="-128"/>
              </a:rPr>
              <a:t>　があります。</a:t>
            </a:r>
          </a:p>
        </p:txBody>
      </p:sp>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802041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グループ化 16"/>
          <p:cNvGrpSpPr>
            <a:grpSpLocks/>
          </p:cNvGrpSpPr>
          <p:nvPr/>
        </p:nvGrpSpPr>
        <p:grpSpPr bwMode="auto">
          <a:xfrm>
            <a:off x="1552575" y="3051175"/>
            <a:ext cx="5672138" cy="3617913"/>
            <a:chOff x="1764660" y="2535268"/>
            <a:chExt cx="5672455" cy="3616960"/>
          </a:xfrm>
        </p:grpSpPr>
        <p:pic>
          <p:nvPicPr>
            <p:cNvPr id="8" name="図 7" descr="労働時間レーダーチャート.jpg"/>
            <p:cNvPicPr/>
            <p:nvPr/>
          </p:nvPicPr>
          <p:blipFill>
            <a:blip r:embed="rId2">
              <a:lum bright="-14000" contrast="60000"/>
            </a:blip>
            <a:srcRect l="1510" t="2294" r="2265" b="5736"/>
            <a:stretch>
              <a:fillRect/>
            </a:stretch>
          </p:blipFill>
          <p:spPr>
            <a:xfrm>
              <a:off x="1764660" y="2535268"/>
              <a:ext cx="5672455" cy="3616960"/>
            </a:xfrm>
            <a:prstGeom prst="rect">
              <a:avLst/>
            </a:prstGeom>
            <a:ln w="12700">
              <a:solidFill>
                <a:schemeClr val="bg1">
                  <a:lumMod val="65000"/>
                </a:schemeClr>
              </a:solidFill>
            </a:ln>
          </p:spPr>
        </p:pic>
        <p:pic>
          <p:nvPicPr>
            <p:cNvPr id="2765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172" y="3797436"/>
              <a:ext cx="240982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654" name="グループ化 15"/>
            <p:cNvGrpSpPr>
              <a:grpSpLocks/>
            </p:cNvGrpSpPr>
            <p:nvPr/>
          </p:nvGrpSpPr>
          <p:grpSpPr bwMode="auto">
            <a:xfrm>
              <a:off x="3184172" y="3530675"/>
              <a:ext cx="2263776" cy="2105026"/>
              <a:chOff x="3194197" y="2636912"/>
              <a:chExt cx="2263776" cy="2105026"/>
            </a:xfrm>
          </p:grpSpPr>
          <p:cxnSp>
            <p:nvCxnSpPr>
              <p:cNvPr id="27655" name="AutoShape 20"/>
              <p:cNvCxnSpPr>
                <a:cxnSpLocks noChangeShapeType="1"/>
              </p:cNvCxnSpPr>
              <p:nvPr/>
            </p:nvCxnSpPr>
            <p:spPr bwMode="auto">
              <a:xfrm>
                <a:off x="4534047" y="2636912"/>
                <a:ext cx="923925" cy="0"/>
              </a:xfrm>
              <a:prstGeom prst="straightConnector1">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27656" name="AutoShape 21"/>
              <p:cNvCxnSpPr>
                <a:cxnSpLocks noChangeShapeType="1"/>
              </p:cNvCxnSpPr>
              <p:nvPr/>
            </p:nvCxnSpPr>
            <p:spPr bwMode="auto">
              <a:xfrm flipH="1">
                <a:off x="5086497" y="2636912"/>
                <a:ext cx="371476" cy="893763"/>
              </a:xfrm>
              <a:prstGeom prst="straightConnector1">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27657" name="AutoShape 22"/>
              <p:cNvCxnSpPr>
                <a:cxnSpLocks noChangeShapeType="1"/>
              </p:cNvCxnSpPr>
              <p:nvPr/>
            </p:nvCxnSpPr>
            <p:spPr bwMode="auto">
              <a:xfrm>
                <a:off x="5086497" y="3530675"/>
                <a:ext cx="371475" cy="871537"/>
              </a:xfrm>
              <a:prstGeom prst="straightConnector1">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27658" name="AutoShape 23"/>
              <p:cNvCxnSpPr>
                <a:cxnSpLocks noChangeShapeType="1"/>
              </p:cNvCxnSpPr>
              <p:nvPr/>
            </p:nvCxnSpPr>
            <p:spPr bwMode="auto">
              <a:xfrm flipV="1">
                <a:off x="4534047" y="4386461"/>
                <a:ext cx="923925" cy="355477"/>
              </a:xfrm>
              <a:prstGeom prst="straightConnector1">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27659" name="AutoShape 24"/>
              <p:cNvCxnSpPr>
                <a:cxnSpLocks noChangeShapeType="1"/>
              </p:cNvCxnSpPr>
              <p:nvPr/>
            </p:nvCxnSpPr>
            <p:spPr bwMode="auto">
              <a:xfrm>
                <a:off x="3846659" y="4157737"/>
                <a:ext cx="687388" cy="584200"/>
              </a:xfrm>
              <a:prstGeom prst="straightConnector1">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27660" name="AutoShape 25"/>
              <p:cNvCxnSpPr>
                <a:cxnSpLocks noChangeShapeType="1"/>
              </p:cNvCxnSpPr>
              <p:nvPr/>
            </p:nvCxnSpPr>
            <p:spPr bwMode="auto">
              <a:xfrm>
                <a:off x="3251347" y="3530675"/>
                <a:ext cx="595312" cy="627062"/>
              </a:xfrm>
              <a:prstGeom prst="straightConnector1">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27661" name="AutoShape 26"/>
              <p:cNvCxnSpPr>
                <a:cxnSpLocks noChangeShapeType="1"/>
              </p:cNvCxnSpPr>
              <p:nvPr/>
            </p:nvCxnSpPr>
            <p:spPr bwMode="auto">
              <a:xfrm flipV="1">
                <a:off x="3194197" y="2636912"/>
                <a:ext cx="392112" cy="893764"/>
              </a:xfrm>
              <a:prstGeom prst="straightConnector1">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27662" name="AutoShape 27"/>
              <p:cNvCxnSpPr>
                <a:cxnSpLocks noChangeShapeType="1"/>
              </p:cNvCxnSpPr>
              <p:nvPr/>
            </p:nvCxnSpPr>
            <p:spPr bwMode="auto">
              <a:xfrm>
                <a:off x="3608534" y="2636912"/>
                <a:ext cx="925513" cy="0"/>
              </a:xfrm>
              <a:prstGeom prst="straightConnector1">
                <a:avLst/>
              </a:prstGeom>
              <a:noFill/>
              <a:ln w="38100">
                <a:solidFill>
                  <a:srgbClr val="0070C0"/>
                </a:solidFill>
                <a:round/>
                <a:headEnd/>
                <a:tailEnd/>
              </a:ln>
              <a:extLst>
                <a:ext uri="{909E8E84-426E-40DD-AFC4-6F175D3DCCD1}">
                  <a14:hiddenFill xmlns:a14="http://schemas.microsoft.com/office/drawing/2010/main">
                    <a:noFill/>
                  </a14:hiddenFill>
                </a:ext>
              </a:extLst>
            </p:spPr>
          </p:cxnSp>
        </p:grpSp>
      </p:grpSp>
      <p:pic>
        <p:nvPicPr>
          <p:cNvPr id="27651"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1552575" y="366713"/>
            <a:ext cx="5756275" cy="234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817809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p:nvPr>
        </p:nvSpPr>
        <p:spPr bwMode="auto">
          <a:xfrm>
            <a:off x="381138" y="533400"/>
            <a:ext cx="8229600" cy="609600"/>
          </a:xfrm>
          <a:prstGeom prst="roundRect">
            <a:avLst/>
          </a:prstGeom>
          <a:no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10800" rIns="0" bIns="10800" anchor="ctr">
            <a:normAutofit/>
          </a:bodyPr>
          <a:lstStyle/>
          <a:p>
            <a:pPr marL="0" indent="0">
              <a:buNone/>
              <a:defRPr/>
            </a:pPr>
            <a:r>
              <a:rPr lang="ja-JP" altLang="en-US" sz="2800" dirty="0" smtClean="0">
                <a:solidFill>
                  <a:schemeClr val="tx1"/>
                </a:solidFill>
                <a:latin typeface="HGPｺﾞｼｯｸE" pitchFamily="50" charset="-128"/>
                <a:ea typeface="HGPｺﾞｼｯｸE" pitchFamily="50" charset="-128"/>
              </a:rPr>
              <a:t>　　　　　　　　　　　　　　　ま　と　め</a:t>
            </a:r>
            <a:endParaRPr lang="ja-JP" altLang="en-US" sz="2800" dirty="0">
              <a:solidFill>
                <a:schemeClr val="tx1"/>
              </a:solidFill>
              <a:latin typeface="HGPｺﾞｼｯｸE" pitchFamily="50" charset="-128"/>
              <a:ea typeface="HGPｺﾞｼｯｸE" pitchFamily="50" charset="-128"/>
            </a:endParaRPr>
          </a:p>
        </p:txBody>
      </p:sp>
      <p:sp>
        <p:nvSpPr>
          <p:cNvPr id="9" name="角丸四角形 8"/>
          <p:cNvSpPr/>
          <p:nvPr/>
        </p:nvSpPr>
        <p:spPr bwMode="auto">
          <a:xfrm>
            <a:off x="467544" y="1524002"/>
            <a:ext cx="8208912" cy="5333998"/>
          </a:xfrm>
          <a:prstGeom prst="roundRect">
            <a:avLst/>
          </a:prstGeom>
          <a:ln w="190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10800" rIns="0" bIns="10800" anchor="ctr"/>
          <a:lstStyle/>
          <a:p>
            <a:pPr>
              <a:defRPr/>
            </a:pPr>
            <a:r>
              <a:rPr lang="ja-JP" altLang="en-US" sz="2800" dirty="0">
                <a:solidFill>
                  <a:srgbClr val="FF0000"/>
                </a:solidFill>
                <a:latin typeface="HGPｺﾞｼｯｸE" panose="020B0900000000000000" pitchFamily="50" charset="-128"/>
                <a:ea typeface="HGPｺﾞｼｯｸE" panose="020B0900000000000000" pitchFamily="50" charset="-128"/>
              </a:rPr>
              <a:t>＊　</a:t>
            </a:r>
            <a:r>
              <a:rPr lang="ja-JP" altLang="en-US" sz="2800" dirty="0" smtClean="0">
                <a:solidFill>
                  <a:schemeClr val="tx1"/>
                </a:solidFill>
                <a:latin typeface="HGPｺﾞｼｯｸE" panose="020B0900000000000000" pitchFamily="50" charset="-128"/>
                <a:ea typeface="HGPｺﾞｼｯｸE" panose="020B0900000000000000" pitchFamily="50" charset="-128"/>
              </a:rPr>
              <a:t>経営者の宣言と取組体制を整備し、ＰＤＣＡサイ　</a:t>
            </a:r>
            <a:endParaRPr lang="en-US" altLang="ja-JP" sz="2800" dirty="0" smtClean="0">
              <a:solidFill>
                <a:schemeClr val="tx1"/>
              </a:solidFill>
              <a:latin typeface="HGPｺﾞｼｯｸE" panose="020B0900000000000000" pitchFamily="50" charset="-128"/>
              <a:ea typeface="HGPｺﾞｼｯｸE" panose="020B0900000000000000" pitchFamily="50" charset="-128"/>
            </a:endParaRPr>
          </a:p>
          <a:p>
            <a:pPr>
              <a:defRPr/>
            </a:pPr>
            <a:r>
              <a:rPr lang="ja-JP" altLang="en-US" sz="2800" dirty="0">
                <a:solidFill>
                  <a:schemeClr val="tx1"/>
                </a:solidFill>
                <a:latin typeface="HGPｺﾞｼｯｸE" panose="020B0900000000000000" pitchFamily="50" charset="-128"/>
                <a:ea typeface="HGPｺﾞｼｯｸE" panose="020B0900000000000000" pitchFamily="50" charset="-128"/>
              </a:rPr>
              <a:t>　</a:t>
            </a:r>
            <a:r>
              <a:rPr lang="ja-JP" altLang="en-US" sz="2800" dirty="0" smtClean="0">
                <a:solidFill>
                  <a:schemeClr val="tx1"/>
                </a:solidFill>
                <a:latin typeface="HGPｺﾞｼｯｸE" panose="020B0900000000000000" pitchFamily="50" charset="-128"/>
                <a:ea typeface="HGPｺﾞｼｯｸE" panose="020B0900000000000000" pitchFamily="50" charset="-128"/>
              </a:rPr>
              <a:t>クルにより推進します。</a:t>
            </a:r>
            <a:endParaRPr lang="en-US" altLang="ja-JP" sz="2800" dirty="0">
              <a:solidFill>
                <a:schemeClr val="tx1"/>
              </a:solidFill>
              <a:latin typeface="HGPｺﾞｼｯｸE" panose="020B0900000000000000" pitchFamily="50" charset="-128"/>
              <a:ea typeface="HGPｺﾞｼｯｸE" panose="020B0900000000000000" pitchFamily="50" charset="-128"/>
            </a:endParaRPr>
          </a:p>
          <a:p>
            <a:pPr>
              <a:defRPr/>
            </a:pPr>
            <a:r>
              <a:rPr lang="ja-JP" altLang="en-US" sz="2800" dirty="0" smtClean="0">
                <a:solidFill>
                  <a:srgbClr val="FF0000"/>
                </a:solidFill>
                <a:latin typeface="HGPｺﾞｼｯｸE" panose="020B0900000000000000" pitchFamily="50" charset="-128"/>
                <a:ea typeface="HGPｺﾞｼｯｸE" panose="020B0900000000000000" pitchFamily="50" charset="-128"/>
              </a:rPr>
              <a:t>＊　</a:t>
            </a:r>
            <a:r>
              <a:rPr lang="ja-JP" altLang="en-US" sz="2800" dirty="0" smtClean="0">
                <a:solidFill>
                  <a:schemeClr val="tx1"/>
                </a:solidFill>
                <a:latin typeface="HGPｺﾞｼｯｸE" panose="020B0900000000000000" pitchFamily="50" charset="-128"/>
                <a:ea typeface="HGPｺﾞｼｯｸE" panose="020B0900000000000000" pitchFamily="50" charset="-128"/>
              </a:rPr>
              <a:t>労働時間の管理、割増賃金の支払いをしっかり</a:t>
            </a:r>
            <a:endParaRPr lang="en-US" altLang="ja-JP" sz="2800" dirty="0" smtClean="0">
              <a:solidFill>
                <a:schemeClr val="tx1"/>
              </a:solidFill>
              <a:latin typeface="HGPｺﾞｼｯｸE" panose="020B0900000000000000" pitchFamily="50" charset="-128"/>
              <a:ea typeface="HGPｺﾞｼｯｸE" panose="020B0900000000000000" pitchFamily="50" charset="-128"/>
            </a:endParaRPr>
          </a:p>
          <a:p>
            <a:pPr>
              <a:defRPr/>
            </a:pPr>
            <a:r>
              <a:rPr lang="ja-JP" altLang="en-US" sz="2800" dirty="0">
                <a:solidFill>
                  <a:schemeClr val="tx1"/>
                </a:solidFill>
                <a:latin typeface="HGPｺﾞｼｯｸE" panose="020B0900000000000000" pitchFamily="50" charset="-128"/>
                <a:ea typeface="HGPｺﾞｼｯｸE" panose="020B0900000000000000" pitchFamily="50" charset="-128"/>
              </a:rPr>
              <a:t>　</a:t>
            </a:r>
            <a:r>
              <a:rPr lang="ja-JP" altLang="en-US" sz="2800" dirty="0" smtClean="0">
                <a:solidFill>
                  <a:schemeClr val="tx1"/>
                </a:solidFill>
                <a:latin typeface="HGPｺﾞｼｯｸE" panose="020B0900000000000000" pitchFamily="50" charset="-128"/>
                <a:ea typeface="HGPｺﾞｼｯｸE" panose="020B0900000000000000" pitchFamily="50" charset="-128"/>
              </a:rPr>
              <a:t>行った上で、時間外・休日労働は削減する取組を　</a:t>
            </a:r>
            <a:endParaRPr lang="en-US" altLang="ja-JP" sz="2800" dirty="0" smtClean="0">
              <a:solidFill>
                <a:schemeClr val="tx1"/>
              </a:solidFill>
              <a:latin typeface="HGPｺﾞｼｯｸE" panose="020B0900000000000000" pitchFamily="50" charset="-128"/>
              <a:ea typeface="HGPｺﾞｼｯｸE" panose="020B0900000000000000" pitchFamily="50" charset="-128"/>
            </a:endParaRPr>
          </a:p>
          <a:p>
            <a:pPr>
              <a:defRPr/>
            </a:pPr>
            <a:r>
              <a:rPr lang="ja-JP" altLang="en-US" sz="2800" dirty="0">
                <a:solidFill>
                  <a:schemeClr val="tx1"/>
                </a:solidFill>
                <a:latin typeface="HGPｺﾞｼｯｸE" panose="020B0900000000000000" pitchFamily="50" charset="-128"/>
                <a:ea typeface="HGPｺﾞｼｯｸE" panose="020B0900000000000000" pitchFamily="50" charset="-128"/>
              </a:rPr>
              <a:t>　</a:t>
            </a:r>
            <a:r>
              <a:rPr lang="ja-JP" altLang="en-US" sz="2800" dirty="0" smtClean="0">
                <a:solidFill>
                  <a:schemeClr val="tx1"/>
                </a:solidFill>
                <a:latin typeface="HGPｺﾞｼｯｸE" panose="020B0900000000000000" pitchFamily="50" charset="-128"/>
                <a:ea typeface="HGPｺﾞｼｯｸE" panose="020B0900000000000000" pitchFamily="50" charset="-128"/>
              </a:rPr>
              <a:t>行います。</a:t>
            </a:r>
            <a:endParaRPr lang="en-US" altLang="ja-JP" sz="2800" dirty="0" smtClean="0">
              <a:solidFill>
                <a:schemeClr val="tx1"/>
              </a:solidFill>
              <a:latin typeface="HGPｺﾞｼｯｸE" panose="020B0900000000000000" pitchFamily="50" charset="-128"/>
              <a:ea typeface="HGPｺﾞｼｯｸE" panose="020B0900000000000000" pitchFamily="50" charset="-128"/>
            </a:endParaRPr>
          </a:p>
          <a:p>
            <a:pPr>
              <a:defRPr/>
            </a:pPr>
            <a:r>
              <a:rPr lang="ja-JP" altLang="en-US" sz="2800" dirty="0" smtClean="0">
                <a:solidFill>
                  <a:srgbClr val="FF0000"/>
                </a:solidFill>
                <a:latin typeface="HGPｺﾞｼｯｸE" panose="020B0900000000000000" pitchFamily="50" charset="-128"/>
                <a:ea typeface="HGPｺﾞｼｯｸE" panose="020B0900000000000000" pitchFamily="50" charset="-128"/>
              </a:rPr>
              <a:t>＊　</a:t>
            </a:r>
            <a:r>
              <a:rPr lang="ja-JP" altLang="en-US" sz="2800" dirty="0" smtClean="0">
                <a:solidFill>
                  <a:schemeClr val="tx1"/>
                </a:solidFill>
                <a:latin typeface="HGPｺﾞｼｯｸE" panose="020B0900000000000000" pitchFamily="50" charset="-128"/>
                <a:ea typeface="HGPｺﾞｼｯｸE" panose="020B0900000000000000" pitchFamily="50" charset="-128"/>
              </a:rPr>
              <a:t>労働</a:t>
            </a:r>
            <a:r>
              <a:rPr lang="ja-JP" altLang="en-US" sz="2800" dirty="0">
                <a:solidFill>
                  <a:schemeClr val="tx1"/>
                </a:solidFill>
                <a:latin typeface="HGPｺﾞｼｯｸE" panose="020B0900000000000000" pitchFamily="50" charset="-128"/>
                <a:ea typeface="HGPｺﾞｼｯｸE" panose="020B0900000000000000" pitchFamily="50" charset="-128"/>
              </a:rPr>
              <a:t>条件の苦情、</a:t>
            </a:r>
            <a:r>
              <a:rPr lang="ja-JP" altLang="en-US" sz="2800" dirty="0" smtClean="0">
                <a:solidFill>
                  <a:schemeClr val="tx1"/>
                </a:solidFill>
                <a:latin typeface="HGPｺﾞｼｯｸE" panose="020B0900000000000000" pitchFamily="50" charset="-128"/>
                <a:ea typeface="HGPｺﾞｼｯｸE" panose="020B0900000000000000" pitchFamily="50" charset="-128"/>
              </a:rPr>
              <a:t>要望、個人的</a:t>
            </a:r>
            <a:r>
              <a:rPr lang="ja-JP" altLang="en-US" sz="2800" dirty="0">
                <a:solidFill>
                  <a:schemeClr val="tx1"/>
                </a:solidFill>
                <a:latin typeface="HGPｺﾞｼｯｸE" panose="020B0900000000000000" pitchFamily="50" charset="-128"/>
                <a:ea typeface="HGPｺﾞｼｯｸE" panose="020B0900000000000000" pitchFamily="50" charset="-128"/>
              </a:rPr>
              <a:t>事情を</a:t>
            </a:r>
            <a:r>
              <a:rPr lang="ja-JP" altLang="en-US" sz="2800" dirty="0" smtClean="0">
                <a:solidFill>
                  <a:schemeClr val="tx1"/>
                </a:solidFill>
                <a:latin typeface="HGPｺﾞｼｯｸE" panose="020B0900000000000000" pitchFamily="50" charset="-128"/>
                <a:ea typeface="HGPｺﾞｼｯｸE" panose="020B0900000000000000" pitchFamily="50" charset="-128"/>
              </a:rPr>
              <a:t>しっかり</a:t>
            </a:r>
            <a:endParaRPr lang="en-US" altLang="ja-JP" sz="2800" dirty="0" smtClean="0">
              <a:solidFill>
                <a:schemeClr val="tx1"/>
              </a:solidFill>
              <a:latin typeface="HGPｺﾞｼｯｸE" panose="020B0900000000000000" pitchFamily="50" charset="-128"/>
              <a:ea typeface="HGPｺﾞｼｯｸE" panose="020B0900000000000000" pitchFamily="50" charset="-128"/>
            </a:endParaRPr>
          </a:p>
          <a:p>
            <a:pPr>
              <a:defRPr/>
            </a:pPr>
            <a:r>
              <a:rPr lang="ja-JP" altLang="en-US" sz="2800" dirty="0">
                <a:solidFill>
                  <a:schemeClr val="tx1"/>
                </a:solidFill>
                <a:latin typeface="HGPｺﾞｼｯｸE" panose="020B0900000000000000" pitchFamily="50" charset="-128"/>
                <a:ea typeface="HGPｺﾞｼｯｸE" panose="020B0900000000000000" pitchFamily="50" charset="-128"/>
              </a:rPr>
              <a:t>　</a:t>
            </a:r>
            <a:r>
              <a:rPr lang="ja-JP" altLang="en-US" sz="2800" dirty="0" smtClean="0">
                <a:solidFill>
                  <a:schemeClr val="tx1"/>
                </a:solidFill>
                <a:latin typeface="HGPｺﾞｼｯｸE" panose="020B0900000000000000" pitchFamily="50" charset="-128"/>
                <a:ea typeface="HGPｺﾞｼｯｸE" panose="020B0900000000000000" pitchFamily="50" charset="-128"/>
              </a:rPr>
              <a:t>把握</a:t>
            </a:r>
            <a:r>
              <a:rPr lang="ja-JP" altLang="en-US" sz="2800" dirty="0">
                <a:solidFill>
                  <a:schemeClr val="tx1"/>
                </a:solidFill>
                <a:latin typeface="HGPｺﾞｼｯｸE" panose="020B0900000000000000" pitchFamily="50" charset="-128"/>
                <a:ea typeface="HGPｺﾞｼｯｸE" panose="020B0900000000000000" pitchFamily="50" charset="-128"/>
              </a:rPr>
              <a:t>（話し合いの機会、個別面談、無記名</a:t>
            </a:r>
            <a:r>
              <a:rPr lang="ja-JP" altLang="en-US" sz="2800" dirty="0" smtClean="0">
                <a:solidFill>
                  <a:schemeClr val="tx1"/>
                </a:solidFill>
                <a:latin typeface="HGPｺﾞｼｯｸE" panose="020B0900000000000000" pitchFamily="50" charset="-128"/>
                <a:ea typeface="HGPｺﾞｼｯｸE" panose="020B0900000000000000" pitchFamily="50" charset="-128"/>
              </a:rPr>
              <a:t>アン</a:t>
            </a:r>
            <a:endParaRPr lang="en-US" altLang="ja-JP" sz="2800" dirty="0" smtClean="0">
              <a:solidFill>
                <a:schemeClr val="tx1"/>
              </a:solidFill>
              <a:latin typeface="HGPｺﾞｼｯｸE" panose="020B0900000000000000" pitchFamily="50" charset="-128"/>
              <a:ea typeface="HGPｺﾞｼｯｸE" panose="020B0900000000000000" pitchFamily="50" charset="-128"/>
            </a:endParaRPr>
          </a:p>
          <a:p>
            <a:pPr>
              <a:defRPr/>
            </a:pPr>
            <a:r>
              <a:rPr lang="ja-JP" altLang="en-US" sz="2800" dirty="0">
                <a:solidFill>
                  <a:schemeClr val="tx1"/>
                </a:solidFill>
                <a:latin typeface="HGPｺﾞｼｯｸE" panose="020B0900000000000000" pitchFamily="50" charset="-128"/>
                <a:ea typeface="HGPｺﾞｼｯｸE" panose="020B0900000000000000" pitchFamily="50" charset="-128"/>
              </a:rPr>
              <a:t>　</a:t>
            </a:r>
            <a:r>
              <a:rPr lang="ja-JP" altLang="en-US" sz="2800" dirty="0" smtClean="0">
                <a:solidFill>
                  <a:schemeClr val="tx1"/>
                </a:solidFill>
                <a:latin typeface="HGPｺﾞｼｯｸE" panose="020B0900000000000000" pitchFamily="50" charset="-128"/>
                <a:ea typeface="HGPｺﾞｼｯｸE" panose="020B0900000000000000" pitchFamily="50" charset="-128"/>
              </a:rPr>
              <a:t>ケート</a:t>
            </a:r>
            <a:r>
              <a:rPr lang="ja-JP" altLang="en-US" sz="2800" dirty="0">
                <a:solidFill>
                  <a:schemeClr val="tx1"/>
                </a:solidFill>
                <a:latin typeface="HGPｺﾞｼｯｸE" panose="020B0900000000000000" pitchFamily="50" charset="-128"/>
                <a:ea typeface="HGPｺﾞｼｯｸE" panose="020B0900000000000000" pitchFamily="50" charset="-128"/>
              </a:rPr>
              <a:t>等</a:t>
            </a:r>
            <a:r>
              <a:rPr lang="ja-JP" altLang="en-US" sz="2800" dirty="0" smtClean="0">
                <a:solidFill>
                  <a:schemeClr val="tx1"/>
                </a:solidFill>
                <a:latin typeface="HGPｺﾞｼｯｸE" panose="020B0900000000000000" pitchFamily="50" charset="-128"/>
                <a:ea typeface="HGPｺﾞｼｯｸE" panose="020B0900000000000000" pitchFamily="50" charset="-128"/>
              </a:rPr>
              <a:t>）し、ニーズにあった労働時間制度や人事</a:t>
            </a:r>
            <a:endParaRPr lang="en-US" altLang="ja-JP" sz="2800" dirty="0" smtClean="0">
              <a:solidFill>
                <a:schemeClr val="tx1"/>
              </a:solidFill>
              <a:latin typeface="HGPｺﾞｼｯｸE" panose="020B0900000000000000" pitchFamily="50" charset="-128"/>
              <a:ea typeface="HGPｺﾞｼｯｸE" panose="020B0900000000000000" pitchFamily="50" charset="-128"/>
            </a:endParaRPr>
          </a:p>
          <a:p>
            <a:pPr>
              <a:defRPr/>
            </a:pPr>
            <a:r>
              <a:rPr lang="ja-JP" altLang="en-US" sz="2800" dirty="0">
                <a:solidFill>
                  <a:schemeClr val="tx1"/>
                </a:solidFill>
                <a:latin typeface="HGPｺﾞｼｯｸE" panose="020B0900000000000000" pitchFamily="50" charset="-128"/>
                <a:ea typeface="HGPｺﾞｼｯｸE" panose="020B0900000000000000" pitchFamily="50" charset="-128"/>
              </a:rPr>
              <a:t>　</a:t>
            </a:r>
            <a:r>
              <a:rPr lang="ja-JP" altLang="en-US" sz="2800" dirty="0" smtClean="0">
                <a:solidFill>
                  <a:schemeClr val="tx1"/>
                </a:solidFill>
                <a:latin typeface="HGPｺﾞｼｯｸE" panose="020B0900000000000000" pitchFamily="50" charset="-128"/>
                <a:ea typeface="HGPｺﾞｼｯｸE" panose="020B0900000000000000" pitchFamily="50" charset="-128"/>
              </a:rPr>
              <a:t>制度の導入、取組の周知をしっかり行います。</a:t>
            </a:r>
            <a:endParaRPr lang="en-US" altLang="ja-JP" sz="2800" dirty="0" smtClean="0">
              <a:solidFill>
                <a:schemeClr val="tx1"/>
              </a:solidFill>
              <a:latin typeface="HGPｺﾞｼｯｸE" panose="020B0900000000000000" pitchFamily="50" charset="-128"/>
              <a:ea typeface="HGPｺﾞｼｯｸE" panose="020B0900000000000000" pitchFamily="50" charset="-128"/>
            </a:endParaRPr>
          </a:p>
          <a:p>
            <a:pPr>
              <a:defRPr/>
            </a:pPr>
            <a:r>
              <a:rPr lang="ja-JP" altLang="en-US" sz="2800" dirty="0" smtClean="0">
                <a:solidFill>
                  <a:srgbClr val="FF0000"/>
                </a:solidFill>
                <a:latin typeface="HGPｺﾞｼｯｸE" panose="020B0900000000000000" pitchFamily="50" charset="-128"/>
                <a:ea typeface="HGPｺﾞｼｯｸE" panose="020B0900000000000000" pitchFamily="50" charset="-128"/>
              </a:rPr>
              <a:t>＊</a:t>
            </a:r>
            <a:r>
              <a:rPr lang="ja-JP" altLang="en-US" sz="2800" dirty="0">
                <a:solidFill>
                  <a:srgbClr val="FF0000"/>
                </a:solidFill>
                <a:latin typeface="HGPｺﾞｼｯｸE" panose="020B0900000000000000" pitchFamily="50" charset="-128"/>
                <a:ea typeface="HGPｺﾞｼｯｸE" panose="020B0900000000000000" pitchFamily="50" charset="-128"/>
              </a:rPr>
              <a:t>　</a:t>
            </a:r>
            <a:r>
              <a:rPr lang="ja-JP" altLang="en-US" sz="2800" dirty="0" smtClean="0">
                <a:solidFill>
                  <a:schemeClr val="tx1"/>
                </a:solidFill>
                <a:latin typeface="HGPｺﾞｼｯｸE" panose="020B0900000000000000" pitchFamily="50" charset="-128"/>
                <a:ea typeface="HGPｺﾞｼｯｸE" panose="020B0900000000000000" pitchFamily="50" charset="-128"/>
              </a:rPr>
              <a:t>一人ひとりの健康状態を把握し、メンタルヘル</a:t>
            </a:r>
            <a:endParaRPr lang="en-US" altLang="ja-JP" sz="2800" dirty="0" smtClean="0">
              <a:solidFill>
                <a:schemeClr val="tx1"/>
              </a:solidFill>
              <a:latin typeface="HGPｺﾞｼｯｸE" panose="020B0900000000000000" pitchFamily="50" charset="-128"/>
              <a:ea typeface="HGPｺﾞｼｯｸE" panose="020B0900000000000000" pitchFamily="50" charset="-128"/>
            </a:endParaRPr>
          </a:p>
          <a:p>
            <a:pPr>
              <a:defRPr/>
            </a:pPr>
            <a:r>
              <a:rPr lang="ja-JP" altLang="en-US" sz="2800" dirty="0">
                <a:solidFill>
                  <a:schemeClr val="tx1"/>
                </a:solidFill>
                <a:latin typeface="HGPｺﾞｼｯｸE" panose="020B0900000000000000" pitchFamily="50" charset="-128"/>
                <a:ea typeface="HGPｺﾞｼｯｸE" panose="020B0900000000000000" pitchFamily="50" charset="-128"/>
              </a:rPr>
              <a:t>　</a:t>
            </a:r>
            <a:r>
              <a:rPr lang="ja-JP" altLang="en-US" sz="2800" dirty="0" smtClean="0">
                <a:solidFill>
                  <a:schemeClr val="tx1"/>
                </a:solidFill>
                <a:latin typeface="HGPｺﾞｼｯｸE" panose="020B0900000000000000" pitchFamily="50" charset="-128"/>
                <a:ea typeface="HGPｺﾞｼｯｸE" panose="020B0900000000000000" pitchFamily="50" charset="-128"/>
              </a:rPr>
              <a:t>ス対策も含め健康管理を進めます。</a:t>
            </a:r>
            <a:endParaRPr lang="en-US" altLang="ja-JP" sz="2800" dirty="0" smtClean="0">
              <a:solidFill>
                <a:schemeClr val="tx1"/>
              </a:solidFill>
              <a:latin typeface="HGPｺﾞｼｯｸE" panose="020B0900000000000000" pitchFamily="50" charset="-128"/>
              <a:ea typeface="HGPｺﾞｼｯｸE" panose="020B0900000000000000" pitchFamily="50" charset="-128"/>
            </a:endParaRPr>
          </a:p>
          <a:p>
            <a:pPr>
              <a:defRPr/>
            </a:pPr>
            <a:r>
              <a:rPr lang="ja-JP" altLang="en-US" sz="2800" dirty="0" smtClean="0">
                <a:solidFill>
                  <a:schemeClr val="tx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　</a:t>
            </a:r>
            <a:endParaRPr lang="ja-JP" altLang="en-US" sz="2800" dirty="0">
              <a:solidFill>
                <a:schemeClr val="tx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2" name="日付プレースホルダー 1"/>
          <p:cNvSpPr>
            <a:spLocks noGrp="1"/>
          </p:cNvSpPr>
          <p:nvPr>
            <p:ph type="dt" sz="half" idx="10"/>
          </p:nvPr>
        </p:nvSpPr>
        <p:spPr/>
        <p:txBody>
          <a:bodyPr/>
          <a:lstStyle/>
          <a:p>
            <a:pPr>
              <a:defRPr/>
            </a:pPr>
            <a:endParaRPr lang="en-US" altLang="ja-JP"/>
          </a:p>
        </p:txBody>
      </p:sp>
      <p:sp>
        <p:nvSpPr>
          <p:cNvPr id="4" name="フッター プレースホルダー 3"/>
          <p:cNvSpPr>
            <a:spLocks noGrp="1"/>
          </p:cNvSpPr>
          <p:nvPr>
            <p:ph type="ftr" sz="quarter" idx="11"/>
          </p:nvPr>
        </p:nvSpPr>
        <p:spPr/>
        <p:txBody>
          <a:bodyPr/>
          <a:lstStyle/>
          <a:p>
            <a:pPr>
              <a:defRPr/>
            </a:pPr>
            <a:endParaRPr lang="en-US" altLang="ja-JP"/>
          </a:p>
        </p:txBody>
      </p:sp>
    </p:spTree>
    <p:extLst>
      <p:ext uri="{BB962C8B-B14F-4D97-AF65-F5344CB8AC3E}">
        <p14:creationId xmlns:p14="http://schemas.microsoft.com/office/powerpoint/2010/main" val="3575013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lstStyle/>
          <a:p>
            <a:r>
              <a:rPr lang="ja-JP" altLang="en-US" dirty="0" smtClean="0">
                <a:latin typeface="ＭＳ Ｐ明朝" pitchFamily="18" charset="-128"/>
                <a:ea typeface="ＭＳ Ｐ明朝" pitchFamily="18" charset="-128"/>
              </a:rPr>
              <a:t>ワークショップとは</a:t>
            </a:r>
          </a:p>
        </p:txBody>
      </p:sp>
      <p:sp>
        <p:nvSpPr>
          <p:cNvPr id="5123" name="コンテンツ プレースホルダー 2"/>
          <p:cNvSpPr>
            <a:spLocks noGrp="1"/>
          </p:cNvSpPr>
          <p:nvPr>
            <p:ph idx="1"/>
          </p:nvPr>
        </p:nvSpPr>
        <p:spPr/>
        <p:txBody>
          <a:bodyPr/>
          <a:lstStyle/>
          <a:p>
            <a:pPr marL="0" indent="0">
              <a:buFont typeface="Wingdings 2" pitchFamily="18" charset="2"/>
              <a:buNone/>
            </a:pPr>
            <a:endParaRPr lang="en-US" altLang="ja-JP" sz="2800" smtClean="0"/>
          </a:p>
          <a:p>
            <a:pPr marL="0" indent="0">
              <a:buFont typeface="Wingdings 2" pitchFamily="18" charset="2"/>
              <a:buNone/>
            </a:pPr>
            <a:r>
              <a:rPr lang="ja-JP" altLang="en-US" sz="2800" smtClean="0">
                <a:latin typeface="ＭＳ Ｐ明朝" pitchFamily="18" charset="-128"/>
                <a:ea typeface="ＭＳ Ｐ明朝" pitchFamily="18" charset="-128"/>
              </a:rPr>
              <a:t>・一方的な説明ではなく、参加者全員が自由に意見を</a:t>
            </a:r>
            <a:endParaRPr lang="en-US" altLang="ja-JP" sz="2800" smtClean="0">
              <a:latin typeface="ＭＳ Ｐ明朝" pitchFamily="18" charset="-128"/>
              <a:ea typeface="ＭＳ Ｐ明朝" pitchFamily="18" charset="-128"/>
            </a:endParaRPr>
          </a:p>
          <a:p>
            <a:pPr marL="0" indent="0">
              <a:buFont typeface="Wingdings 2" pitchFamily="18" charset="2"/>
              <a:buNone/>
            </a:pPr>
            <a:r>
              <a:rPr lang="ja-JP" altLang="en-US" sz="2800" smtClean="0">
                <a:latin typeface="ＭＳ Ｐ明朝" pitchFamily="18" charset="-128"/>
                <a:ea typeface="ＭＳ Ｐ明朝" pitchFamily="18" charset="-128"/>
              </a:rPr>
              <a:t> 出し合いながら進める　「体験型・参加型セミナー」</a:t>
            </a:r>
            <a:endParaRPr lang="en-US" altLang="ja-JP" sz="2800" smtClean="0">
              <a:latin typeface="ＭＳ Ｐ明朝" pitchFamily="18" charset="-128"/>
              <a:ea typeface="ＭＳ Ｐ明朝" pitchFamily="18" charset="-128"/>
            </a:endParaRPr>
          </a:p>
          <a:p>
            <a:pPr marL="0" indent="0">
              <a:buFont typeface="Wingdings 2" pitchFamily="18" charset="2"/>
              <a:buNone/>
            </a:pPr>
            <a:endParaRPr lang="en-US" altLang="ja-JP" sz="2800" smtClean="0">
              <a:latin typeface="ＭＳ Ｐ明朝" pitchFamily="18" charset="-128"/>
              <a:ea typeface="ＭＳ Ｐ明朝" pitchFamily="18" charset="-128"/>
            </a:endParaRPr>
          </a:p>
          <a:p>
            <a:pPr marL="0" indent="0">
              <a:buFont typeface="Wingdings 2" pitchFamily="18" charset="2"/>
              <a:buNone/>
            </a:pPr>
            <a:r>
              <a:rPr lang="ja-JP" altLang="en-US" sz="2800" smtClean="0">
                <a:latin typeface="ＭＳ Ｐ明朝" pitchFamily="18" charset="-128"/>
                <a:ea typeface="ＭＳ Ｐ明朝" pitchFamily="18" charset="-128"/>
              </a:rPr>
              <a:t>・問題解決の手法の一つ</a:t>
            </a:r>
            <a:endParaRPr lang="en-US" altLang="ja-JP" sz="2800" smtClean="0">
              <a:latin typeface="ＭＳ Ｐ明朝" pitchFamily="18" charset="-128"/>
              <a:ea typeface="ＭＳ Ｐ明朝" pitchFamily="18" charset="-128"/>
            </a:endParaRPr>
          </a:p>
          <a:p>
            <a:pPr marL="0" indent="0">
              <a:buFont typeface="Wingdings 2" pitchFamily="18" charset="2"/>
              <a:buNone/>
            </a:pPr>
            <a:endParaRPr lang="en-US" altLang="ja-JP" sz="1400" smtClean="0">
              <a:latin typeface="ＭＳ Ｐ明朝" pitchFamily="18" charset="-128"/>
              <a:ea typeface="ＭＳ Ｐ明朝" pitchFamily="18" charset="-128"/>
            </a:endParaRPr>
          </a:p>
          <a:p>
            <a:pPr marL="0" indent="0">
              <a:buFont typeface="Wingdings 2" pitchFamily="18" charset="2"/>
              <a:buNone/>
            </a:pPr>
            <a:r>
              <a:rPr lang="ja-JP" altLang="ja-JP" sz="1400" smtClean="0">
                <a:latin typeface="ＭＳ Ｐ明朝" pitchFamily="18" charset="-128"/>
                <a:ea typeface="ＭＳ Ｐ明朝" pitchFamily="18" charset="-128"/>
              </a:rPr>
              <a:t>ワークショップは、学びや創造、問題解決やトレーニングの手法である。参加者が自発的に作業や発言をおこなえる環境が整った場において、ファシリテーターと呼ばれる司会進行役を中心に、参加者全員が体験するものとして運営される形態がポピュラー。</a:t>
            </a:r>
            <a:endParaRPr lang="en-US" altLang="ja-JP" sz="1400" smtClean="0">
              <a:latin typeface="ＭＳ Ｐ明朝" pitchFamily="18" charset="-128"/>
              <a:ea typeface="ＭＳ Ｐ明朝" pitchFamily="18" charset="-128"/>
            </a:endParaRPr>
          </a:p>
          <a:p>
            <a:pPr marL="0" indent="0">
              <a:buFont typeface="Wingdings 2" pitchFamily="18" charset="2"/>
              <a:buNone/>
            </a:pPr>
            <a:r>
              <a:rPr lang="ja-JP" altLang="ja-JP" sz="1400" smtClean="0">
                <a:latin typeface="ＭＳ Ｐ明朝" pitchFamily="18" charset="-128"/>
                <a:ea typeface="ＭＳ Ｐ明朝" pitchFamily="18" charset="-128"/>
              </a:rPr>
              <a:t>体験型講座としての「ワークショップ」は20世紀初頭の米ハーバード大学においてジョージ・P・ベーカー（英語版）が担当していた戯曲創作の授業 (“47 Workshop”) に起源をもつ</a:t>
            </a:r>
            <a:r>
              <a:rPr lang="ja-JP" altLang="ja-JP" sz="1400" baseline="30000" smtClean="0">
                <a:latin typeface="ＭＳ Ｐ明朝" pitchFamily="18" charset="-128"/>
                <a:ea typeface="ＭＳ Ｐ明朝" pitchFamily="18" charset="-128"/>
              </a:rPr>
              <a:t>[</a:t>
            </a:r>
            <a:r>
              <a:rPr lang="ja-JP" altLang="ja-JP" sz="1400" i="1" baseline="30000" smtClean="0">
                <a:latin typeface="ＭＳ Ｐ明朝" pitchFamily="18" charset="-128"/>
                <a:ea typeface="ＭＳ Ｐ明朝" pitchFamily="18" charset="-128"/>
              </a:rPr>
              <a:t>要出典</a:t>
            </a:r>
            <a:r>
              <a:rPr lang="en-US" altLang="ja-JP" sz="1400" i="1" baseline="30000" smtClean="0">
                <a:latin typeface="ＭＳ Ｐ明朝" pitchFamily="18" charset="-128"/>
                <a:ea typeface="ＭＳ Ｐ明朝" pitchFamily="18" charset="-128"/>
              </a:rPr>
              <a:t>]</a:t>
            </a:r>
            <a:r>
              <a:rPr lang="ja-JP" altLang="ja-JP" sz="1400" smtClean="0">
                <a:latin typeface="ＭＳ Ｐ明朝" pitchFamily="18" charset="-128"/>
                <a:ea typeface="ＭＳ Ｐ明朝" pitchFamily="18" charset="-128"/>
              </a:rPr>
              <a:t>。企業研修や住民参加型まちづくりにおける合意形成の手法としてもよく用いられている</a:t>
            </a:r>
            <a:r>
              <a:rPr lang="ja-JP" altLang="ja-JP" sz="1400" baseline="30000" smtClean="0">
                <a:latin typeface="ＭＳ Ｐ明朝" pitchFamily="18" charset="-128"/>
                <a:ea typeface="ＭＳ Ｐ明朝" pitchFamily="18" charset="-128"/>
              </a:rPr>
              <a:t>[</a:t>
            </a:r>
            <a:r>
              <a:rPr lang="ja-JP" altLang="ja-JP" sz="1400" i="1" baseline="30000" smtClean="0">
                <a:latin typeface="ＭＳ Ｐ明朝" pitchFamily="18" charset="-128"/>
                <a:ea typeface="ＭＳ Ｐ明朝" pitchFamily="18" charset="-128"/>
              </a:rPr>
              <a:t>要出典</a:t>
            </a:r>
            <a:r>
              <a:rPr lang="ja-JP" altLang="ja-JP" sz="1400" baseline="30000" smtClean="0">
                <a:latin typeface="ＭＳ Ｐ明朝" pitchFamily="18" charset="-128"/>
                <a:ea typeface="ＭＳ Ｐ明朝" pitchFamily="18" charset="-128"/>
              </a:rPr>
              <a:t>]</a:t>
            </a:r>
            <a:r>
              <a:rPr lang="ja-JP" altLang="ja-JP" sz="1400" smtClean="0">
                <a:latin typeface="ＭＳ Ｐ明朝" pitchFamily="18" charset="-128"/>
                <a:ea typeface="ＭＳ Ｐ明朝" pitchFamily="18" charset="-128"/>
              </a:rPr>
              <a:t>。</a:t>
            </a:r>
            <a:r>
              <a:rPr lang="en-US" altLang="ja-JP" sz="1600" smtClean="0">
                <a:latin typeface="ＭＳ Ｐ明朝" pitchFamily="18" charset="-128"/>
                <a:ea typeface="ＭＳ Ｐ明朝" pitchFamily="18" charset="-128"/>
              </a:rPr>
              <a:t>【</a:t>
            </a:r>
            <a:r>
              <a:rPr lang="ja-JP" altLang="en-US" sz="1600" smtClean="0">
                <a:latin typeface="ＭＳ Ｐ明朝" pitchFamily="18" charset="-128"/>
                <a:ea typeface="ＭＳ Ｐ明朝" pitchFamily="18" charset="-128"/>
              </a:rPr>
              <a:t>ウィキペディアより</a:t>
            </a:r>
            <a:r>
              <a:rPr lang="en-US" altLang="ja-JP" sz="1600" smtClean="0">
                <a:latin typeface="ＭＳ Ｐ明朝" pitchFamily="18" charset="-128"/>
                <a:ea typeface="ＭＳ Ｐ明朝" pitchFamily="18" charset="-128"/>
              </a:rPr>
              <a:t>】</a:t>
            </a:r>
            <a:endParaRPr lang="ja-JP" altLang="en-US" sz="1400" smtClean="0">
              <a:latin typeface="ＭＳ Ｐ明朝" pitchFamily="18" charset="-128"/>
              <a:ea typeface="ＭＳ Ｐ明朝" pitchFamily="18" charset="-128"/>
            </a:endParaRPr>
          </a:p>
        </p:txBody>
      </p:sp>
      <p:sp>
        <p:nvSpPr>
          <p:cNvPr id="2" name="日付プレースホルダー 1"/>
          <p:cNvSpPr>
            <a:spLocks noGrp="1"/>
          </p:cNvSpPr>
          <p:nvPr>
            <p:ph type="dt" sz="half" idx="10"/>
          </p:nvPr>
        </p:nvSpPr>
        <p:spPr/>
        <p:txBody>
          <a:bodyPr/>
          <a:lstStyle/>
          <a:p>
            <a:pPr>
              <a:defRPr/>
            </a:pPr>
            <a:endParaRPr lang="ja-JP" altLang="en-US">
              <a:solidFill>
                <a:srgbClr val="04617B">
                  <a:shade val="90000"/>
                </a:srgbClr>
              </a:solidFill>
            </a:endParaRPr>
          </a:p>
        </p:txBody>
      </p:sp>
      <p:sp>
        <p:nvSpPr>
          <p:cNvPr id="3" name="フッター プレースホルダー 2"/>
          <p:cNvSpPr>
            <a:spLocks noGrp="1"/>
          </p:cNvSpPr>
          <p:nvPr>
            <p:ph type="ftr" sz="quarter" idx="11"/>
          </p:nvPr>
        </p:nvSpPr>
        <p:spPr/>
        <p:txBody>
          <a:bodyPr/>
          <a:lstStyle/>
          <a:p>
            <a:pPr>
              <a:defRPr/>
            </a:pPr>
            <a:endParaRPr lang="ja-JP" altLang="en-US">
              <a:solidFill>
                <a:srgbClr val="04617B">
                  <a:shade val="90000"/>
                </a:srgbClr>
              </a:solidFill>
            </a:endParaRPr>
          </a:p>
        </p:txBody>
      </p:sp>
    </p:spTree>
    <p:extLst>
      <p:ext uri="{BB962C8B-B14F-4D97-AF65-F5344CB8AC3E}">
        <p14:creationId xmlns:p14="http://schemas.microsoft.com/office/powerpoint/2010/main" val="117956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
            <a:ext cx="9144000" cy="785813"/>
          </a:xfrm>
        </p:spPr>
        <p:txBody>
          <a:bodyPr>
            <a:noAutofit/>
          </a:bodyPr>
          <a:lstStyle/>
          <a:p>
            <a:pPr eaLnBrk="1" fontAlgn="auto" hangingPunct="1">
              <a:spcAft>
                <a:spcPts val="0"/>
              </a:spcAft>
              <a:defRPr/>
            </a:pPr>
            <a:r>
              <a:rPr lang="ja-JP" altLang="en-US" sz="3600" dirty="0">
                <a:solidFill>
                  <a:schemeClr val="bg2">
                    <a:lumMod val="50000"/>
                  </a:schemeClr>
                </a:solidFill>
              </a:rPr>
              <a:t>　</a:t>
            </a:r>
            <a:r>
              <a:rPr lang="ja-JP" altLang="en-US" sz="3600" dirty="0" smtClean="0">
                <a:latin typeface="ＭＳ Ｐ明朝" panose="02020600040205080304" pitchFamily="18" charset="-128"/>
                <a:ea typeface="ＭＳ Ｐ明朝" panose="02020600040205080304" pitchFamily="18" charset="-128"/>
              </a:rPr>
              <a:t>ワークショップの進め方</a:t>
            </a:r>
            <a:endParaRPr lang="ja-JP" altLang="en-US" sz="3200" dirty="0">
              <a:latin typeface="ＭＳ Ｐ明朝" panose="02020600040205080304" pitchFamily="18" charset="-128"/>
              <a:ea typeface="ＭＳ Ｐ明朝" panose="02020600040205080304" pitchFamily="18" charset="-128"/>
            </a:endParaRPr>
          </a:p>
        </p:txBody>
      </p:sp>
      <p:sp>
        <p:nvSpPr>
          <p:cNvPr id="6147" name="コンテンツ プレースホルダ 3"/>
          <p:cNvSpPr>
            <a:spLocks noGrp="1"/>
          </p:cNvSpPr>
          <p:nvPr>
            <p:ph idx="1"/>
          </p:nvPr>
        </p:nvSpPr>
        <p:spPr>
          <a:xfrm>
            <a:off x="142875" y="857253"/>
            <a:ext cx="8858250" cy="5572125"/>
          </a:xfrm>
        </p:spPr>
        <p:txBody>
          <a:bodyPr/>
          <a:lstStyle/>
          <a:p>
            <a:pPr eaLnBrk="1" hangingPunct="1">
              <a:buFont typeface="Wingdings 2" pitchFamily="18" charset="2"/>
              <a:buNone/>
            </a:pPr>
            <a:r>
              <a:rPr lang="ja-JP" altLang="en-US" sz="2800" dirty="0" smtClean="0">
                <a:latin typeface="ＭＳ Ｐ明朝" pitchFamily="18" charset="-128"/>
                <a:ea typeface="ＭＳ Ｐ明朝" pitchFamily="18" charset="-128"/>
              </a:rPr>
              <a:t>テーマ「会社も社員も納得のワークライフバランスの取組はどのようなものか」</a:t>
            </a:r>
            <a:endParaRPr lang="en-US" altLang="ja-JP" sz="2800" dirty="0" smtClean="0">
              <a:latin typeface="ＭＳ Ｐ明朝" pitchFamily="18" charset="-128"/>
              <a:ea typeface="ＭＳ Ｐ明朝" pitchFamily="18" charset="-128"/>
            </a:endParaRPr>
          </a:p>
          <a:p>
            <a:pPr eaLnBrk="1" hangingPunct="1">
              <a:buFont typeface="Wingdings 2" pitchFamily="18" charset="2"/>
              <a:buNone/>
            </a:pPr>
            <a:r>
              <a:rPr lang="ja-JP" altLang="en-US" sz="2800" dirty="0" smtClean="0">
                <a:latin typeface="ＭＳ Ｐ明朝" pitchFamily="18" charset="-128"/>
                <a:ea typeface="ＭＳ Ｐ明朝" pitchFamily="18" charset="-128"/>
              </a:rPr>
              <a:t>①グループに分かれましょう</a:t>
            </a:r>
            <a:endParaRPr lang="en-US" altLang="ja-JP" sz="2800" dirty="0" smtClean="0">
              <a:latin typeface="ＭＳ Ｐ明朝" pitchFamily="18" charset="-128"/>
              <a:ea typeface="ＭＳ Ｐ明朝" pitchFamily="18" charset="-128"/>
            </a:endParaRPr>
          </a:p>
          <a:p>
            <a:pPr eaLnBrk="1" hangingPunct="1">
              <a:buFont typeface="Wingdings 2" pitchFamily="18" charset="2"/>
              <a:buNone/>
            </a:pPr>
            <a:r>
              <a:rPr lang="ja-JP" altLang="en-US" sz="2800" dirty="0" smtClean="0">
                <a:latin typeface="ＭＳ Ｐ明朝" pitchFamily="18" charset="-128"/>
                <a:ea typeface="ＭＳ Ｐ明朝" pitchFamily="18" charset="-128"/>
              </a:rPr>
              <a:t>②</a:t>
            </a:r>
            <a:r>
              <a:rPr lang="ja-JP" altLang="ja-JP" sz="2800" dirty="0" smtClean="0">
                <a:latin typeface="ＭＳ Ｐ明朝" pitchFamily="18" charset="-128"/>
                <a:ea typeface="ＭＳ Ｐ明朝" pitchFamily="18" charset="-128"/>
              </a:rPr>
              <a:t>自己紹介プレート</a:t>
            </a:r>
            <a:r>
              <a:rPr lang="ja-JP" altLang="en-US" sz="2800" dirty="0" smtClean="0">
                <a:latin typeface="ＭＳ Ｐ明朝" pitchFamily="18" charset="-128"/>
                <a:ea typeface="ＭＳ Ｐ明朝" pitchFamily="18" charset="-128"/>
              </a:rPr>
              <a:t>を</a:t>
            </a:r>
            <a:r>
              <a:rPr lang="ja-JP" altLang="ja-JP" sz="2800" dirty="0" smtClean="0">
                <a:latin typeface="ＭＳ Ｐ明朝" pitchFamily="18" charset="-128"/>
                <a:ea typeface="ＭＳ Ｐ明朝" pitchFamily="18" charset="-128"/>
              </a:rPr>
              <a:t>作成</a:t>
            </a:r>
            <a:r>
              <a:rPr lang="ja-JP" altLang="en-US" sz="2800" dirty="0" smtClean="0">
                <a:latin typeface="ＭＳ Ｐ明朝" pitchFamily="18" charset="-128"/>
                <a:ea typeface="ＭＳ Ｐ明朝" pitchFamily="18" charset="-128"/>
              </a:rPr>
              <a:t>しましょう</a:t>
            </a:r>
            <a:endParaRPr lang="ja-JP" altLang="ja-JP" sz="2800" dirty="0" smtClean="0">
              <a:latin typeface="ＭＳ Ｐ明朝" pitchFamily="18" charset="-128"/>
              <a:ea typeface="ＭＳ Ｐ明朝" pitchFamily="18" charset="-128"/>
            </a:endParaRPr>
          </a:p>
          <a:p>
            <a:pPr eaLnBrk="1" hangingPunct="1">
              <a:buFont typeface="Wingdings 2" pitchFamily="18" charset="2"/>
              <a:buNone/>
            </a:pPr>
            <a:r>
              <a:rPr lang="ja-JP" altLang="en-US" sz="2800" dirty="0" smtClean="0">
                <a:latin typeface="ＭＳ Ｐ明朝" pitchFamily="18" charset="-128"/>
                <a:ea typeface="ＭＳ Ｐ明朝" pitchFamily="18" charset="-128"/>
              </a:rPr>
              <a:t>　　</a:t>
            </a:r>
            <a:r>
              <a:rPr lang="ja-JP" altLang="ja-JP" sz="2800" dirty="0" smtClean="0">
                <a:latin typeface="ＭＳ Ｐ明朝" pitchFamily="18" charset="-128"/>
                <a:ea typeface="ＭＳ Ｐ明朝" pitchFamily="18" charset="-128"/>
              </a:rPr>
              <a:t>名前、</a:t>
            </a:r>
            <a:r>
              <a:rPr lang="ja-JP" altLang="en-US" sz="2800" dirty="0" smtClean="0">
                <a:latin typeface="ＭＳ Ｐ明朝" pitchFamily="18" charset="-128"/>
                <a:ea typeface="ＭＳ Ｐ明朝" pitchFamily="18" charset="-128"/>
              </a:rPr>
              <a:t>会社名、好きな食材を書きましょう</a:t>
            </a:r>
            <a:endParaRPr lang="ja-JP" altLang="ja-JP" sz="2800" dirty="0" smtClean="0">
              <a:latin typeface="ＭＳ Ｐ明朝" pitchFamily="18" charset="-128"/>
              <a:ea typeface="ＭＳ Ｐ明朝" pitchFamily="18" charset="-128"/>
            </a:endParaRPr>
          </a:p>
          <a:p>
            <a:pPr eaLnBrk="1" hangingPunct="1">
              <a:buFont typeface="Wingdings 2" pitchFamily="18" charset="2"/>
              <a:buNone/>
            </a:pPr>
            <a:r>
              <a:rPr lang="ja-JP" altLang="en-US" sz="2800" dirty="0" smtClean="0">
                <a:latin typeface="ＭＳ Ｐ明朝" pitchFamily="18" charset="-128"/>
                <a:ea typeface="ＭＳ Ｐ明朝" pitchFamily="18" charset="-128"/>
              </a:rPr>
              <a:t>③</a:t>
            </a:r>
            <a:r>
              <a:rPr lang="ja-JP" altLang="ja-JP" sz="2800" dirty="0" smtClean="0">
                <a:latin typeface="ＭＳ Ｐ明朝" pitchFamily="18" charset="-128"/>
                <a:ea typeface="ＭＳ Ｐ明朝" pitchFamily="18" charset="-128"/>
              </a:rPr>
              <a:t>役割分担</a:t>
            </a:r>
            <a:r>
              <a:rPr lang="ja-JP" altLang="en-US" sz="2800" dirty="0" smtClean="0">
                <a:latin typeface="ＭＳ Ｐ明朝" pitchFamily="18" charset="-128"/>
                <a:ea typeface="ＭＳ Ｐ明朝" pitchFamily="18" charset="-128"/>
              </a:rPr>
              <a:t>しましょう　</a:t>
            </a:r>
            <a:endParaRPr lang="ja-JP" altLang="ja-JP" sz="2800" dirty="0" smtClean="0">
              <a:latin typeface="ＭＳ Ｐ明朝" pitchFamily="18" charset="-128"/>
              <a:ea typeface="ＭＳ Ｐ明朝" pitchFamily="18" charset="-128"/>
            </a:endParaRPr>
          </a:p>
          <a:p>
            <a:pPr eaLnBrk="1" hangingPunct="1">
              <a:buFont typeface="Wingdings 2" pitchFamily="18" charset="2"/>
              <a:buNone/>
            </a:pPr>
            <a:r>
              <a:rPr lang="ja-JP" altLang="en-US" sz="2800" dirty="0" smtClean="0">
                <a:latin typeface="ＭＳ Ｐ明朝" pitchFamily="18" charset="-128"/>
                <a:ea typeface="ＭＳ Ｐ明朝" pitchFamily="18" charset="-128"/>
              </a:rPr>
              <a:t>　・進行役（話し合いの進行係）</a:t>
            </a:r>
            <a:endParaRPr lang="en-US" altLang="ja-JP" sz="2800" dirty="0" smtClean="0">
              <a:latin typeface="ＭＳ Ｐ明朝" pitchFamily="18" charset="-128"/>
              <a:ea typeface="ＭＳ Ｐ明朝" pitchFamily="18" charset="-128"/>
            </a:endParaRPr>
          </a:p>
          <a:p>
            <a:pPr eaLnBrk="1" hangingPunct="1">
              <a:buFont typeface="Wingdings 2" pitchFamily="18" charset="2"/>
              <a:buNone/>
            </a:pPr>
            <a:r>
              <a:rPr lang="ja-JP" altLang="en-US" sz="2800" dirty="0" smtClean="0">
                <a:solidFill>
                  <a:schemeClr val="tx2"/>
                </a:solidFill>
                <a:latin typeface="ＭＳ Ｐ明朝" pitchFamily="18" charset="-128"/>
                <a:ea typeface="ＭＳ Ｐ明朝" pitchFamily="18" charset="-128"/>
              </a:rPr>
              <a:t>　</a:t>
            </a:r>
            <a:r>
              <a:rPr lang="ja-JP" altLang="en-US" sz="2800" dirty="0" smtClean="0">
                <a:latin typeface="ＭＳ Ｐ明朝" pitchFamily="18" charset="-128"/>
                <a:ea typeface="ＭＳ Ｐ明朝" pitchFamily="18" charset="-128"/>
              </a:rPr>
              <a:t>・発表者（話し合いの結果を発表する係）</a:t>
            </a:r>
            <a:endParaRPr lang="en-US" altLang="ja-JP" sz="2800" dirty="0" smtClean="0">
              <a:latin typeface="ＭＳ Ｐ明朝" pitchFamily="18" charset="-128"/>
              <a:ea typeface="ＭＳ Ｐ明朝" pitchFamily="18" charset="-128"/>
            </a:endParaRPr>
          </a:p>
          <a:p>
            <a:pPr eaLnBrk="1" hangingPunct="1">
              <a:buFont typeface="Wingdings 2" pitchFamily="18" charset="2"/>
              <a:buNone/>
            </a:pPr>
            <a:r>
              <a:rPr lang="ja-JP" altLang="en-US" sz="2800" dirty="0" smtClean="0">
                <a:latin typeface="ＭＳ Ｐ明朝" pitchFamily="18" charset="-128"/>
                <a:ea typeface="ＭＳ Ｐ明朝" pitchFamily="18" charset="-128"/>
              </a:rPr>
              <a:t>　・コメント者（発表に対してコメントする係）</a:t>
            </a:r>
            <a:endParaRPr lang="en-US" altLang="ja-JP" sz="2800" dirty="0" smtClean="0">
              <a:latin typeface="ＭＳ Ｐ明朝" pitchFamily="18" charset="-128"/>
              <a:ea typeface="ＭＳ Ｐ明朝" pitchFamily="18" charset="-128"/>
            </a:endParaRPr>
          </a:p>
          <a:p>
            <a:pPr eaLnBrk="1" hangingPunct="1">
              <a:buFont typeface="Wingdings 2" pitchFamily="18" charset="2"/>
              <a:buNone/>
            </a:pPr>
            <a:r>
              <a:rPr lang="ja-JP" altLang="en-US" sz="2800" dirty="0" smtClean="0">
                <a:latin typeface="ＭＳ Ｐ明朝" pitchFamily="18" charset="-128"/>
                <a:ea typeface="ＭＳ Ｐ明朝" pitchFamily="18" charset="-128"/>
              </a:rPr>
              <a:t>　・書記（模造紙に書く係）</a:t>
            </a:r>
            <a:endParaRPr lang="en-US" altLang="ja-JP" sz="2800" dirty="0" smtClean="0">
              <a:latin typeface="ＭＳ Ｐ明朝" pitchFamily="18" charset="-128"/>
              <a:ea typeface="ＭＳ Ｐ明朝" pitchFamily="18" charset="-128"/>
            </a:endParaRPr>
          </a:p>
          <a:p>
            <a:pPr eaLnBrk="1" hangingPunct="1">
              <a:buFont typeface="Wingdings 2" pitchFamily="18" charset="2"/>
              <a:buNone/>
            </a:pPr>
            <a:r>
              <a:rPr lang="ja-JP" altLang="en-US" sz="2800" dirty="0" smtClean="0">
                <a:latin typeface="ＭＳ Ｐ明朝" pitchFamily="18" charset="-128"/>
                <a:ea typeface="ＭＳ Ｐ明朝" pitchFamily="18" charset="-128"/>
              </a:rPr>
              <a:t>（進行役は働き方・休み方改善コンサルタントが担当）</a:t>
            </a:r>
            <a:endParaRPr lang="en-US" altLang="ja-JP" sz="2800" dirty="0" smtClean="0">
              <a:latin typeface="ＭＳ Ｐ明朝" pitchFamily="18" charset="-128"/>
              <a:ea typeface="ＭＳ Ｐ明朝" pitchFamily="18" charset="-128"/>
            </a:endParaRPr>
          </a:p>
          <a:p>
            <a:pPr eaLnBrk="1" hangingPunct="1">
              <a:buFont typeface="Wingdings 2" pitchFamily="18" charset="2"/>
              <a:buNone/>
            </a:pPr>
            <a:endParaRPr lang="en-US" altLang="ja-JP" sz="3200" dirty="0" smtClean="0">
              <a:latin typeface="ＭＳ Ｐゴシック" pitchFamily="50" charset="-128"/>
              <a:ea typeface="ＭＳ Ｐゴシック" pitchFamily="50" charset="-128"/>
            </a:endParaRPr>
          </a:p>
        </p:txBody>
      </p:sp>
      <p:sp>
        <p:nvSpPr>
          <p:cNvPr id="3" name="日付プレースホルダー 2"/>
          <p:cNvSpPr>
            <a:spLocks noGrp="1"/>
          </p:cNvSpPr>
          <p:nvPr>
            <p:ph type="dt" sz="half" idx="10"/>
          </p:nvPr>
        </p:nvSpPr>
        <p:spPr/>
        <p:txBody>
          <a:bodyPr/>
          <a:lstStyle/>
          <a:p>
            <a:pPr>
              <a:defRPr/>
            </a:pPr>
            <a:endParaRPr lang="ja-JP" altLang="en-US">
              <a:solidFill>
                <a:srgbClr val="04617B">
                  <a:shade val="90000"/>
                </a:srgbClr>
              </a:solidFill>
            </a:endParaRPr>
          </a:p>
        </p:txBody>
      </p:sp>
      <p:sp>
        <p:nvSpPr>
          <p:cNvPr id="4" name="フッター プレースホルダー 3"/>
          <p:cNvSpPr>
            <a:spLocks noGrp="1"/>
          </p:cNvSpPr>
          <p:nvPr>
            <p:ph type="ftr" sz="quarter" idx="11"/>
          </p:nvPr>
        </p:nvSpPr>
        <p:spPr/>
        <p:txBody>
          <a:bodyPr/>
          <a:lstStyle/>
          <a:p>
            <a:pPr>
              <a:defRPr/>
            </a:pPr>
            <a:endParaRPr lang="ja-JP" altLang="en-US">
              <a:solidFill>
                <a:srgbClr val="04617B">
                  <a:shade val="90000"/>
                </a:srgbClr>
              </a:solidFill>
            </a:endParaRPr>
          </a:p>
        </p:txBody>
      </p:sp>
    </p:spTree>
    <p:extLst>
      <p:ext uri="{BB962C8B-B14F-4D97-AF65-F5344CB8AC3E}">
        <p14:creationId xmlns:p14="http://schemas.microsoft.com/office/powerpoint/2010/main" val="3516102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
            <a:ext cx="9144000" cy="785813"/>
          </a:xfrm>
        </p:spPr>
        <p:txBody>
          <a:bodyPr>
            <a:noAutofit/>
          </a:bodyPr>
          <a:lstStyle/>
          <a:p>
            <a:pPr eaLnBrk="1" fontAlgn="auto" hangingPunct="1">
              <a:spcAft>
                <a:spcPts val="0"/>
              </a:spcAft>
              <a:defRPr/>
            </a:pPr>
            <a:r>
              <a:rPr lang="ja-JP" altLang="en-US" sz="3600" dirty="0">
                <a:solidFill>
                  <a:schemeClr val="bg2">
                    <a:lumMod val="50000"/>
                  </a:schemeClr>
                </a:solidFill>
              </a:rPr>
              <a:t>　</a:t>
            </a:r>
            <a:r>
              <a:rPr lang="ja-JP" altLang="en-US" sz="3600" dirty="0" smtClean="0">
                <a:latin typeface="ＭＳ Ｐ明朝" panose="02020600040205080304" pitchFamily="18" charset="-128"/>
                <a:ea typeface="ＭＳ Ｐ明朝" panose="02020600040205080304" pitchFamily="18" charset="-128"/>
              </a:rPr>
              <a:t>ワークショップの進め方</a:t>
            </a:r>
            <a:endParaRPr lang="ja-JP" altLang="en-US" sz="3200" dirty="0">
              <a:latin typeface="ＭＳ Ｐ明朝" panose="02020600040205080304" pitchFamily="18" charset="-128"/>
              <a:ea typeface="ＭＳ Ｐ明朝" panose="02020600040205080304" pitchFamily="18" charset="-128"/>
            </a:endParaRPr>
          </a:p>
        </p:txBody>
      </p:sp>
      <p:sp>
        <p:nvSpPr>
          <p:cNvPr id="7171" name="コンテンツ プレースホルダ 3"/>
          <p:cNvSpPr>
            <a:spLocks noGrp="1"/>
          </p:cNvSpPr>
          <p:nvPr>
            <p:ph idx="1"/>
          </p:nvPr>
        </p:nvSpPr>
        <p:spPr>
          <a:xfrm>
            <a:off x="142875" y="857253"/>
            <a:ext cx="8858250" cy="5572125"/>
          </a:xfrm>
        </p:spPr>
        <p:txBody>
          <a:bodyPr/>
          <a:lstStyle/>
          <a:p>
            <a:pPr eaLnBrk="1" hangingPunct="1">
              <a:buFont typeface="Wingdings 2" pitchFamily="18" charset="2"/>
              <a:buNone/>
            </a:pPr>
            <a:r>
              <a:rPr lang="ja-JP" altLang="en-US" sz="2800" smtClean="0">
                <a:latin typeface="ＭＳ Ｐ明朝" pitchFamily="18" charset="-128"/>
                <a:ea typeface="ＭＳ Ｐ明朝" pitchFamily="18" charset="-128"/>
              </a:rPr>
              <a:t>④チーム名を決めましょう</a:t>
            </a:r>
            <a:endParaRPr lang="en-US" altLang="ja-JP" sz="2800" smtClean="0">
              <a:latin typeface="ＭＳ Ｐ明朝" pitchFamily="18" charset="-128"/>
              <a:ea typeface="ＭＳ Ｐ明朝" pitchFamily="18" charset="-128"/>
            </a:endParaRPr>
          </a:p>
          <a:p>
            <a:pPr eaLnBrk="1" hangingPunct="1">
              <a:buFont typeface="Wingdings 2" pitchFamily="18" charset="2"/>
              <a:buNone/>
            </a:pPr>
            <a:r>
              <a:rPr lang="ja-JP" altLang="en-US" sz="2800" smtClean="0">
                <a:latin typeface="ＭＳ Ｐ明朝" pitchFamily="18" charset="-128"/>
                <a:ea typeface="ＭＳ Ｐ明朝" pitchFamily="18" charset="-128"/>
              </a:rPr>
              <a:t>　 それぞれの自己紹介カードに記入した食材を全て使用 </a:t>
            </a:r>
            <a:endParaRPr lang="en-US" altLang="ja-JP" sz="2800" smtClean="0">
              <a:latin typeface="ＭＳ Ｐ明朝" pitchFamily="18" charset="-128"/>
              <a:ea typeface="ＭＳ Ｐ明朝" pitchFamily="18" charset="-128"/>
            </a:endParaRPr>
          </a:p>
          <a:p>
            <a:pPr eaLnBrk="1" hangingPunct="1">
              <a:buFont typeface="Wingdings 2" pitchFamily="18" charset="2"/>
              <a:buNone/>
            </a:pPr>
            <a:r>
              <a:rPr lang="ja-JP" altLang="en-US" sz="2800" smtClean="0">
                <a:latin typeface="ＭＳ Ｐ明朝" pitchFamily="18" charset="-128"/>
                <a:ea typeface="ＭＳ Ｐ明朝" pitchFamily="18" charset="-128"/>
              </a:rPr>
              <a:t>    して作れる料理をチーム名にしてみましょう</a:t>
            </a:r>
            <a:endParaRPr lang="en-US" altLang="ja-JP" sz="2800" smtClean="0">
              <a:latin typeface="ＭＳ Ｐ明朝" pitchFamily="18" charset="-128"/>
              <a:ea typeface="ＭＳ Ｐ明朝" pitchFamily="18" charset="-128"/>
            </a:endParaRPr>
          </a:p>
          <a:p>
            <a:pPr eaLnBrk="1" hangingPunct="1">
              <a:buFont typeface="Wingdings 2" pitchFamily="18" charset="2"/>
              <a:buNone/>
            </a:pPr>
            <a:endParaRPr lang="en-US" altLang="ja-JP" sz="2800" smtClean="0">
              <a:latin typeface="ＭＳ Ｐ明朝" pitchFamily="18" charset="-128"/>
              <a:ea typeface="ＭＳ Ｐ明朝" pitchFamily="18" charset="-128"/>
            </a:endParaRPr>
          </a:p>
          <a:p>
            <a:pPr eaLnBrk="1" hangingPunct="1">
              <a:buFont typeface="Wingdings 2" pitchFamily="18" charset="2"/>
              <a:buNone/>
            </a:pPr>
            <a:r>
              <a:rPr lang="ja-JP" altLang="en-US" sz="2800" smtClean="0">
                <a:latin typeface="ＭＳ Ｐ明朝" pitchFamily="18" charset="-128"/>
                <a:ea typeface="ＭＳ Ｐ明朝" pitchFamily="18" charset="-128"/>
              </a:rPr>
              <a:t>⑤ワークショップを始めましょう</a:t>
            </a:r>
            <a:endParaRPr lang="en-US" altLang="ja-JP" sz="2800" smtClean="0">
              <a:latin typeface="ＭＳ Ｐ明朝" pitchFamily="18" charset="-128"/>
              <a:ea typeface="ＭＳ Ｐ明朝" pitchFamily="18" charset="-128"/>
            </a:endParaRPr>
          </a:p>
          <a:p>
            <a:pPr eaLnBrk="1" hangingPunct="1">
              <a:buFont typeface="Wingdings 2" pitchFamily="18" charset="2"/>
              <a:buNone/>
            </a:pPr>
            <a:r>
              <a:rPr lang="ja-JP" altLang="en-US" sz="2800" smtClean="0">
                <a:latin typeface="ＭＳ Ｐ明朝" pitchFamily="18" charset="-128"/>
                <a:ea typeface="ＭＳ Ｐ明朝" pitchFamily="18" charset="-128"/>
              </a:rPr>
              <a:t>　・</a:t>
            </a:r>
            <a:r>
              <a:rPr lang="ja-JP" altLang="ja-JP" sz="2800" smtClean="0">
                <a:latin typeface="ＭＳ Ｐ明朝" pitchFamily="18" charset="-128"/>
                <a:ea typeface="ＭＳ Ｐ明朝" pitchFamily="18" charset="-128"/>
              </a:rPr>
              <a:t>テーマ</a:t>
            </a:r>
            <a:r>
              <a:rPr lang="ja-JP" altLang="en-US" sz="2800" smtClean="0">
                <a:latin typeface="ＭＳ Ｐ明朝" pitchFamily="18" charset="-128"/>
                <a:ea typeface="ＭＳ Ｐ明朝" pitchFamily="18" charset="-128"/>
              </a:rPr>
              <a:t>に沿って問題点を付箋紙に記入しましょう</a:t>
            </a:r>
            <a:endParaRPr lang="en-US" altLang="ja-JP" sz="2800" smtClean="0">
              <a:latin typeface="ＭＳ Ｐ明朝" pitchFamily="18" charset="-128"/>
              <a:ea typeface="ＭＳ Ｐ明朝" pitchFamily="18" charset="-128"/>
            </a:endParaRPr>
          </a:p>
          <a:p>
            <a:pPr eaLnBrk="1" hangingPunct="1">
              <a:buFont typeface="Wingdings 2" pitchFamily="18" charset="2"/>
              <a:buNone/>
            </a:pPr>
            <a:r>
              <a:rPr lang="ja-JP" altLang="en-US" sz="2800" smtClean="0">
                <a:latin typeface="ＭＳ Ｐ明朝" pitchFamily="18" charset="-128"/>
                <a:ea typeface="ＭＳ Ｐ明朝" pitchFamily="18" charset="-128"/>
              </a:rPr>
              <a:t>　・付箋紙を模造紙に貼りつけましょう</a:t>
            </a:r>
            <a:endParaRPr lang="en-US" altLang="ja-JP" sz="2800" smtClean="0">
              <a:latin typeface="ＭＳ Ｐ明朝" pitchFamily="18" charset="-128"/>
              <a:ea typeface="ＭＳ Ｐ明朝" pitchFamily="18" charset="-128"/>
            </a:endParaRPr>
          </a:p>
          <a:p>
            <a:pPr eaLnBrk="1" hangingPunct="1">
              <a:buFont typeface="Wingdings 2" pitchFamily="18" charset="2"/>
              <a:buNone/>
            </a:pPr>
            <a:r>
              <a:rPr lang="ja-JP" altLang="en-US" sz="2800" smtClean="0">
                <a:latin typeface="ＭＳ Ｐ明朝" pitchFamily="18" charset="-128"/>
                <a:ea typeface="ＭＳ Ｐ明朝" pitchFamily="18" charset="-128"/>
              </a:rPr>
              <a:t>　・共通の見出し（タイトル）を決めて分類しましょう</a:t>
            </a:r>
            <a:endParaRPr lang="en-US" altLang="ja-JP" sz="2800" smtClean="0">
              <a:latin typeface="ＭＳ Ｐ明朝" pitchFamily="18" charset="-128"/>
              <a:ea typeface="ＭＳ Ｐ明朝" pitchFamily="18" charset="-128"/>
            </a:endParaRPr>
          </a:p>
          <a:p>
            <a:pPr eaLnBrk="1" hangingPunct="1">
              <a:buFont typeface="Wingdings 2" pitchFamily="18" charset="2"/>
              <a:buNone/>
            </a:pPr>
            <a:r>
              <a:rPr lang="ja-JP" altLang="en-US" sz="2800" smtClean="0">
                <a:latin typeface="ＭＳ Ｐ明朝" pitchFamily="18" charset="-128"/>
                <a:ea typeface="ＭＳ Ｐ明朝" pitchFamily="18" charset="-128"/>
              </a:rPr>
              <a:t>　・分類された見出しごとに解決策を付箋紙に記入し、</a:t>
            </a:r>
            <a:endParaRPr lang="en-US" altLang="ja-JP" sz="2800" smtClean="0">
              <a:latin typeface="ＭＳ Ｐ明朝" pitchFamily="18" charset="-128"/>
              <a:ea typeface="ＭＳ Ｐ明朝" pitchFamily="18" charset="-128"/>
            </a:endParaRPr>
          </a:p>
          <a:p>
            <a:pPr eaLnBrk="1" hangingPunct="1">
              <a:buFont typeface="Wingdings 2" pitchFamily="18" charset="2"/>
              <a:buNone/>
            </a:pPr>
            <a:r>
              <a:rPr lang="ja-JP" altLang="en-US" sz="2800" smtClean="0">
                <a:latin typeface="ＭＳ Ｐ明朝" pitchFamily="18" charset="-128"/>
                <a:ea typeface="ＭＳ Ｐ明朝" pitchFamily="18" charset="-128"/>
              </a:rPr>
              <a:t>　  模造紙に貼りつけましょう</a:t>
            </a:r>
            <a:r>
              <a:rPr lang="ja-JP" altLang="en-US" sz="2400" smtClean="0">
                <a:latin typeface="ＭＳ Ｐ明朝" pitchFamily="18" charset="-128"/>
                <a:ea typeface="ＭＳ Ｐ明朝" pitchFamily="18" charset="-128"/>
              </a:rPr>
              <a:t>　　</a:t>
            </a:r>
            <a:endParaRPr lang="ja-JP" altLang="ja-JP" sz="2400" smtClean="0">
              <a:latin typeface="ＭＳ Ｐ明朝" pitchFamily="18" charset="-128"/>
              <a:ea typeface="ＭＳ Ｐ明朝" pitchFamily="18" charset="-128"/>
            </a:endParaRPr>
          </a:p>
        </p:txBody>
      </p:sp>
      <p:sp>
        <p:nvSpPr>
          <p:cNvPr id="3" name="日付プレースホルダー 2"/>
          <p:cNvSpPr>
            <a:spLocks noGrp="1"/>
          </p:cNvSpPr>
          <p:nvPr>
            <p:ph type="dt" sz="half" idx="10"/>
          </p:nvPr>
        </p:nvSpPr>
        <p:spPr/>
        <p:txBody>
          <a:bodyPr/>
          <a:lstStyle/>
          <a:p>
            <a:pPr>
              <a:defRPr/>
            </a:pPr>
            <a:endParaRPr lang="ja-JP" altLang="en-US">
              <a:solidFill>
                <a:srgbClr val="04617B">
                  <a:shade val="90000"/>
                </a:srgbClr>
              </a:solidFill>
            </a:endParaRPr>
          </a:p>
        </p:txBody>
      </p:sp>
      <p:sp>
        <p:nvSpPr>
          <p:cNvPr id="4" name="フッター プレースホルダー 3"/>
          <p:cNvSpPr>
            <a:spLocks noGrp="1"/>
          </p:cNvSpPr>
          <p:nvPr>
            <p:ph type="ftr" sz="quarter" idx="11"/>
          </p:nvPr>
        </p:nvSpPr>
        <p:spPr/>
        <p:txBody>
          <a:bodyPr/>
          <a:lstStyle/>
          <a:p>
            <a:pPr>
              <a:defRPr/>
            </a:pPr>
            <a:endParaRPr lang="ja-JP" altLang="en-US">
              <a:solidFill>
                <a:srgbClr val="04617B">
                  <a:shade val="90000"/>
                </a:srgbClr>
              </a:solidFill>
            </a:endParaRPr>
          </a:p>
        </p:txBody>
      </p:sp>
    </p:spTree>
    <p:extLst>
      <p:ext uri="{BB962C8B-B14F-4D97-AF65-F5344CB8AC3E}">
        <p14:creationId xmlns:p14="http://schemas.microsoft.com/office/powerpoint/2010/main" val="1943565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
            <a:ext cx="9144000" cy="785813"/>
          </a:xfrm>
        </p:spPr>
        <p:txBody>
          <a:bodyPr>
            <a:noAutofit/>
          </a:bodyPr>
          <a:lstStyle/>
          <a:p>
            <a:pPr eaLnBrk="1" fontAlgn="auto" hangingPunct="1">
              <a:spcAft>
                <a:spcPts val="0"/>
              </a:spcAft>
              <a:defRPr/>
            </a:pPr>
            <a:r>
              <a:rPr lang="ja-JP" altLang="en-US" sz="3600" dirty="0">
                <a:solidFill>
                  <a:schemeClr val="bg2">
                    <a:lumMod val="50000"/>
                  </a:schemeClr>
                </a:solidFill>
              </a:rPr>
              <a:t>　</a:t>
            </a:r>
            <a:r>
              <a:rPr lang="ja-JP" altLang="en-US" sz="3600" dirty="0" smtClean="0">
                <a:latin typeface="ＭＳ Ｐ明朝" panose="02020600040205080304" pitchFamily="18" charset="-128"/>
                <a:ea typeface="ＭＳ Ｐ明朝" panose="02020600040205080304" pitchFamily="18" charset="-128"/>
              </a:rPr>
              <a:t>ワークショップの</a:t>
            </a:r>
            <a:r>
              <a:rPr lang="ja-JP" altLang="en-US" sz="3600" dirty="0">
                <a:latin typeface="ＭＳ Ｐ明朝" panose="02020600040205080304" pitchFamily="18" charset="-128"/>
                <a:ea typeface="ＭＳ Ｐ明朝" panose="02020600040205080304" pitchFamily="18" charset="-128"/>
              </a:rPr>
              <a:t>例</a:t>
            </a:r>
            <a:endParaRPr lang="ja-JP" altLang="en-US" sz="3200" dirty="0">
              <a:latin typeface="ＭＳ Ｐ明朝" panose="02020600040205080304" pitchFamily="18" charset="-128"/>
              <a:ea typeface="ＭＳ Ｐ明朝" panose="02020600040205080304" pitchFamily="18" charset="-128"/>
            </a:endParaRPr>
          </a:p>
        </p:txBody>
      </p:sp>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3" y="788990"/>
            <a:ext cx="7929563"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付プレースホルダー 2"/>
          <p:cNvSpPr>
            <a:spLocks noGrp="1"/>
          </p:cNvSpPr>
          <p:nvPr>
            <p:ph type="dt" sz="half" idx="10"/>
          </p:nvPr>
        </p:nvSpPr>
        <p:spPr/>
        <p:txBody>
          <a:bodyPr/>
          <a:lstStyle/>
          <a:p>
            <a:pPr>
              <a:defRPr/>
            </a:pPr>
            <a:endParaRPr lang="ja-JP" altLang="en-US">
              <a:solidFill>
                <a:srgbClr val="04617B">
                  <a:shade val="90000"/>
                </a:srgbClr>
              </a:solidFill>
            </a:endParaRPr>
          </a:p>
        </p:txBody>
      </p:sp>
      <p:sp>
        <p:nvSpPr>
          <p:cNvPr id="4" name="フッター プレースホルダー 3"/>
          <p:cNvSpPr>
            <a:spLocks noGrp="1"/>
          </p:cNvSpPr>
          <p:nvPr>
            <p:ph type="ftr" sz="quarter" idx="11"/>
          </p:nvPr>
        </p:nvSpPr>
        <p:spPr/>
        <p:txBody>
          <a:bodyPr/>
          <a:lstStyle/>
          <a:p>
            <a:pPr>
              <a:defRPr/>
            </a:pPr>
            <a:endParaRPr lang="ja-JP" altLang="en-US">
              <a:solidFill>
                <a:srgbClr val="04617B">
                  <a:shade val="90000"/>
                </a:srgbClr>
              </a:solidFill>
            </a:endParaRPr>
          </a:p>
        </p:txBody>
      </p:sp>
    </p:spTree>
    <p:extLst>
      <p:ext uri="{BB962C8B-B14F-4D97-AF65-F5344CB8AC3E}">
        <p14:creationId xmlns:p14="http://schemas.microsoft.com/office/powerpoint/2010/main" val="3672417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
            <a:ext cx="9144000" cy="785813"/>
          </a:xfrm>
        </p:spPr>
        <p:txBody>
          <a:bodyPr>
            <a:noAutofit/>
          </a:bodyPr>
          <a:lstStyle/>
          <a:p>
            <a:pPr eaLnBrk="1" fontAlgn="auto" hangingPunct="1">
              <a:spcAft>
                <a:spcPts val="0"/>
              </a:spcAft>
              <a:defRPr/>
            </a:pPr>
            <a:r>
              <a:rPr lang="ja-JP" altLang="en-US" sz="3600" dirty="0">
                <a:solidFill>
                  <a:schemeClr val="bg2">
                    <a:lumMod val="50000"/>
                  </a:schemeClr>
                </a:solidFill>
              </a:rPr>
              <a:t>　</a:t>
            </a:r>
            <a:r>
              <a:rPr lang="ja-JP" altLang="en-US" sz="3600" dirty="0" smtClean="0">
                <a:latin typeface="ＭＳ Ｐ明朝" panose="02020600040205080304" pitchFamily="18" charset="-128"/>
                <a:ea typeface="ＭＳ Ｐ明朝" panose="02020600040205080304" pitchFamily="18" charset="-128"/>
              </a:rPr>
              <a:t>ワークショップのグランドルール</a:t>
            </a:r>
            <a:endParaRPr lang="ja-JP" altLang="en-US" sz="3200" dirty="0">
              <a:latin typeface="ＭＳ Ｐ明朝" panose="02020600040205080304" pitchFamily="18" charset="-128"/>
              <a:ea typeface="ＭＳ Ｐ明朝" panose="02020600040205080304" pitchFamily="18" charset="-128"/>
            </a:endParaRPr>
          </a:p>
        </p:txBody>
      </p:sp>
      <p:sp>
        <p:nvSpPr>
          <p:cNvPr id="9219" name="コンテンツ プレースホルダ 3"/>
          <p:cNvSpPr>
            <a:spLocks noGrp="1"/>
          </p:cNvSpPr>
          <p:nvPr>
            <p:ph idx="1"/>
          </p:nvPr>
        </p:nvSpPr>
        <p:spPr>
          <a:xfrm>
            <a:off x="142875" y="857253"/>
            <a:ext cx="8858250" cy="5572125"/>
          </a:xfrm>
        </p:spPr>
        <p:txBody>
          <a:bodyPr/>
          <a:lstStyle/>
          <a:p>
            <a:pPr marL="0" indent="0">
              <a:buFont typeface="Wingdings 2" pitchFamily="18" charset="2"/>
              <a:buNone/>
            </a:pPr>
            <a:r>
              <a:rPr lang="ja-JP" altLang="en-US" sz="2800" smtClean="0">
                <a:latin typeface="ＭＳ Ｐ明朝" pitchFamily="18" charset="-128"/>
                <a:ea typeface="ＭＳ Ｐ明朝" pitchFamily="18" charset="-128"/>
              </a:rPr>
              <a:t>・相手を批判しないようにしましょう</a:t>
            </a:r>
          </a:p>
          <a:p>
            <a:pPr marL="0" indent="0">
              <a:buFont typeface="Wingdings 2" pitchFamily="18" charset="2"/>
              <a:buNone/>
            </a:pPr>
            <a:r>
              <a:rPr lang="ja-JP" altLang="en-US" sz="2800" smtClean="0">
                <a:latin typeface="ＭＳ Ｐ明朝" pitchFamily="18" charset="-128"/>
                <a:ea typeface="ＭＳ Ｐ明朝" pitchFamily="18" charset="-128"/>
              </a:rPr>
              <a:t>・他人の意見につけ加えましょう</a:t>
            </a:r>
          </a:p>
          <a:p>
            <a:pPr marL="0" indent="0">
              <a:buFont typeface="Wingdings 2" pitchFamily="18" charset="2"/>
              <a:buNone/>
            </a:pPr>
            <a:r>
              <a:rPr lang="ja-JP" altLang="en-US" sz="2800" smtClean="0">
                <a:latin typeface="ＭＳ Ｐ明朝" pitchFamily="18" charset="-128"/>
                <a:ea typeface="ＭＳ Ｐ明朝" pitchFamily="18" charset="-128"/>
              </a:rPr>
              <a:t>・とにかくたくさん意見を出しましょう</a:t>
            </a:r>
          </a:p>
          <a:p>
            <a:pPr marL="0" indent="0">
              <a:buFont typeface="Wingdings 2" pitchFamily="18" charset="2"/>
              <a:buNone/>
            </a:pPr>
            <a:r>
              <a:rPr lang="ja-JP" altLang="en-US" sz="2800" smtClean="0">
                <a:latin typeface="ＭＳ Ｐ明朝" pitchFamily="18" charset="-128"/>
                <a:ea typeface="ＭＳ Ｐ明朝" pitchFamily="18" charset="-128"/>
              </a:rPr>
              <a:t>・多面的に、別の視点、違った視点で考えましょう</a:t>
            </a:r>
          </a:p>
          <a:p>
            <a:pPr marL="0" indent="0">
              <a:buFont typeface="Wingdings 2" pitchFamily="18" charset="2"/>
              <a:buNone/>
            </a:pPr>
            <a:r>
              <a:rPr lang="ja-JP" altLang="en-US" sz="2800" smtClean="0">
                <a:latin typeface="ＭＳ Ｐ明朝" pitchFamily="18" charset="-128"/>
                <a:ea typeface="ＭＳ Ｐ明朝" pitchFamily="18" charset="-128"/>
              </a:rPr>
              <a:t>・一人ひとりの意見を大切にしましょう</a:t>
            </a:r>
            <a:endParaRPr lang="ja-JP" altLang="ja-JP" sz="2800" smtClean="0">
              <a:latin typeface="ＭＳ Ｐ明朝" pitchFamily="18" charset="-128"/>
              <a:ea typeface="ＭＳ Ｐ明朝" pitchFamily="18" charset="-128"/>
            </a:endParaRPr>
          </a:p>
        </p:txBody>
      </p:sp>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3" y="3857625"/>
            <a:ext cx="419576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857628"/>
            <a:ext cx="41783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付プレースホルダー 2"/>
          <p:cNvSpPr>
            <a:spLocks noGrp="1"/>
          </p:cNvSpPr>
          <p:nvPr>
            <p:ph type="dt" sz="half" idx="10"/>
          </p:nvPr>
        </p:nvSpPr>
        <p:spPr/>
        <p:txBody>
          <a:bodyPr/>
          <a:lstStyle/>
          <a:p>
            <a:pPr>
              <a:defRPr/>
            </a:pPr>
            <a:endParaRPr lang="ja-JP" altLang="en-US">
              <a:solidFill>
                <a:srgbClr val="04617B">
                  <a:shade val="90000"/>
                </a:srgbClr>
              </a:solidFill>
            </a:endParaRPr>
          </a:p>
        </p:txBody>
      </p:sp>
      <p:sp>
        <p:nvSpPr>
          <p:cNvPr id="4" name="フッター プレースホルダー 3"/>
          <p:cNvSpPr>
            <a:spLocks noGrp="1"/>
          </p:cNvSpPr>
          <p:nvPr>
            <p:ph type="ftr" sz="quarter" idx="11"/>
          </p:nvPr>
        </p:nvSpPr>
        <p:spPr/>
        <p:txBody>
          <a:bodyPr/>
          <a:lstStyle/>
          <a:p>
            <a:pPr>
              <a:defRPr/>
            </a:pPr>
            <a:endParaRPr lang="ja-JP" altLang="en-US">
              <a:solidFill>
                <a:srgbClr val="04617B">
                  <a:shade val="90000"/>
                </a:srgbClr>
              </a:solidFill>
            </a:endParaRPr>
          </a:p>
        </p:txBody>
      </p:sp>
    </p:spTree>
    <p:extLst>
      <p:ext uri="{BB962C8B-B14F-4D97-AF65-F5344CB8AC3E}">
        <p14:creationId xmlns:p14="http://schemas.microsoft.com/office/powerpoint/2010/main" val="1704796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043608" y="96840"/>
            <a:ext cx="706362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tx1"/>
                </a:solidFill>
              </a:rPr>
              <a:t>ワーク・ライフ・バランスの推進</a:t>
            </a:r>
            <a:r>
              <a:rPr kumimoji="1" lang="ja-JP" altLang="en-US" sz="2800" dirty="0" smtClean="0">
                <a:solidFill>
                  <a:schemeClr val="tx1"/>
                </a:solidFill>
              </a:rPr>
              <a:t>（企業の取組）</a:t>
            </a:r>
            <a:endParaRPr kumimoji="1" lang="ja-JP" altLang="en-US" sz="2800" dirty="0">
              <a:solidFill>
                <a:schemeClr val="tx1"/>
              </a:solidFill>
            </a:endParaRPr>
          </a:p>
        </p:txBody>
      </p:sp>
      <p:sp>
        <p:nvSpPr>
          <p:cNvPr id="8" name="円/楕円 7"/>
          <p:cNvSpPr/>
          <p:nvPr/>
        </p:nvSpPr>
        <p:spPr>
          <a:xfrm>
            <a:off x="1145311" y="3658797"/>
            <a:ext cx="3239829" cy="297748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rPr>
              <a:t>社員の健康確保</a:t>
            </a:r>
            <a:endParaRPr kumimoji="1" lang="en-US" altLang="ja-JP" sz="2800" dirty="0" smtClean="0">
              <a:solidFill>
                <a:schemeClr val="tx1"/>
              </a:solidFill>
            </a:endParaRPr>
          </a:p>
          <a:p>
            <a:r>
              <a:rPr kumimoji="1" lang="ja-JP" altLang="en-US" sz="2000" dirty="0" smtClean="0">
                <a:solidFill>
                  <a:schemeClr val="tx1"/>
                </a:solidFill>
              </a:rPr>
              <a:t>（メンタルヘルス対策・面接指導等）</a:t>
            </a:r>
            <a:endParaRPr kumimoji="1" lang="ja-JP" altLang="en-US" sz="2000" dirty="0">
              <a:solidFill>
                <a:schemeClr val="tx1"/>
              </a:solidFill>
            </a:endParaRPr>
          </a:p>
        </p:txBody>
      </p:sp>
      <p:sp>
        <p:nvSpPr>
          <p:cNvPr id="10" name="円/楕円 9"/>
          <p:cNvSpPr/>
          <p:nvPr/>
        </p:nvSpPr>
        <p:spPr>
          <a:xfrm>
            <a:off x="4106352" y="3645061"/>
            <a:ext cx="3339128" cy="299121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働きがいの</a:t>
            </a:r>
            <a:endParaRPr lang="en-US" altLang="ja-JP" sz="2800" dirty="0">
              <a:solidFill>
                <a:schemeClr val="tx1"/>
              </a:solidFill>
            </a:endParaRPr>
          </a:p>
          <a:p>
            <a:r>
              <a:rPr kumimoji="1" lang="ja-JP" altLang="en-US" sz="2800" dirty="0" smtClean="0">
                <a:solidFill>
                  <a:schemeClr val="tx1"/>
                </a:solidFill>
              </a:rPr>
              <a:t>　向上</a:t>
            </a:r>
            <a:endParaRPr kumimoji="1" lang="en-US" altLang="ja-JP" sz="2800" dirty="0" smtClean="0">
              <a:solidFill>
                <a:schemeClr val="tx1"/>
              </a:solidFill>
            </a:endParaRPr>
          </a:p>
          <a:p>
            <a:r>
              <a:rPr kumimoji="1" lang="ja-JP" altLang="en-US" sz="2000" dirty="0" smtClean="0">
                <a:solidFill>
                  <a:schemeClr val="tx1"/>
                </a:solidFill>
              </a:rPr>
              <a:t>（キャリアアップ・処遇改善・研修）</a:t>
            </a:r>
            <a:endParaRPr kumimoji="1" lang="ja-JP" altLang="en-US" sz="2000" dirty="0">
              <a:solidFill>
                <a:schemeClr val="tx1"/>
              </a:solidFill>
            </a:endParaRPr>
          </a:p>
        </p:txBody>
      </p:sp>
      <p:sp>
        <p:nvSpPr>
          <p:cNvPr id="5" name="円/楕円 4"/>
          <p:cNvSpPr/>
          <p:nvPr/>
        </p:nvSpPr>
        <p:spPr>
          <a:xfrm>
            <a:off x="1043608" y="980728"/>
            <a:ext cx="3250671" cy="302433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働き方・休み方の見直し　　</a:t>
            </a:r>
            <a:r>
              <a:rPr kumimoji="1" lang="ja-JP" altLang="en-US" sz="2000" dirty="0" smtClean="0">
                <a:solidFill>
                  <a:schemeClr val="tx1"/>
                </a:solidFill>
              </a:rPr>
              <a:t>（時間管理・年休取得促進、業務効率化等）</a:t>
            </a:r>
            <a:endParaRPr kumimoji="1" lang="ja-JP" altLang="en-US" sz="2000" dirty="0">
              <a:solidFill>
                <a:schemeClr val="tx1"/>
              </a:solidFill>
            </a:endParaRPr>
          </a:p>
        </p:txBody>
      </p:sp>
      <p:sp>
        <p:nvSpPr>
          <p:cNvPr id="4" name="円/楕円 3"/>
          <p:cNvSpPr/>
          <p:nvPr/>
        </p:nvSpPr>
        <p:spPr>
          <a:xfrm>
            <a:off x="4041205" y="980728"/>
            <a:ext cx="3267099" cy="302433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働きやすさ</a:t>
            </a:r>
            <a:r>
              <a:rPr lang="ja-JP" altLang="en-US" sz="2800" dirty="0" smtClean="0">
                <a:solidFill>
                  <a:schemeClr val="tx1"/>
                </a:solidFill>
              </a:rPr>
              <a:t>の　確保</a:t>
            </a:r>
            <a:endParaRPr lang="en-US" altLang="ja-JP" sz="2800" dirty="0" smtClean="0">
              <a:solidFill>
                <a:schemeClr val="tx1"/>
              </a:solidFill>
            </a:endParaRPr>
          </a:p>
          <a:p>
            <a:r>
              <a:rPr kumimoji="1" lang="ja-JP" altLang="en-US" sz="2000" dirty="0" smtClean="0">
                <a:solidFill>
                  <a:schemeClr val="tx1"/>
                </a:solidFill>
              </a:rPr>
              <a:t>（育児・介護支援女性活躍推進・ハラスメント対策）</a:t>
            </a:r>
            <a:endParaRPr kumimoji="1" lang="ja-JP" altLang="en-US" sz="2000" dirty="0">
              <a:solidFill>
                <a:schemeClr val="tx1"/>
              </a:solidFill>
            </a:endParaRPr>
          </a:p>
        </p:txBody>
      </p:sp>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708800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ext uri="{D42A27DB-BD31-4B8C-83A1-F6EECF244321}">
                <p14:modId xmlns:p14="http://schemas.microsoft.com/office/powerpoint/2010/main" val="3103471253"/>
              </p:ext>
            </p:extLst>
          </p:nvPr>
        </p:nvGraphicFramePr>
        <p:xfrm>
          <a:off x="118588" y="62041"/>
          <a:ext cx="8840367" cy="6741368"/>
        </p:xfrm>
        <a:graphic>
          <a:graphicData uri="http://schemas.openxmlformats.org/presentationml/2006/ole">
            <mc:AlternateContent xmlns:mc="http://schemas.openxmlformats.org/markup-compatibility/2006">
              <mc:Choice xmlns:v="urn:schemas-microsoft-com:vml" Requires="v">
                <p:oleObj spid="_x0000_s5156" name="ワークシート" r:id="rId4" imgW="10296516" imgH="7553462" progId="Excel.Sheet.12">
                  <p:embed/>
                </p:oleObj>
              </mc:Choice>
              <mc:Fallback>
                <p:oleObj name="ワークシート" r:id="rId4" imgW="10296516" imgH="7553462" progId="Excel.Sheet.12">
                  <p:embed/>
                  <p:pic>
                    <p:nvPicPr>
                      <p:cNvPr id="0" name=""/>
                      <p:cNvPicPr/>
                      <p:nvPr/>
                    </p:nvPicPr>
                    <p:blipFill>
                      <a:blip r:embed="rId5"/>
                      <a:stretch>
                        <a:fillRect/>
                      </a:stretch>
                    </p:blipFill>
                    <p:spPr>
                      <a:xfrm>
                        <a:off x="118588" y="62041"/>
                        <a:ext cx="8840367" cy="6741368"/>
                      </a:xfrm>
                      <a:prstGeom prst="rect">
                        <a:avLst/>
                      </a:prstGeom>
                    </p:spPr>
                  </p:pic>
                </p:oleObj>
              </mc:Fallback>
            </mc:AlternateContent>
          </a:graphicData>
        </a:graphic>
      </p:graphicFrame>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635389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195736" y="260648"/>
            <a:ext cx="5256584" cy="369332"/>
          </a:xfrm>
          <a:prstGeom prst="rect">
            <a:avLst/>
          </a:prstGeom>
          <a:noFill/>
        </p:spPr>
        <p:txBody>
          <a:bodyPr wrap="square" rtlCol="0">
            <a:spAutoFit/>
          </a:bodyPr>
          <a:lstStyle/>
          <a:p>
            <a:r>
              <a:rPr kumimoji="1" lang="ja-JP" altLang="en-US" dirty="0" smtClean="0"/>
              <a:t>週労働時間が</a:t>
            </a:r>
            <a:r>
              <a:rPr kumimoji="1" lang="en-US" altLang="ja-JP" dirty="0" smtClean="0"/>
              <a:t>60</a:t>
            </a:r>
            <a:r>
              <a:rPr kumimoji="1" lang="ja-JP" altLang="en-US" dirty="0" smtClean="0"/>
              <a:t>時間以上の雇用者割合の推移</a:t>
            </a:r>
            <a:endParaRPr kumimoji="1" lang="ja-JP" altLang="en-US" dirty="0"/>
          </a:p>
        </p:txBody>
      </p:sp>
      <p:sp>
        <p:nvSpPr>
          <p:cNvPr id="6" name="テキスト ボックス 5"/>
          <p:cNvSpPr txBox="1"/>
          <p:nvPr/>
        </p:nvSpPr>
        <p:spPr>
          <a:xfrm>
            <a:off x="1043608" y="629980"/>
            <a:ext cx="7056784" cy="738664"/>
          </a:xfrm>
          <a:prstGeom prst="rect">
            <a:avLst/>
          </a:prstGeom>
          <a:noFill/>
          <a:ln>
            <a:solidFill>
              <a:schemeClr val="tx1"/>
            </a:solidFill>
          </a:ln>
        </p:spPr>
        <p:txBody>
          <a:bodyPr wrap="square" rtlCol="0">
            <a:spAutoFit/>
          </a:bodyPr>
          <a:lstStyle/>
          <a:p>
            <a:r>
              <a:rPr kumimoji="1" lang="ja-JP" altLang="en-US" sz="1400" b="1" dirty="0" smtClean="0"/>
              <a:t>週の労働時間が６０時間以上の者の割合は、全体では近年低下傾向で推移し、１割弱となっているが、３０代男性では</a:t>
            </a:r>
            <a:r>
              <a:rPr lang="ja-JP" altLang="en-US" sz="1400" b="1" dirty="0" smtClean="0"/>
              <a:t>１７．６</a:t>
            </a:r>
            <a:r>
              <a:rPr kumimoji="1" lang="ja-JP" altLang="en-US" sz="1400" b="1" dirty="0" smtClean="0"/>
              <a:t>％と</a:t>
            </a:r>
            <a:r>
              <a:rPr lang="ja-JP" altLang="en-US" sz="1400" b="1" dirty="0" smtClean="0"/>
              <a:t>、以前より低下したものの高水準で推移している。</a:t>
            </a:r>
            <a:endParaRPr lang="en-US" altLang="ja-JP" sz="1400" b="1" dirty="0" smtClean="0"/>
          </a:p>
          <a:p>
            <a:r>
              <a:rPr lang="ja-JP" altLang="en-US" sz="1400" b="1" dirty="0" smtClean="0"/>
              <a:t>育児</a:t>
            </a:r>
            <a:r>
              <a:rPr lang="ja-JP" altLang="en-US" sz="1400" b="1" dirty="0"/>
              <a:t>を担う世代が長時間労働を強いられて</a:t>
            </a:r>
            <a:r>
              <a:rPr lang="ja-JP" altLang="en-US" sz="1400" b="1" dirty="0" smtClean="0"/>
              <a:t>います。</a:t>
            </a:r>
            <a:endParaRPr kumimoji="1" lang="ja-JP" altLang="en-US" sz="1400" b="1" dirty="0"/>
          </a:p>
        </p:txBody>
      </p:sp>
      <p:graphicFrame>
        <p:nvGraphicFramePr>
          <p:cNvPr id="4" name="グラフ 3"/>
          <p:cNvGraphicFramePr/>
          <p:nvPr>
            <p:extLst>
              <p:ext uri="{D42A27DB-BD31-4B8C-83A1-F6EECF244321}">
                <p14:modId xmlns:p14="http://schemas.microsoft.com/office/powerpoint/2010/main" val="2331576533"/>
              </p:ext>
            </p:extLst>
          </p:nvPr>
        </p:nvGraphicFramePr>
        <p:xfrm>
          <a:off x="1060760" y="1340768"/>
          <a:ext cx="6984776"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p:cNvSpPr txBox="1"/>
          <p:nvPr/>
        </p:nvSpPr>
        <p:spPr>
          <a:xfrm>
            <a:off x="1204776" y="5085184"/>
            <a:ext cx="7543688" cy="600164"/>
          </a:xfrm>
          <a:prstGeom prst="rect">
            <a:avLst/>
          </a:prstGeom>
          <a:noFill/>
        </p:spPr>
        <p:txBody>
          <a:bodyPr wrap="square" rtlCol="0">
            <a:spAutoFit/>
          </a:bodyPr>
          <a:lstStyle/>
          <a:p>
            <a:r>
              <a:rPr kumimoji="1" lang="en-US" altLang="ja-JP" sz="1100" dirty="0" smtClean="0">
                <a:latin typeface="ＭＳ Ｐゴシック" panose="020B0600070205080204" pitchFamily="50" charset="-128"/>
                <a:ea typeface="ＭＳ Ｐゴシック" panose="020B0600070205080204" pitchFamily="50" charset="-128"/>
              </a:rPr>
              <a:t>※</a:t>
            </a:r>
            <a:r>
              <a:rPr kumimoji="1" lang="ja-JP" altLang="en-US" sz="1100" dirty="0" smtClean="0">
                <a:latin typeface="ＭＳ Ｐゴシック" panose="020B0600070205080204" pitchFamily="50" charset="-128"/>
                <a:ea typeface="ＭＳ Ｐゴシック" panose="020B0600070205080204" pitchFamily="50" charset="-128"/>
              </a:rPr>
              <a:t>　資料出所：総務省「労働力調査」（平成２３年は岩手県、宮城県及び福島県を除く）</a:t>
            </a:r>
          </a:p>
          <a:p>
            <a:r>
              <a:rPr lang="en-US" altLang="ja-JP" sz="1100" dirty="0" smtClean="0">
                <a:latin typeface="ＭＳ Ｐゴシック" panose="020B0600070205080204" pitchFamily="50" charset="-128"/>
                <a:ea typeface="ＭＳ Ｐゴシック" panose="020B0600070205080204" pitchFamily="50" charset="-128"/>
              </a:rPr>
              <a:t>※</a:t>
            </a:r>
            <a:r>
              <a:rPr lang="ja-JP" altLang="en-US" sz="1100" dirty="0" smtClean="0">
                <a:latin typeface="ＭＳ Ｐゴシック" panose="020B0600070205080204" pitchFamily="50" charset="-128"/>
                <a:ea typeface="ＭＳ Ｐゴシック" panose="020B0600070205080204" pitchFamily="50" charset="-128"/>
              </a:rPr>
              <a:t>　数値は雇用者についてのもの。ただし、「３０代男性で週６０時間以上の者」については、統計上の制約から、雇用者のみ</a:t>
            </a:r>
          </a:p>
          <a:p>
            <a:r>
              <a:rPr kumimoji="1" lang="ja-JP" altLang="en-US" sz="1100" dirty="0">
                <a:latin typeface="ＭＳ Ｐゴシック" panose="020B0600070205080204" pitchFamily="50" charset="-128"/>
                <a:ea typeface="ＭＳ Ｐゴシック" panose="020B0600070205080204" pitchFamily="50" charset="-128"/>
              </a:rPr>
              <a:t>　</a:t>
            </a:r>
            <a:r>
              <a:rPr kumimoji="1" lang="ja-JP" altLang="en-US" sz="1100" dirty="0" smtClean="0">
                <a:latin typeface="ＭＳ Ｐゴシック" panose="020B0600070205080204" pitchFamily="50" charset="-128"/>
                <a:ea typeface="ＭＳ Ｐゴシック" panose="020B0600070205080204" pitchFamily="50" charset="-128"/>
              </a:rPr>
              <a:t>の数値が得られないため、雇用者だけでなく自営業主と家族従業者を含んだ就業者数により作成。</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160193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1685454910"/>
              </p:ext>
            </p:extLst>
          </p:nvPr>
        </p:nvGraphicFramePr>
        <p:xfrm>
          <a:off x="539552" y="1700808"/>
          <a:ext cx="3659188" cy="3138488"/>
        </p:xfrm>
        <a:graphic>
          <a:graphicData uri="http://schemas.openxmlformats.org/presentationml/2006/ole">
            <mc:AlternateContent xmlns:mc="http://schemas.openxmlformats.org/markup-compatibility/2006">
              <mc:Choice xmlns:v="urn:schemas-microsoft-com:vml" Requires="v">
                <p:oleObj spid="_x0000_s4230" name="ワークシート" r:id="rId4" imgW="3695664" imgH="3590812" progId="Excel.Sheet.12">
                  <p:embed/>
                </p:oleObj>
              </mc:Choice>
              <mc:Fallback>
                <p:oleObj name="ワークシート" r:id="rId4" imgW="3695664" imgH="3590812" progId="Excel.Sheet.12">
                  <p:embed/>
                  <p:pic>
                    <p:nvPicPr>
                      <p:cNvPr id="0" name=""/>
                      <p:cNvPicPr/>
                      <p:nvPr/>
                    </p:nvPicPr>
                    <p:blipFill>
                      <a:blip r:embed="rId5"/>
                      <a:stretch>
                        <a:fillRect/>
                      </a:stretch>
                    </p:blipFill>
                    <p:spPr>
                      <a:xfrm>
                        <a:off x="539552" y="1700808"/>
                        <a:ext cx="3659188" cy="3138488"/>
                      </a:xfrm>
                      <a:prstGeom prst="rect">
                        <a:avLst/>
                      </a:prstGeom>
                    </p:spPr>
                  </p:pic>
                </p:oleObj>
              </mc:Fallback>
            </mc:AlternateContent>
          </a:graphicData>
        </a:graphic>
      </p:graphicFrame>
      <p:sp>
        <p:nvSpPr>
          <p:cNvPr id="5" name="テキスト ボックス 4"/>
          <p:cNvSpPr txBox="1"/>
          <p:nvPr/>
        </p:nvSpPr>
        <p:spPr>
          <a:xfrm>
            <a:off x="2555776" y="260648"/>
            <a:ext cx="4752528" cy="369332"/>
          </a:xfrm>
          <a:prstGeom prst="rect">
            <a:avLst/>
          </a:prstGeom>
          <a:noFill/>
        </p:spPr>
        <p:txBody>
          <a:bodyPr wrap="square" rtlCol="0">
            <a:spAutoFit/>
          </a:bodyPr>
          <a:lstStyle/>
          <a:p>
            <a:r>
              <a:rPr lang="ja-JP" altLang="en-US" dirty="0"/>
              <a:t>年</a:t>
            </a:r>
            <a:r>
              <a:rPr lang="ja-JP" altLang="en-US" dirty="0" smtClean="0"/>
              <a:t>平均労働時間と長時間労働者の各国比較</a:t>
            </a:r>
          </a:p>
        </p:txBody>
      </p:sp>
      <p:sp>
        <p:nvSpPr>
          <p:cNvPr id="6" name="テキスト ボックス 5"/>
          <p:cNvSpPr txBox="1"/>
          <p:nvPr/>
        </p:nvSpPr>
        <p:spPr>
          <a:xfrm>
            <a:off x="1187624" y="781867"/>
            <a:ext cx="7056784" cy="738664"/>
          </a:xfrm>
          <a:prstGeom prst="rect">
            <a:avLst/>
          </a:prstGeom>
          <a:noFill/>
          <a:ln w="19050">
            <a:solidFill>
              <a:schemeClr val="tx1"/>
            </a:solidFill>
          </a:ln>
        </p:spPr>
        <p:txBody>
          <a:bodyPr wrap="square" rtlCol="0">
            <a:spAutoFit/>
          </a:bodyPr>
          <a:lstStyle/>
          <a:p>
            <a:r>
              <a:rPr lang="ja-JP" altLang="en-US" sz="1400" b="1" dirty="0" smtClean="0"/>
              <a:t>○　日本は欧米諸国と比較して、年平均労働時間が長い。</a:t>
            </a:r>
          </a:p>
          <a:p>
            <a:r>
              <a:rPr kumimoji="1" lang="ja-JP" altLang="en-US" sz="1400" b="1" dirty="0" smtClean="0"/>
              <a:t>○　また、時間外労働（４０時間以上</a:t>
            </a:r>
            <a:r>
              <a:rPr kumimoji="1" lang="en-US" altLang="ja-JP" sz="1400" b="1" dirty="0" smtClean="0"/>
              <a:t>/</a:t>
            </a:r>
            <a:r>
              <a:rPr kumimoji="1" lang="ja-JP" altLang="en-US" sz="1400" b="1" dirty="0" smtClean="0"/>
              <a:t>週）者の構成割合が高く、特に４８時間以上</a:t>
            </a:r>
            <a:r>
              <a:rPr kumimoji="1" lang="en-US" altLang="ja-JP" sz="1400" b="1" dirty="0" smtClean="0"/>
              <a:t>/</a:t>
            </a:r>
            <a:r>
              <a:rPr kumimoji="1" lang="ja-JP" altLang="en-US" sz="1400" b="1" dirty="0" smtClean="0"/>
              <a:t>週働いている労働者の割合が高い。</a:t>
            </a:r>
          </a:p>
        </p:txBody>
      </p:sp>
      <p:graphicFrame>
        <p:nvGraphicFramePr>
          <p:cNvPr id="4" name="オブジェクト 2"/>
          <p:cNvGraphicFramePr>
            <a:graphicFrameLocks noChangeAspect="1"/>
          </p:cNvGraphicFramePr>
          <p:nvPr>
            <p:extLst>
              <p:ext uri="{D42A27DB-BD31-4B8C-83A1-F6EECF244321}">
                <p14:modId xmlns:p14="http://schemas.microsoft.com/office/powerpoint/2010/main" val="2133656044"/>
              </p:ext>
            </p:extLst>
          </p:nvPr>
        </p:nvGraphicFramePr>
        <p:xfrm>
          <a:off x="4355976" y="1628800"/>
          <a:ext cx="4563203" cy="3312368"/>
        </p:xfrm>
        <a:graphic>
          <a:graphicData uri="http://schemas.openxmlformats.org/drawingml/2006/chart">
            <c:chart xmlns:c="http://schemas.openxmlformats.org/drawingml/2006/chart" xmlns:r="http://schemas.openxmlformats.org/officeDocument/2006/relationships" r:id="rId6"/>
          </a:graphicData>
        </a:graphic>
      </p:graphicFrame>
      <p:sp>
        <p:nvSpPr>
          <p:cNvPr id="9" name="テキスト ボックス 8"/>
          <p:cNvSpPr txBox="1"/>
          <p:nvPr/>
        </p:nvSpPr>
        <p:spPr>
          <a:xfrm>
            <a:off x="323528" y="5119448"/>
            <a:ext cx="4104456" cy="600164"/>
          </a:xfrm>
          <a:prstGeom prst="rect">
            <a:avLst/>
          </a:prstGeom>
          <a:noFill/>
        </p:spPr>
        <p:txBody>
          <a:bodyPr wrap="square" rtlCol="0">
            <a:spAutoFit/>
          </a:bodyPr>
          <a:lstStyle/>
          <a:p>
            <a:r>
              <a:rPr kumimoji="1" lang="en-US" altLang="ja-JP" sz="1100" dirty="0" smtClean="0"/>
              <a:t>※</a:t>
            </a:r>
            <a:r>
              <a:rPr kumimoji="1" lang="ja-JP" altLang="en-US" sz="1100" dirty="0" smtClean="0"/>
              <a:t>　年平均労働時間は、</a:t>
            </a:r>
            <a:r>
              <a:rPr kumimoji="1" lang="en-US" altLang="ja-JP" sz="1100" dirty="0" smtClean="0"/>
              <a:t>2012</a:t>
            </a:r>
            <a:r>
              <a:rPr kumimoji="1" lang="ja-JP" altLang="en-US" sz="1100" dirty="0" smtClean="0"/>
              <a:t>年の各国の就業者一人当たりの年間労働時間（韓国のみ</a:t>
            </a:r>
            <a:r>
              <a:rPr kumimoji="1" lang="en-US" altLang="ja-JP" sz="1100" dirty="0" smtClean="0"/>
              <a:t>2011</a:t>
            </a:r>
            <a:r>
              <a:rPr kumimoji="1" lang="ja-JP" altLang="en-US" sz="1100" dirty="0" smtClean="0"/>
              <a:t>年）を示す。データは</a:t>
            </a:r>
            <a:r>
              <a:rPr kumimoji="1" lang="en-US" altLang="ja-JP" sz="1100" dirty="0" smtClean="0"/>
              <a:t>OECD</a:t>
            </a:r>
            <a:r>
              <a:rPr kumimoji="1" lang="ja-JP" altLang="en-US" sz="1100" dirty="0" smtClean="0"/>
              <a:t>「ｉＬｉｂｒａｒｙ」（日本は厚生労働省「毎月勤労統計調査」）による。</a:t>
            </a:r>
            <a:endParaRPr kumimoji="1" lang="ja-JP" altLang="en-US" sz="1100" dirty="0"/>
          </a:p>
        </p:txBody>
      </p:sp>
      <p:sp>
        <p:nvSpPr>
          <p:cNvPr id="10" name="テキスト ボックス 9"/>
          <p:cNvSpPr txBox="1"/>
          <p:nvPr/>
        </p:nvSpPr>
        <p:spPr>
          <a:xfrm>
            <a:off x="4716016" y="5157192"/>
            <a:ext cx="4176464" cy="938719"/>
          </a:xfrm>
          <a:prstGeom prst="rect">
            <a:avLst/>
          </a:prstGeom>
          <a:noFill/>
        </p:spPr>
        <p:txBody>
          <a:bodyPr wrap="square" rtlCol="0">
            <a:spAutoFit/>
          </a:bodyPr>
          <a:lstStyle/>
          <a:p>
            <a:r>
              <a:rPr kumimoji="1" lang="en-US" altLang="ja-JP" sz="1100" dirty="0" smtClean="0"/>
              <a:t>※</a:t>
            </a:r>
            <a:r>
              <a:rPr kumimoji="1" lang="ja-JP" altLang="en-US" sz="1100" dirty="0" smtClean="0"/>
              <a:t>　長時間労働者の構成比については、</a:t>
            </a:r>
            <a:r>
              <a:rPr kumimoji="1" lang="en-US" altLang="ja-JP" sz="1100" dirty="0" smtClean="0"/>
              <a:t>2010</a:t>
            </a:r>
            <a:r>
              <a:rPr kumimoji="1" lang="ja-JP" altLang="en-US" sz="1100" dirty="0" smtClean="0"/>
              <a:t>年の各国の就業者一人当たりの週労働時間を示す。データは</a:t>
            </a:r>
            <a:r>
              <a:rPr kumimoji="1" lang="en-US" altLang="ja-JP" sz="1100" dirty="0" smtClean="0"/>
              <a:t>ILO</a:t>
            </a:r>
            <a:r>
              <a:rPr kumimoji="1" lang="ja-JP" altLang="en-US" sz="1100" dirty="0" smtClean="0"/>
              <a:t>「</a:t>
            </a:r>
            <a:r>
              <a:rPr kumimoji="1" lang="en-US" altLang="ja-JP" sz="1100" dirty="0" smtClean="0"/>
              <a:t>ILOSTAT</a:t>
            </a:r>
            <a:r>
              <a:rPr lang="ja-JP" altLang="en-US" sz="1100" dirty="0"/>
              <a:t> </a:t>
            </a:r>
            <a:r>
              <a:rPr lang="en-US" altLang="ja-JP" sz="1100" dirty="0" smtClean="0"/>
              <a:t>Database</a:t>
            </a:r>
            <a:r>
              <a:rPr lang="ja-JP" altLang="en-US" sz="1100" dirty="0" smtClean="0"/>
              <a:t>」</a:t>
            </a:r>
          </a:p>
          <a:p>
            <a:r>
              <a:rPr kumimoji="1" lang="ja-JP" altLang="en-US" sz="1100" dirty="0" smtClean="0"/>
              <a:t>（日本は総務省「労働力調査）による。</a:t>
            </a:r>
          </a:p>
          <a:p>
            <a:r>
              <a:rPr lang="en-US" altLang="ja-JP" sz="1100" dirty="0" smtClean="0"/>
              <a:t>※</a:t>
            </a:r>
            <a:r>
              <a:rPr lang="ja-JP" altLang="en-US" sz="1100" dirty="0" smtClean="0"/>
              <a:t>　就業時間不詳の者がいるため、計</a:t>
            </a:r>
            <a:r>
              <a:rPr lang="en-US" altLang="ja-JP" sz="1100" dirty="0" smtClean="0"/>
              <a:t>100%</a:t>
            </a:r>
            <a:r>
              <a:rPr lang="ja-JP" altLang="en-US" sz="1100" dirty="0" smtClean="0"/>
              <a:t>とはならない（イギリス、フランス）</a:t>
            </a:r>
            <a:endParaRPr kumimoji="1" lang="ja-JP" altLang="en-US" sz="1100" dirty="0"/>
          </a:p>
        </p:txBody>
      </p:sp>
      <p:sp>
        <p:nvSpPr>
          <p:cNvPr id="3" name="日付プレースホルダー 2"/>
          <p:cNvSpPr>
            <a:spLocks noGrp="1"/>
          </p:cNvSpPr>
          <p:nvPr>
            <p:ph type="dt" sz="half" idx="10"/>
          </p:nvPr>
        </p:nvSpPr>
        <p:spPr/>
        <p:txBody>
          <a:bodyPr/>
          <a:lstStyle/>
          <a:p>
            <a:endParaRPr kumimoji="1" lang="ja-JP" altLang="en-US"/>
          </a:p>
        </p:txBody>
      </p:sp>
      <p:sp>
        <p:nvSpPr>
          <p:cNvPr id="7" name="フッター プレースホルダー 6"/>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805078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18058"/>
          </a:xfrm>
        </p:spPr>
        <p:txBody>
          <a:bodyPr>
            <a:normAutofit/>
          </a:bodyPr>
          <a:lstStyle/>
          <a:p>
            <a:r>
              <a:rPr kumimoji="1" lang="ja-JP" altLang="en-US" sz="1800" dirty="0" smtClean="0"/>
              <a:t>労働生産性水準の国際比較</a:t>
            </a:r>
            <a:endParaRPr kumimoji="1" lang="ja-JP" altLang="en-US" sz="18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247787572"/>
              </p:ext>
            </p:extLst>
          </p:nvPr>
        </p:nvGraphicFramePr>
        <p:xfrm>
          <a:off x="457200" y="1600201"/>
          <a:ext cx="8229600" cy="3989039"/>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755576" y="764704"/>
            <a:ext cx="7992888" cy="461665"/>
          </a:xfrm>
          <a:prstGeom prst="rect">
            <a:avLst/>
          </a:prstGeom>
          <a:noFill/>
          <a:ln w="19050">
            <a:solidFill>
              <a:schemeClr val="tx1"/>
            </a:solidFill>
          </a:ln>
        </p:spPr>
        <p:txBody>
          <a:bodyPr wrap="square" rtlCol="0">
            <a:spAutoFit/>
          </a:bodyPr>
          <a:lstStyle/>
          <a:p>
            <a:r>
              <a:rPr lang="ja-JP" altLang="en-US" sz="1200" b="1" dirty="0"/>
              <a:t>日本</a:t>
            </a:r>
            <a:r>
              <a:rPr lang="ja-JP" altLang="en-US" sz="1200" b="1" dirty="0" smtClean="0"/>
              <a:t>の労働生産性は、２００５年現在、アメリカを１００とした場合７１となっており、主要先進７か国の中で最下位となっている。</a:t>
            </a:r>
            <a:endParaRPr kumimoji="1" lang="ja-JP" altLang="en-US" sz="1200" b="1" dirty="0"/>
          </a:p>
        </p:txBody>
      </p:sp>
      <p:sp>
        <p:nvSpPr>
          <p:cNvPr id="6" name="テキスト ボックス 5"/>
          <p:cNvSpPr txBox="1"/>
          <p:nvPr/>
        </p:nvSpPr>
        <p:spPr>
          <a:xfrm>
            <a:off x="755576" y="6171207"/>
            <a:ext cx="8136904" cy="400110"/>
          </a:xfrm>
          <a:prstGeom prst="rect">
            <a:avLst/>
          </a:prstGeom>
          <a:noFill/>
        </p:spPr>
        <p:txBody>
          <a:bodyPr wrap="square" rtlCol="0">
            <a:spAutoFit/>
          </a:bodyPr>
          <a:lstStyle/>
          <a:p>
            <a:r>
              <a:rPr lang="en-US" altLang="ja-JP" sz="1000" dirty="0" smtClean="0">
                <a:latin typeface="ＭＳ Ｐゴシック" panose="020B0600070205080204" pitchFamily="50" charset="-128"/>
                <a:ea typeface="ＭＳ Ｐゴシック" panose="020B0600070205080204" pitchFamily="50" charset="-128"/>
              </a:rPr>
              <a:t>※</a:t>
            </a:r>
            <a:r>
              <a:rPr lang="ja-JP" altLang="en-US" sz="1000" dirty="0" smtClean="0">
                <a:latin typeface="ＭＳ Ｐゴシック" panose="020B0600070205080204" pitchFamily="50" charset="-128"/>
                <a:ea typeface="ＭＳ Ｐゴシック" panose="020B0600070205080204" pitchFamily="50" charset="-128"/>
              </a:rPr>
              <a:t>　</a:t>
            </a:r>
            <a:r>
              <a:rPr lang="zh-TW" altLang="en-US" sz="1000" dirty="0" smtClean="0">
                <a:latin typeface="ＭＳ Ｐゴシック" panose="020B0600070205080204" pitchFamily="50" charset="-128"/>
                <a:ea typeface="ＭＳ Ｐゴシック" panose="020B0600070205080204" pitchFamily="50" charset="-128"/>
              </a:rPr>
              <a:t>資料出所</a:t>
            </a:r>
            <a:r>
              <a:rPr lang="ja-JP" altLang="en-US" sz="1000" dirty="0" smtClean="0">
                <a:latin typeface="ＭＳ Ｐゴシック" panose="020B0600070205080204" pitchFamily="50" charset="-128"/>
                <a:ea typeface="ＭＳ Ｐゴシック" panose="020B0600070205080204" pitchFamily="50" charset="-128"/>
              </a:rPr>
              <a:t>：ＯＥＣＤ（経済協力開発機構）“Ｐｒｏｄｕｃｔｉｖｉｔｙ　Ｄａｔａｂａｓｅ（２００６年９月）”</a:t>
            </a:r>
          </a:p>
          <a:p>
            <a:r>
              <a:rPr lang="en-US" altLang="ja-JP" sz="1000" dirty="0" smtClean="0">
                <a:latin typeface="ＭＳ Ｐゴシック" panose="020B0600070205080204" pitchFamily="50" charset="-128"/>
                <a:ea typeface="ＭＳ Ｐゴシック" panose="020B0600070205080204" pitchFamily="50" charset="-128"/>
              </a:rPr>
              <a:t>※</a:t>
            </a:r>
            <a:r>
              <a:rPr lang="ja-JP" altLang="en-US" sz="1000" dirty="0" smtClean="0">
                <a:latin typeface="ＭＳ Ｐゴシック" panose="020B0600070205080204" pitchFamily="50" charset="-128"/>
                <a:ea typeface="ＭＳ Ｐゴシック" panose="020B0600070205080204" pitchFamily="50" charset="-128"/>
              </a:rPr>
              <a:t>　（注）労働生産性は、ＧＤＰ（付加価値）を労働投入量（就業者数</a:t>
            </a:r>
            <a:r>
              <a:rPr lang="en-US" altLang="ja-JP" sz="1000" dirty="0" smtClean="0">
                <a:latin typeface="ＭＳ Ｐゴシック" panose="020B0600070205080204" pitchFamily="50" charset="-128"/>
                <a:ea typeface="ＭＳ Ｐゴシック" panose="020B0600070205080204" pitchFamily="50" charset="-128"/>
              </a:rPr>
              <a:t>×</a:t>
            </a:r>
            <a:r>
              <a:rPr lang="ja-JP" altLang="en-US" sz="1000" dirty="0" smtClean="0">
                <a:latin typeface="ＭＳ Ｐゴシック" panose="020B0600070205080204" pitchFamily="50" charset="-128"/>
                <a:ea typeface="ＭＳ Ｐゴシック" panose="020B0600070205080204" pitchFamily="50" charset="-128"/>
              </a:rPr>
              <a:t>労働時間）で除したものである。</a:t>
            </a:r>
          </a:p>
        </p:txBody>
      </p:sp>
      <p:sp>
        <p:nvSpPr>
          <p:cNvPr id="3" name="日付プレースホルダー 2"/>
          <p:cNvSpPr>
            <a:spLocks noGrp="1"/>
          </p:cNvSpPr>
          <p:nvPr>
            <p:ph type="dt" sz="half" idx="10"/>
          </p:nvPr>
        </p:nvSpPr>
        <p:spPr/>
        <p:txBody>
          <a:bodyPr/>
          <a:lstStyle/>
          <a:p>
            <a:endParaRPr kumimoji="1" lang="ja-JP" altLang="en-US"/>
          </a:p>
        </p:txBody>
      </p:sp>
      <p:sp>
        <p:nvSpPr>
          <p:cNvPr id="7" name="フッター プレースホルダー 6"/>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522260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15616" y="6093296"/>
            <a:ext cx="7632848" cy="677108"/>
          </a:xfrm>
          <a:prstGeom prst="rect">
            <a:avLst/>
          </a:prstGeom>
          <a:noFill/>
        </p:spPr>
        <p:txBody>
          <a:bodyPr wrap="square" rtlCol="0">
            <a:spAutoFit/>
          </a:bodyPr>
          <a:lstStyle/>
          <a:p>
            <a:r>
              <a:rPr lang="en-US" altLang="ja-JP" sz="900" dirty="0" smtClean="0">
                <a:latin typeface="ＭＳ Ｐゴシック" panose="020B0600070205080204" pitchFamily="50" charset="-128"/>
                <a:ea typeface="ＭＳ Ｐゴシック" panose="020B0600070205080204" pitchFamily="50" charset="-128"/>
              </a:rPr>
              <a:t>※</a:t>
            </a:r>
            <a:r>
              <a:rPr lang="ja-JP" altLang="en-US" sz="900" dirty="0" smtClean="0">
                <a:latin typeface="ＭＳ Ｐゴシック" panose="020B0600070205080204" pitchFamily="50" charset="-128"/>
                <a:ea typeface="ＭＳ Ｐゴシック" panose="020B0600070205080204" pitchFamily="50" charset="-128"/>
              </a:rPr>
              <a:t>　</a:t>
            </a:r>
            <a:r>
              <a:rPr lang="zh-TW" altLang="en-US" sz="900" dirty="0" smtClean="0">
                <a:latin typeface="ＭＳ Ｐゴシック" panose="020B0600070205080204" pitchFamily="50" charset="-128"/>
                <a:ea typeface="ＭＳ Ｐゴシック" panose="020B0600070205080204" pitchFamily="50" charset="-128"/>
              </a:rPr>
              <a:t>資料</a:t>
            </a:r>
            <a:r>
              <a:rPr lang="zh-TW" altLang="en-US" sz="900" dirty="0">
                <a:latin typeface="ＭＳ Ｐゴシック" panose="020B0600070205080204" pitchFamily="50" charset="-128"/>
                <a:ea typeface="ＭＳ Ｐゴシック" panose="020B0600070205080204" pitchFamily="50" charset="-128"/>
              </a:rPr>
              <a:t>出所</a:t>
            </a:r>
            <a:r>
              <a:rPr lang="zh-TW" altLang="en-US" sz="900" dirty="0" smtClean="0">
                <a:latin typeface="ＭＳ Ｐゴシック" panose="020B0600070205080204" pitchFamily="50" charset="-128"/>
                <a:ea typeface="ＭＳ Ｐゴシック" panose="020B0600070205080204" pitchFamily="50" charset="-128"/>
              </a:rPr>
              <a:t>：</a:t>
            </a:r>
            <a:r>
              <a:rPr lang="ja-JP" altLang="en-US" sz="900" dirty="0" smtClean="0">
                <a:latin typeface="ＭＳ Ｐゴシック" panose="020B0600070205080204" pitchFamily="50" charset="-128"/>
                <a:ea typeface="ＭＳ Ｐゴシック" panose="020B0600070205080204" pitchFamily="50" charset="-128"/>
              </a:rPr>
              <a:t>厚生労働省「</a:t>
            </a:r>
            <a:r>
              <a:rPr lang="zh-TW" altLang="en-US" sz="900" dirty="0" smtClean="0">
                <a:latin typeface="ＭＳ Ｐゴシック" panose="020B0600070205080204" pitchFamily="50" charset="-128"/>
                <a:ea typeface="ＭＳ Ｐゴシック" panose="020B0600070205080204" pitchFamily="50" charset="-128"/>
              </a:rPr>
              <a:t>就労</a:t>
            </a:r>
            <a:r>
              <a:rPr lang="zh-TW" altLang="en-US" sz="900" dirty="0">
                <a:latin typeface="ＭＳ Ｐゴシック" panose="020B0600070205080204" pitchFamily="50" charset="-128"/>
                <a:ea typeface="ＭＳ Ｐゴシック" panose="020B0600070205080204" pitchFamily="50" charset="-128"/>
              </a:rPr>
              <a:t>条件総合調査（旧賃金労働時間制度等総合調査</a:t>
            </a:r>
            <a:r>
              <a:rPr lang="zh-TW" altLang="en-US" sz="900" dirty="0" smtClean="0">
                <a:latin typeface="ＭＳ Ｐゴシック" panose="020B0600070205080204" pitchFamily="50" charset="-128"/>
                <a:ea typeface="ＭＳ Ｐゴシック" panose="020B0600070205080204" pitchFamily="50" charset="-128"/>
              </a:rPr>
              <a:t>）</a:t>
            </a:r>
            <a:r>
              <a:rPr lang="ja-JP" altLang="en-US" sz="1100" dirty="0" smtClean="0">
                <a:latin typeface="ＭＳ Ｐゴシック" panose="020B0600070205080204" pitchFamily="50" charset="-128"/>
                <a:ea typeface="ＭＳ Ｐゴシック" panose="020B0600070205080204" pitchFamily="50" charset="-128"/>
              </a:rPr>
              <a:t>」</a:t>
            </a:r>
          </a:p>
          <a:p>
            <a:r>
              <a:rPr lang="en-US" altLang="ja-JP" sz="900" dirty="0" smtClean="0">
                <a:latin typeface="ＭＳ Ｐゴシック" panose="020B0600070205080204" pitchFamily="50" charset="-128"/>
                <a:ea typeface="ＭＳ Ｐゴシック" panose="020B0600070205080204" pitchFamily="50" charset="-128"/>
              </a:rPr>
              <a:t>※</a:t>
            </a:r>
            <a:r>
              <a:rPr lang="ja-JP" altLang="en-US" sz="900" dirty="0" smtClean="0">
                <a:latin typeface="ＭＳ Ｐゴシック" panose="020B0600070205080204" pitchFamily="50" charset="-128"/>
                <a:ea typeface="ＭＳ Ｐゴシック" panose="020B0600070205080204" pitchFamily="50" charset="-128"/>
              </a:rPr>
              <a:t>　（注）</a:t>
            </a:r>
            <a:r>
              <a:rPr lang="en-US" altLang="ja-JP" sz="900" dirty="0" smtClean="0">
                <a:latin typeface="ＭＳ Ｐゴシック" panose="020B0600070205080204" pitchFamily="50" charset="-128"/>
                <a:ea typeface="ＭＳ Ｐゴシック" panose="020B0600070205080204" pitchFamily="50" charset="-128"/>
              </a:rPr>
              <a:t>1</a:t>
            </a:r>
            <a:r>
              <a:rPr lang="ja-JP" altLang="en-US" sz="900" dirty="0" smtClean="0">
                <a:latin typeface="ＭＳ Ｐゴシック" panose="020B0600070205080204" pitchFamily="50" charset="-128"/>
                <a:ea typeface="ＭＳ Ｐゴシック" panose="020B0600070205080204" pitchFamily="50" charset="-128"/>
              </a:rPr>
              <a:t>　「対象労働者」は「常用労働者」から「パートタイム労働者」を除いた労働者である。</a:t>
            </a:r>
          </a:p>
          <a:p>
            <a:r>
              <a:rPr kumimoji="1" lang="ja-JP" altLang="en-US" sz="900" dirty="0">
                <a:latin typeface="ＭＳ Ｐゴシック" panose="020B0600070205080204" pitchFamily="50" charset="-128"/>
                <a:ea typeface="ＭＳ Ｐゴシック" panose="020B0600070205080204" pitchFamily="50" charset="-128"/>
              </a:rPr>
              <a:t>　</a:t>
            </a:r>
            <a:r>
              <a:rPr kumimoji="1" lang="ja-JP" altLang="en-US" sz="900" dirty="0" smtClean="0">
                <a:latin typeface="ＭＳ Ｐゴシック" panose="020B0600070205080204" pitchFamily="50" charset="-128"/>
                <a:ea typeface="ＭＳ Ｐゴシック" panose="020B0600070205080204" pitchFamily="50" charset="-128"/>
              </a:rPr>
              <a:t>　  　　　</a:t>
            </a:r>
            <a:r>
              <a:rPr kumimoji="1" lang="en-US" altLang="ja-JP" sz="900" dirty="0" smtClean="0">
                <a:latin typeface="ＭＳ Ｐゴシック" panose="020B0600070205080204" pitchFamily="50" charset="-128"/>
                <a:ea typeface="ＭＳ Ｐゴシック" panose="020B0600070205080204" pitchFamily="50" charset="-128"/>
              </a:rPr>
              <a:t>2</a:t>
            </a:r>
            <a:r>
              <a:rPr kumimoji="1" lang="ja-JP" altLang="en-US" sz="900" dirty="0" smtClean="0">
                <a:latin typeface="ＭＳ Ｐゴシック" panose="020B0600070205080204" pitchFamily="50" charset="-128"/>
                <a:ea typeface="ＭＳ Ｐゴシック" panose="020B0600070205080204" pitchFamily="50" charset="-128"/>
              </a:rPr>
              <a:t>　「付与日数」には、繰越日数を含まない。「取得率」は、全取得日数／全付与日数</a:t>
            </a:r>
            <a:r>
              <a:rPr kumimoji="1" lang="en-US" altLang="ja-JP" sz="900" dirty="0" smtClean="0">
                <a:latin typeface="ＭＳ Ｐゴシック" panose="020B0600070205080204" pitchFamily="50" charset="-128"/>
                <a:ea typeface="ＭＳ Ｐゴシック" panose="020B0600070205080204" pitchFamily="50" charset="-128"/>
              </a:rPr>
              <a:t>×100</a:t>
            </a:r>
            <a:r>
              <a:rPr kumimoji="1" lang="ja-JP" altLang="en-US" sz="900" dirty="0" smtClean="0">
                <a:latin typeface="ＭＳ Ｐゴシック" panose="020B0600070205080204" pitchFamily="50" charset="-128"/>
                <a:ea typeface="ＭＳ Ｐゴシック" panose="020B0600070205080204" pitchFamily="50" charset="-128"/>
              </a:rPr>
              <a:t>（％）である。</a:t>
            </a:r>
          </a:p>
          <a:p>
            <a:r>
              <a:rPr lang="ja-JP" altLang="en-US" sz="900" dirty="0" smtClean="0">
                <a:latin typeface="ＭＳ Ｐゴシック" panose="020B0600070205080204" pitchFamily="50" charset="-128"/>
                <a:ea typeface="ＭＳ Ｐゴシック" panose="020B0600070205080204" pitchFamily="50" charset="-128"/>
              </a:rPr>
              <a:t>　　           </a:t>
            </a:r>
            <a:r>
              <a:rPr lang="en-US" altLang="ja-JP" sz="900" dirty="0" smtClean="0">
                <a:latin typeface="ＭＳ Ｐゴシック" panose="020B0600070205080204" pitchFamily="50" charset="-128"/>
                <a:ea typeface="ＭＳ Ｐゴシック" panose="020B0600070205080204" pitchFamily="50" charset="-128"/>
              </a:rPr>
              <a:t>3</a:t>
            </a:r>
            <a:r>
              <a:rPr lang="ja-JP" altLang="en-US" sz="900" dirty="0" smtClean="0">
                <a:latin typeface="ＭＳ Ｐゴシック" panose="020B0600070205080204" pitchFamily="50" charset="-128"/>
                <a:ea typeface="ＭＳ Ｐゴシック" panose="020B0600070205080204" pitchFamily="50" charset="-128"/>
              </a:rPr>
              <a:t> 　平成</a:t>
            </a:r>
            <a:r>
              <a:rPr lang="en-US" altLang="ja-JP" sz="900" dirty="0" smtClean="0">
                <a:latin typeface="ＭＳ Ｐゴシック" panose="020B0600070205080204" pitchFamily="50" charset="-128"/>
                <a:ea typeface="ＭＳ Ｐゴシック" panose="020B0600070205080204" pitchFamily="50" charset="-128"/>
              </a:rPr>
              <a:t>18</a:t>
            </a:r>
            <a:r>
              <a:rPr lang="ja-JP" altLang="en-US" sz="900" dirty="0" smtClean="0">
                <a:latin typeface="ＭＳ Ｐゴシック" panose="020B0600070205080204" pitchFamily="50" charset="-128"/>
                <a:ea typeface="ＭＳ Ｐゴシック" panose="020B0600070205080204" pitchFamily="50" charset="-128"/>
              </a:rPr>
              <a:t>年以前の調査対象：「本社の常用労働者が</a:t>
            </a:r>
            <a:r>
              <a:rPr lang="en-US" altLang="ja-JP" sz="900" dirty="0" smtClean="0">
                <a:latin typeface="ＭＳ Ｐゴシック" panose="020B0600070205080204" pitchFamily="50" charset="-128"/>
                <a:ea typeface="ＭＳ Ｐゴシック" panose="020B0600070205080204" pitchFamily="50" charset="-128"/>
              </a:rPr>
              <a:t>30</a:t>
            </a:r>
            <a:r>
              <a:rPr lang="ja-JP" altLang="en-US" sz="900" dirty="0" smtClean="0">
                <a:latin typeface="ＭＳ Ｐゴシック" panose="020B0600070205080204" pitchFamily="50" charset="-128"/>
                <a:ea typeface="ＭＳ Ｐゴシック" panose="020B0600070205080204" pitchFamily="50" charset="-128"/>
              </a:rPr>
              <a:t>人以上の民営企業」→平成</a:t>
            </a:r>
            <a:r>
              <a:rPr lang="en-US" altLang="ja-JP" sz="900" dirty="0" smtClean="0">
                <a:latin typeface="ＭＳ Ｐゴシック" panose="020B0600070205080204" pitchFamily="50" charset="-128"/>
                <a:ea typeface="ＭＳ Ｐゴシック" panose="020B0600070205080204" pitchFamily="50" charset="-128"/>
              </a:rPr>
              <a:t>19</a:t>
            </a:r>
            <a:r>
              <a:rPr lang="ja-JP" altLang="en-US" sz="900" dirty="0" smtClean="0">
                <a:latin typeface="ＭＳ Ｐゴシック" panose="020B0600070205080204" pitchFamily="50" charset="-128"/>
                <a:ea typeface="ＭＳ Ｐゴシック" panose="020B0600070205080204" pitchFamily="50" charset="-128"/>
              </a:rPr>
              <a:t>年以降の調査対象：「常用労働者が</a:t>
            </a:r>
            <a:r>
              <a:rPr lang="en-US" altLang="ja-JP" sz="900" dirty="0" smtClean="0">
                <a:latin typeface="ＭＳ Ｐゴシック" panose="020B0600070205080204" pitchFamily="50" charset="-128"/>
                <a:ea typeface="ＭＳ Ｐゴシック" panose="020B0600070205080204" pitchFamily="50" charset="-128"/>
              </a:rPr>
              <a:t>30</a:t>
            </a:r>
            <a:r>
              <a:rPr lang="ja-JP" altLang="en-US" sz="900" dirty="0" smtClean="0">
                <a:latin typeface="ＭＳ Ｐゴシック" panose="020B0600070205080204" pitchFamily="50" charset="-128"/>
                <a:ea typeface="ＭＳ Ｐゴシック" panose="020B0600070205080204" pitchFamily="50" charset="-128"/>
              </a:rPr>
              <a:t>人以上の民営企業」</a:t>
            </a:r>
            <a:endParaRPr kumimoji="1" lang="ja-JP" altLang="en-US" sz="900" dirty="0">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827584" y="836712"/>
            <a:ext cx="7920880" cy="615553"/>
          </a:xfrm>
          <a:prstGeom prst="rect">
            <a:avLst/>
          </a:prstGeom>
          <a:noFill/>
          <a:ln w="19050">
            <a:solidFill>
              <a:schemeClr val="tx1"/>
            </a:solidFill>
          </a:ln>
        </p:spPr>
        <p:txBody>
          <a:bodyPr wrap="square" rtlCol="0">
            <a:spAutoFit/>
          </a:bodyPr>
          <a:lstStyle/>
          <a:p>
            <a:r>
              <a:rPr kumimoji="1" lang="ja-JP" altLang="en-US" sz="1700" dirty="0" smtClean="0"/>
              <a:t>年次有給休暇の取得率については、近年５割を下回る水準で推移している。</a:t>
            </a:r>
          </a:p>
          <a:p>
            <a:r>
              <a:rPr kumimoji="1" lang="ja-JP" altLang="en-US" sz="1700" dirty="0" smtClean="0"/>
              <a:t>なお、平成</a:t>
            </a:r>
            <a:r>
              <a:rPr kumimoji="1" lang="en-US" altLang="ja-JP" sz="1700" dirty="0" smtClean="0"/>
              <a:t>25</a:t>
            </a:r>
            <a:r>
              <a:rPr kumimoji="1" lang="ja-JP" altLang="en-US" sz="1700" dirty="0" smtClean="0"/>
              <a:t>年は前年に比べ取得日数は</a:t>
            </a:r>
            <a:r>
              <a:rPr kumimoji="1" lang="en-US" altLang="ja-JP" sz="1700" dirty="0" smtClean="0"/>
              <a:t>0.4</a:t>
            </a:r>
            <a:r>
              <a:rPr kumimoji="1" lang="ja-JP" altLang="en-US" sz="1700" dirty="0" smtClean="0"/>
              <a:t>日、取得率は</a:t>
            </a:r>
            <a:r>
              <a:rPr kumimoji="1" lang="en-US" altLang="ja-JP" sz="1700" dirty="0" smtClean="0"/>
              <a:t>2.2</a:t>
            </a:r>
            <a:r>
              <a:rPr kumimoji="1" lang="ja-JP" altLang="en-US" sz="1700" dirty="0" smtClean="0"/>
              <a:t>ポイント低下している。</a:t>
            </a:r>
            <a:endParaRPr kumimoji="1" lang="ja-JP" altLang="en-US" sz="1700" dirty="0"/>
          </a:p>
        </p:txBody>
      </p:sp>
      <p:sp>
        <p:nvSpPr>
          <p:cNvPr id="6" name="テキスト ボックス 5"/>
          <p:cNvSpPr txBox="1"/>
          <p:nvPr/>
        </p:nvSpPr>
        <p:spPr>
          <a:xfrm>
            <a:off x="2915816" y="354910"/>
            <a:ext cx="3456384" cy="369332"/>
          </a:xfrm>
          <a:prstGeom prst="rect">
            <a:avLst/>
          </a:prstGeom>
          <a:noFill/>
        </p:spPr>
        <p:txBody>
          <a:bodyPr wrap="square" rtlCol="0">
            <a:spAutoFit/>
          </a:bodyPr>
          <a:lstStyle/>
          <a:p>
            <a:r>
              <a:rPr kumimoji="1" lang="ja-JP" altLang="en-US" dirty="0" smtClean="0"/>
              <a:t>年次有給休暇の取得率等の推移</a:t>
            </a:r>
            <a:endParaRPr kumimoji="1" lang="ja-JP" altLang="en-US" dirty="0"/>
          </a:p>
        </p:txBody>
      </p:sp>
      <p:graphicFrame>
        <p:nvGraphicFramePr>
          <p:cNvPr id="7" name="グラフ 6"/>
          <p:cNvGraphicFramePr/>
          <p:nvPr>
            <p:extLst>
              <p:ext uri="{D42A27DB-BD31-4B8C-83A1-F6EECF244321}">
                <p14:modId xmlns:p14="http://schemas.microsoft.com/office/powerpoint/2010/main" val="301281524"/>
              </p:ext>
            </p:extLst>
          </p:nvPr>
        </p:nvGraphicFramePr>
        <p:xfrm>
          <a:off x="676712" y="1452265"/>
          <a:ext cx="8064896" cy="20882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p:nvPr>
            <p:extLst>
              <p:ext uri="{D42A27DB-BD31-4B8C-83A1-F6EECF244321}">
                <p14:modId xmlns:p14="http://schemas.microsoft.com/office/powerpoint/2010/main" val="816058335"/>
              </p:ext>
            </p:extLst>
          </p:nvPr>
        </p:nvGraphicFramePr>
        <p:xfrm>
          <a:off x="971600" y="3645024"/>
          <a:ext cx="7632848" cy="2443688"/>
        </p:xfrm>
        <a:graphic>
          <a:graphicData uri="http://schemas.openxmlformats.org/drawingml/2006/chart">
            <c:chart xmlns:c="http://schemas.openxmlformats.org/drawingml/2006/chart" xmlns:r="http://schemas.openxmlformats.org/officeDocument/2006/relationships" r:id="rId4"/>
          </a:graphicData>
        </a:graphic>
      </p:graphicFrame>
      <p:sp>
        <p:nvSpPr>
          <p:cNvPr id="2" name="日付プレースホルダー 1"/>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090435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15616" y="6254543"/>
            <a:ext cx="7632848" cy="369332"/>
          </a:xfrm>
          <a:prstGeom prst="rect">
            <a:avLst/>
          </a:prstGeom>
          <a:noFill/>
        </p:spPr>
        <p:txBody>
          <a:bodyPr wrap="square" rtlCol="0">
            <a:spAutoFit/>
          </a:bodyPr>
          <a:lstStyle/>
          <a:p>
            <a:r>
              <a:rPr lang="en-US" altLang="ja-JP" sz="900" dirty="0" smtClean="0">
                <a:latin typeface="ＭＳ Ｐゴシック" panose="020B0600070205080204" pitchFamily="50" charset="-128"/>
                <a:ea typeface="ＭＳ Ｐゴシック" panose="020B0600070205080204" pitchFamily="50" charset="-128"/>
              </a:rPr>
              <a:t>※</a:t>
            </a:r>
            <a:r>
              <a:rPr lang="ja-JP" altLang="en-US" sz="900" dirty="0" smtClean="0">
                <a:latin typeface="ＭＳ Ｐゴシック" panose="020B0600070205080204" pitchFamily="50" charset="-128"/>
                <a:ea typeface="ＭＳ Ｐゴシック" panose="020B0600070205080204" pitchFamily="50" charset="-128"/>
              </a:rPr>
              <a:t>　</a:t>
            </a:r>
            <a:r>
              <a:rPr lang="zh-TW" altLang="en-US" sz="900" dirty="0" smtClean="0">
                <a:latin typeface="ＭＳ Ｐゴシック" panose="020B0600070205080204" pitchFamily="50" charset="-128"/>
                <a:ea typeface="ＭＳ Ｐゴシック" panose="020B0600070205080204" pitchFamily="50" charset="-128"/>
              </a:rPr>
              <a:t>資料</a:t>
            </a:r>
            <a:r>
              <a:rPr lang="zh-TW" altLang="en-US" sz="900" dirty="0">
                <a:latin typeface="ＭＳ Ｐゴシック" panose="020B0600070205080204" pitchFamily="50" charset="-128"/>
                <a:ea typeface="ＭＳ Ｐゴシック" panose="020B0600070205080204" pitchFamily="50" charset="-128"/>
              </a:rPr>
              <a:t>出所</a:t>
            </a:r>
            <a:r>
              <a:rPr lang="zh-TW" altLang="en-US" sz="900" dirty="0" smtClean="0">
                <a:latin typeface="ＭＳ Ｐゴシック" panose="020B0600070205080204" pitchFamily="50" charset="-128"/>
                <a:ea typeface="ＭＳ Ｐゴシック" panose="020B0600070205080204" pitchFamily="50" charset="-128"/>
              </a:rPr>
              <a:t>：</a:t>
            </a:r>
            <a:r>
              <a:rPr lang="ja-JP" altLang="en-US" sz="900" dirty="0" smtClean="0">
                <a:latin typeface="ＭＳ Ｐゴシック" panose="020B0600070205080204" pitchFamily="50" charset="-128"/>
                <a:ea typeface="ＭＳ Ｐゴシック" panose="020B0600070205080204" pitchFamily="50" charset="-128"/>
              </a:rPr>
              <a:t>世界最大のオンライン旅行会社、Ｅｘｐｅｄｉａ Ｉｎｃ．の日本語サイトエクスペディアジャパン　「有給休暇・国際比較調査</a:t>
            </a:r>
            <a:r>
              <a:rPr lang="en-US" altLang="ja-JP" sz="900" dirty="0" smtClean="0">
                <a:latin typeface="ＭＳ Ｐゴシック" panose="020B0600070205080204" pitchFamily="50" charset="-128"/>
                <a:ea typeface="ＭＳ Ｐゴシック" panose="020B0600070205080204" pitchFamily="50" charset="-128"/>
              </a:rPr>
              <a:t>2013</a:t>
            </a:r>
            <a:r>
              <a:rPr lang="ja-JP" altLang="en-US" sz="900" dirty="0" smtClean="0">
                <a:latin typeface="ＭＳ Ｐゴシック" panose="020B0600070205080204" pitchFamily="50" charset="-128"/>
                <a:ea typeface="ＭＳ Ｐゴシック" panose="020B0600070205080204" pitchFamily="50" charset="-128"/>
              </a:rPr>
              <a:t>」</a:t>
            </a:r>
            <a:endParaRPr lang="ja-JP" altLang="en-US" sz="1100" dirty="0" smtClean="0">
              <a:latin typeface="ＭＳ Ｐゴシック" panose="020B0600070205080204" pitchFamily="50" charset="-128"/>
              <a:ea typeface="ＭＳ Ｐゴシック" panose="020B0600070205080204" pitchFamily="50" charset="-128"/>
            </a:endParaRPr>
          </a:p>
          <a:p>
            <a:r>
              <a:rPr lang="en-US" altLang="ja-JP" sz="900" dirty="0" smtClean="0">
                <a:latin typeface="ＭＳ Ｐゴシック" panose="020B0600070205080204" pitchFamily="50" charset="-128"/>
                <a:ea typeface="ＭＳ Ｐゴシック" panose="020B0600070205080204" pitchFamily="50" charset="-128"/>
              </a:rPr>
              <a:t>※</a:t>
            </a:r>
            <a:r>
              <a:rPr lang="ja-JP" altLang="en-US" sz="900" dirty="0" smtClean="0">
                <a:latin typeface="ＭＳ Ｐゴシック" panose="020B0600070205080204" pitchFamily="50" charset="-128"/>
                <a:ea typeface="ＭＳ Ｐゴシック" panose="020B0600070205080204" pitchFamily="50" charset="-128"/>
              </a:rPr>
              <a:t>　（注）　</a:t>
            </a:r>
            <a:r>
              <a:rPr lang="ja-JP" altLang="en-US" sz="900" dirty="0">
                <a:latin typeface="ＭＳ Ｐゴシック" panose="020B0600070205080204" pitchFamily="50" charset="-128"/>
                <a:ea typeface="ＭＳ Ｐゴシック" panose="020B0600070205080204" pitchFamily="50" charset="-128"/>
              </a:rPr>
              <a:t>調査対象者</a:t>
            </a:r>
            <a:r>
              <a:rPr lang="ja-JP" altLang="en-US" sz="900" dirty="0" smtClean="0">
                <a:latin typeface="ＭＳ Ｐゴシック" panose="020B0600070205080204" pitchFamily="50" charset="-128"/>
                <a:ea typeface="ＭＳ Ｐゴシック" panose="020B0600070205080204" pitchFamily="50" charset="-128"/>
              </a:rPr>
              <a:t>は、</a:t>
            </a:r>
            <a:r>
              <a:rPr lang="en-US" altLang="ja-JP" sz="900" dirty="0" smtClean="0">
                <a:latin typeface="ＭＳ Ｐゴシック" panose="020B0600070205080204" pitchFamily="50" charset="-128"/>
                <a:ea typeface="ＭＳ Ｐゴシック" panose="020B0600070205080204" pitchFamily="50" charset="-128"/>
              </a:rPr>
              <a:t>24</a:t>
            </a:r>
            <a:r>
              <a:rPr lang="ja-JP" altLang="en-US" sz="900" dirty="0" smtClean="0">
                <a:latin typeface="ＭＳ Ｐゴシック" panose="020B0600070205080204" pitchFamily="50" charset="-128"/>
                <a:ea typeface="ＭＳ Ｐゴシック" panose="020B0600070205080204" pitchFamily="50" charset="-128"/>
              </a:rPr>
              <a:t>か国の</a:t>
            </a:r>
            <a:r>
              <a:rPr lang="en-US" altLang="ja-JP" sz="900" dirty="0" smtClean="0">
                <a:latin typeface="ＭＳ Ｐゴシック" panose="020B0600070205080204" pitchFamily="50" charset="-128"/>
                <a:ea typeface="ＭＳ Ｐゴシック" panose="020B0600070205080204" pitchFamily="50" charset="-128"/>
              </a:rPr>
              <a:t>18</a:t>
            </a:r>
            <a:r>
              <a:rPr lang="ja-JP" altLang="en-US" sz="900" dirty="0" smtClean="0">
                <a:latin typeface="ＭＳ Ｐゴシック" panose="020B0600070205080204" pitchFamily="50" charset="-128"/>
                <a:ea typeface="ＭＳ Ｐゴシック" panose="020B0600070205080204" pitchFamily="50" charset="-128"/>
              </a:rPr>
              <a:t>歳以上の有職者（フルタイム、パートタイム、自営業）</a:t>
            </a:r>
          </a:p>
        </p:txBody>
      </p:sp>
      <p:sp>
        <p:nvSpPr>
          <p:cNvPr id="5" name="テキスト ボックス 4"/>
          <p:cNvSpPr txBox="1"/>
          <p:nvPr/>
        </p:nvSpPr>
        <p:spPr>
          <a:xfrm>
            <a:off x="827584" y="836712"/>
            <a:ext cx="7920880" cy="615553"/>
          </a:xfrm>
          <a:prstGeom prst="rect">
            <a:avLst/>
          </a:prstGeom>
          <a:noFill/>
          <a:ln w="19050">
            <a:solidFill>
              <a:schemeClr val="tx1"/>
            </a:solidFill>
          </a:ln>
        </p:spPr>
        <p:txBody>
          <a:bodyPr wrap="square" rtlCol="0">
            <a:spAutoFit/>
          </a:bodyPr>
          <a:lstStyle/>
          <a:p>
            <a:r>
              <a:rPr kumimoji="1" lang="ja-JP" altLang="en-US" sz="1700" dirty="0" smtClean="0"/>
              <a:t>年次有給休暇の</a:t>
            </a:r>
            <a:r>
              <a:rPr lang="ja-JP" altLang="en-US" sz="1700" dirty="0" smtClean="0"/>
              <a:t>消化率を世界各国と比較した場合、日本は</a:t>
            </a:r>
            <a:r>
              <a:rPr lang="en-US" altLang="ja-JP" sz="1700" dirty="0" smtClean="0"/>
              <a:t>39</a:t>
            </a:r>
            <a:r>
              <a:rPr lang="ja-JP" altLang="en-US" sz="1700" dirty="0" smtClean="0"/>
              <a:t>％と最下位となっている</a:t>
            </a:r>
            <a:r>
              <a:rPr kumimoji="1" lang="ja-JP" altLang="en-US" sz="1700" dirty="0" smtClean="0"/>
              <a:t>。</a:t>
            </a:r>
            <a:endParaRPr kumimoji="1" lang="ja-JP" altLang="en-US" sz="1700" dirty="0"/>
          </a:p>
        </p:txBody>
      </p:sp>
      <p:sp>
        <p:nvSpPr>
          <p:cNvPr id="6" name="テキスト ボックス 5"/>
          <p:cNvSpPr txBox="1"/>
          <p:nvPr/>
        </p:nvSpPr>
        <p:spPr>
          <a:xfrm>
            <a:off x="2915816" y="354910"/>
            <a:ext cx="3888432" cy="369332"/>
          </a:xfrm>
          <a:prstGeom prst="rect">
            <a:avLst/>
          </a:prstGeom>
          <a:noFill/>
        </p:spPr>
        <p:txBody>
          <a:bodyPr wrap="square" rtlCol="0">
            <a:spAutoFit/>
          </a:bodyPr>
          <a:lstStyle/>
          <a:p>
            <a:r>
              <a:rPr kumimoji="1" lang="ja-JP" altLang="en-US" dirty="0" smtClean="0"/>
              <a:t>年次有給休暇の</a:t>
            </a:r>
            <a:r>
              <a:rPr lang="ja-JP" altLang="en-US" dirty="0" smtClean="0"/>
              <a:t>消化</a:t>
            </a:r>
            <a:r>
              <a:rPr kumimoji="1" lang="ja-JP" altLang="en-US" dirty="0" smtClean="0"/>
              <a:t>率の国際比較</a:t>
            </a:r>
            <a:endParaRPr kumimoji="1" lang="ja-JP" altLang="en-US" dirty="0"/>
          </a:p>
        </p:txBody>
      </p:sp>
      <p:graphicFrame>
        <p:nvGraphicFramePr>
          <p:cNvPr id="7" name="グラフ 6"/>
          <p:cNvGraphicFramePr/>
          <p:nvPr>
            <p:extLst>
              <p:ext uri="{D42A27DB-BD31-4B8C-83A1-F6EECF244321}">
                <p14:modId xmlns:p14="http://schemas.microsoft.com/office/powerpoint/2010/main" val="3556372030"/>
              </p:ext>
            </p:extLst>
          </p:nvPr>
        </p:nvGraphicFramePr>
        <p:xfrm>
          <a:off x="676712" y="1452265"/>
          <a:ext cx="8064896" cy="20882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p:nvPr>
            <p:extLst>
              <p:ext uri="{D42A27DB-BD31-4B8C-83A1-F6EECF244321}">
                <p14:modId xmlns:p14="http://schemas.microsoft.com/office/powerpoint/2010/main" val="408660833"/>
              </p:ext>
            </p:extLst>
          </p:nvPr>
        </p:nvGraphicFramePr>
        <p:xfrm>
          <a:off x="971600" y="3645024"/>
          <a:ext cx="7632848" cy="2443688"/>
        </p:xfrm>
        <a:graphic>
          <a:graphicData uri="http://schemas.openxmlformats.org/drawingml/2006/chart">
            <c:chart xmlns:c="http://schemas.openxmlformats.org/drawingml/2006/chart" xmlns:r="http://schemas.openxmlformats.org/officeDocument/2006/relationships" r:id="rId4"/>
          </a:graphicData>
        </a:graphic>
      </p:graphicFrame>
      <p:sp>
        <p:nvSpPr>
          <p:cNvPr id="2" name="日付プレースホルダー 1"/>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17201264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1827</TotalTime>
  <Words>2467</Words>
  <Application>Microsoft Office PowerPoint</Application>
  <PresentationFormat>画面に合わせる (4:3)</PresentationFormat>
  <Paragraphs>371</Paragraphs>
  <Slides>29</Slides>
  <Notes>28</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29</vt:i4>
      </vt:variant>
    </vt:vector>
  </HeadingPairs>
  <TitlesOfParts>
    <vt:vector size="32" baseType="lpstr">
      <vt:lpstr>Office ​​テーマ</vt:lpstr>
      <vt:lpstr>リゾート</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労働生産性水準の国際比較</vt:lpstr>
      <vt:lpstr>PowerPoint プレゼンテーション</vt:lpstr>
      <vt:lpstr>PowerPoint プレゼンテーション</vt:lpstr>
      <vt:lpstr>PowerPoint プレゼンテーション</vt:lpstr>
      <vt:lpstr>将来の高齢化率と労働力人口の将来予測</vt:lpstr>
      <vt:lpstr>就労者の仕事と生活の調和の考え方（男女別）</vt:lpstr>
      <vt:lpstr>一般労働者の平均勤続年数の推移</vt:lpstr>
      <vt:lpstr>就業者及び管理職に占める女性の割合（２０１２年）</vt:lpstr>
      <vt:lpstr>第１子出産前後の妻の就業経歴</vt:lpstr>
      <vt:lpstr>女性の学歴別就業率の国際比較</vt:lpstr>
      <vt:lpstr>労働時間別にみた残業に対する上司の評価イメージ［個人調査］（正社員）</vt:lpstr>
      <vt:lpstr>所定労働時間内に仕事を終えることに対する人事評価【企業調査】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ワークショップとは</vt:lpstr>
      <vt:lpstr>　ワークショップの進め方</vt:lpstr>
      <vt:lpstr>　ワークショップの進め方</vt:lpstr>
      <vt:lpstr>　ワークショップの例</vt:lpstr>
      <vt:lpstr>　ワークショップのグランドルール</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山内　麻美</dc:creator>
  <cp:lastModifiedBy>國江　尚弘</cp:lastModifiedBy>
  <cp:revision>173</cp:revision>
  <cp:lastPrinted>2014-11-07T05:35:20Z</cp:lastPrinted>
  <dcterms:created xsi:type="dcterms:W3CDTF">2014-05-29T01:13:34Z</dcterms:created>
  <dcterms:modified xsi:type="dcterms:W3CDTF">2014-12-01T07:15:45Z</dcterms:modified>
</cp:coreProperties>
</file>