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6" r:id="rId4"/>
  </p:sldMasterIdLst>
  <p:notesMasterIdLst>
    <p:notesMasterId r:id="rId7"/>
  </p:notesMasterIdLst>
  <p:sldIdLst>
    <p:sldId id="309" r:id="rId5"/>
    <p:sldId id="318" r:id="rId6"/>
  </p:sldIdLst>
  <p:sldSz cx="7200900" cy="10080625"/>
  <p:notesSz cx="6735763" cy="9866313"/>
  <p:defaultTextStyle>
    <a:defPPr>
      <a:defRPr lang="ja-JP"/>
    </a:defPPr>
    <a:lvl1pPr marL="0" algn="l" defTabSz="942564" rtl="0" eaLnBrk="1" latinLnBrk="0" hangingPunct="1">
      <a:defRPr kumimoji="1" sz="1900" kern="1200">
        <a:solidFill>
          <a:schemeClr val="tx1"/>
        </a:solidFill>
        <a:latin typeface="+mn-lt"/>
        <a:ea typeface="+mn-ea"/>
        <a:cs typeface="+mn-cs"/>
      </a:defRPr>
    </a:lvl1pPr>
    <a:lvl2pPr marL="471282" algn="l" defTabSz="942564" rtl="0" eaLnBrk="1" latinLnBrk="0" hangingPunct="1">
      <a:defRPr kumimoji="1" sz="1900" kern="1200">
        <a:solidFill>
          <a:schemeClr val="tx1"/>
        </a:solidFill>
        <a:latin typeface="+mn-lt"/>
        <a:ea typeface="+mn-ea"/>
        <a:cs typeface="+mn-cs"/>
      </a:defRPr>
    </a:lvl2pPr>
    <a:lvl3pPr marL="942564" algn="l" defTabSz="942564" rtl="0" eaLnBrk="1" latinLnBrk="0" hangingPunct="1">
      <a:defRPr kumimoji="1" sz="1900" kern="1200">
        <a:solidFill>
          <a:schemeClr val="tx1"/>
        </a:solidFill>
        <a:latin typeface="+mn-lt"/>
        <a:ea typeface="+mn-ea"/>
        <a:cs typeface="+mn-cs"/>
      </a:defRPr>
    </a:lvl3pPr>
    <a:lvl4pPr marL="1413845" algn="l" defTabSz="942564" rtl="0" eaLnBrk="1" latinLnBrk="0" hangingPunct="1">
      <a:defRPr kumimoji="1" sz="1900" kern="1200">
        <a:solidFill>
          <a:schemeClr val="tx1"/>
        </a:solidFill>
        <a:latin typeface="+mn-lt"/>
        <a:ea typeface="+mn-ea"/>
        <a:cs typeface="+mn-cs"/>
      </a:defRPr>
    </a:lvl4pPr>
    <a:lvl5pPr marL="1885127" algn="l" defTabSz="942564" rtl="0" eaLnBrk="1" latinLnBrk="0" hangingPunct="1">
      <a:defRPr kumimoji="1" sz="1900" kern="1200">
        <a:solidFill>
          <a:schemeClr val="tx1"/>
        </a:solidFill>
        <a:latin typeface="+mn-lt"/>
        <a:ea typeface="+mn-ea"/>
        <a:cs typeface="+mn-cs"/>
      </a:defRPr>
    </a:lvl5pPr>
    <a:lvl6pPr marL="2356409" algn="l" defTabSz="942564" rtl="0" eaLnBrk="1" latinLnBrk="0" hangingPunct="1">
      <a:defRPr kumimoji="1" sz="1900" kern="1200">
        <a:solidFill>
          <a:schemeClr val="tx1"/>
        </a:solidFill>
        <a:latin typeface="+mn-lt"/>
        <a:ea typeface="+mn-ea"/>
        <a:cs typeface="+mn-cs"/>
      </a:defRPr>
    </a:lvl6pPr>
    <a:lvl7pPr marL="2827691" algn="l" defTabSz="942564" rtl="0" eaLnBrk="1" latinLnBrk="0" hangingPunct="1">
      <a:defRPr kumimoji="1" sz="1900" kern="1200">
        <a:solidFill>
          <a:schemeClr val="tx1"/>
        </a:solidFill>
        <a:latin typeface="+mn-lt"/>
        <a:ea typeface="+mn-ea"/>
        <a:cs typeface="+mn-cs"/>
      </a:defRPr>
    </a:lvl7pPr>
    <a:lvl8pPr marL="3298972" algn="l" defTabSz="942564" rtl="0" eaLnBrk="1" latinLnBrk="0" hangingPunct="1">
      <a:defRPr kumimoji="1" sz="1900" kern="1200">
        <a:solidFill>
          <a:schemeClr val="tx1"/>
        </a:solidFill>
        <a:latin typeface="+mn-lt"/>
        <a:ea typeface="+mn-ea"/>
        <a:cs typeface="+mn-cs"/>
      </a:defRPr>
    </a:lvl8pPr>
    <a:lvl9pPr marL="3770254" algn="l" defTabSz="942564" rtl="0" eaLnBrk="1" latinLnBrk="0" hangingPunct="1">
      <a:defRPr kumimoji="1" sz="19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Ａ" initials="Ａ" lastIdx="3" clrIdx="0"/>
  <p:cmAuthor id="1" name="厚生労働省ネットワークシステム" initials="m"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5050"/>
    <a:srgbClr val="94F0FA"/>
    <a:srgbClr val="D2DFEE"/>
    <a:srgbClr val="558ED5"/>
    <a:srgbClr val="FFF0B7"/>
    <a:srgbClr val="FFCCFF"/>
    <a:srgbClr val="FFF6D5"/>
    <a:srgbClr val="FFF3C9"/>
    <a:srgbClr val="FFEF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750" autoAdjust="0"/>
    <p:restoredTop sz="99820" autoAdjust="0"/>
  </p:normalViewPr>
  <p:slideViewPr>
    <p:cSldViewPr>
      <p:cViewPr>
        <p:scale>
          <a:sx n="90" d="100"/>
          <a:sy n="90" d="100"/>
        </p:scale>
        <p:origin x="-1836" y="600"/>
      </p:cViewPr>
      <p:guideLst>
        <p:guide orient="horz" pos="6169"/>
        <p:guide orient="horz" pos="544"/>
        <p:guide pos="91"/>
        <p:guide pos="4491"/>
        <p:guide pos="181"/>
        <p:guide pos="444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7" d="100"/>
          <a:sy n="47" d="100"/>
        </p:scale>
        <p:origin x="-2976" y="-114"/>
      </p:cViewPr>
      <p:guideLst>
        <p:guide orient="horz" pos="3107"/>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9" y="9"/>
            <a:ext cx="2918832" cy="493316"/>
          </a:xfrm>
          <a:prstGeom prst="rect">
            <a:avLst/>
          </a:prstGeom>
        </p:spPr>
        <p:txBody>
          <a:bodyPr vert="horz" lIns="90597" tIns="45298" rIns="90597" bIns="45298" rtlCol="0"/>
          <a:lstStyle>
            <a:lvl1pPr algn="l">
              <a:defRPr sz="1200"/>
            </a:lvl1pPr>
          </a:lstStyle>
          <a:p>
            <a:endParaRPr kumimoji="1" lang="ja-JP" altLang="en-US" dirty="0"/>
          </a:p>
        </p:txBody>
      </p:sp>
      <p:sp>
        <p:nvSpPr>
          <p:cNvPr id="3" name="日付プレースホルダ 2"/>
          <p:cNvSpPr>
            <a:spLocks noGrp="1"/>
          </p:cNvSpPr>
          <p:nvPr>
            <p:ph type="dt" idx="1"/>
          </p:nvPr>
        </p:nvSpPr>
        <p:spPr>
          <a:xfrm>
            <a:off x="3815382" y="9"/>
            <a:ext cx="2918832" cy="493316"/>
          </a:xfrm>
          <a:prstGeom prst="rect">
            <a:avLst/>
          </a:prstGeom>
        </p:spPr>
        <p:txBody>
          <a:bodyPr vert="horz" lIns="90597" tIns="45298" rIns="90597" bIns="45298" rtlCol="0"/>
          <a:lstStyle>
            <a:lvl1pPr algn="r">
              <a:defRPr sz="1200"/>
            </a:lvl1pPr>
          </a:lstStyle>
          <a:p>
            <a:fld id="{6E13AA98-B0A9-4B17-9032-F3F1B34D0FE3}" type="datetimeFigureOut">
              <a:rPr kumimoji="1" lang="ja-JP" altLang="en-US" smtClean="0"/>
              <a:pPr/>
              <a:t>2018/2/16</a:t>
            </a:fld>
            <a:endParaRPr kumimoji="1" lang="ja-JP" altLang="en-US" dirty="0"/>
          </a:p>
        </p:txBody>
      </p:sp>
      <p:sp>
        <p:nvSpPr>
          <p:cNvPr id="4" name="スライド イメージ プレースホルダ 3"/>
          <p:cNvSpPr>
            <a:spLocks noGrp="1" noRot="1" noChangeAspect="1"/>
          </p:cNvSpPr>
          <p:nvPr>
            <p:ph type="sldImg" idx="2"/>
          </p:nvPr>
        </p:nvSpPr>
        <p:spPr>
          <a:xfrm>
            <a:off x="2047875" y="741363"/>
            <a:ext cx="2640013" cy="3697287"/>
          </a:xfrm>
          <a:prstGeom prst="rect">
            <a:avLst/>
          </a:prstGeom>
          <a:noFill/>
          <a:ln w="12700">
            <a:solidFill>
              <a:prstClr val="black"/>
            </a:solidFill>
          </a:ln>
        </p:spPr>
        <p:txBody>
          <a:bodyPr vert="horz" lIns="90597" tIns="45298" rIns="90597" bIns="45298" rtlCol="0" anchor="ctr"/>
          <a:lstStyle/>
          <a:p>
            <a:endParaRPr lang="ja-JP" altLang="en-US" dirty="0"/>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0597" tIns="45298" rIns="90597" bIns="4529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9" y="9371327"/>
            <a:ext cx="2918832" cy="493316"/>
          </a:xfrm>
          <a:prstGeom prst="rect">
            <a:avLst/>
          </a:prstGeom>
        </p:spPr>
        <p:txBody>
          <a:bodyPr vert="horz" lIns="90597" tIns="45298" rIns="90597" bIns="45298" rtlCol="0" anchor="b"/>
          <a:lstStyle>
            <a:lvl1pPr algn="l">
              <a:defRPr sz="1200"/>
            </a:lvl1pPr>
          </a:lstStyle>
          <a:p>
            <a:endParaRPr kumimoji="1" lang="ja-JP" altLang="en-US" dirty="0"/>
          </a:p>
        </p:txBody>
      </p:sp>
      <p:sp>
        <p:nvSpPr>
          <p:cNvPr id="7" name="スライド番号プレースホルダ 6"/>
          <p:cNvSpPr>
            <a:spLocks noGrp="1"/>
          </p:cNvSpPr>
          <p:nvPr>
            <p:ph type="sldNum" sz="quarter" idx="5"/>
          </p:nvPr>
        </p:nvSpPr>
        <p:spPr>
          <a:xfrm>
            <a:off x="3815382" y="9371327"/>
            <a:ext cx="2918832" cy="493316"/>
          </a:xfrm>
          <a:prstGeom prst="rect">
            <a:avLst/>
          </a:prstGeom>
        </p:spPr>
        <p:txBody>
          <a:bodyPr vert="horz" lIns="90597" tIns="45298" rIns="90597" bIns="45298" rtlCol="0" anchor="b"/>
          <a:lstStyle>
            <a:lvl1pPr algn="r">
              <a:defRPr sz="1200"/>
            </a:lvl1pPr>
          </a:lstStyle>
          <a:p>
            <a:fld id="{1866EA4F-176A-48C4-9884-FD1ADD115AED}" type="slidenum">
              <a:rPr kumimoji="1" lang="ja-JP" altLang="en-US" smtClean="0"/>
              <a:pPr/>
              <a:t>‹#›</a:t>
            </a:fld>
            <a:endParaRPr kumimoji="1" lang="ja-JP" altLang="en-US" dirty="0"/>
          </a:p>
        </p:txBody>
      </p:sp>
    </p:spTree>
    <p:extLst>
      <p:ext uri="{BB962C8B-B14F-4D97-AF65-F5344CB8AC3E}">
        <p14:creationId xmlns:p14="http://schemas.microsoft.com/office/powerpoint/2010/main" val="401829526"/>
      </p:ext>
    </p:extLst>
  </p:cSld>
  <p:clrMap bg1="lt1" tx1="dk1" bg2="lt2" tx2="dk2" accent1="accent1" accent2="accent2" accent3="accent3" accent4="accent4" accent5="accent5" accent6="accent6" hlink="hlink" folHlink="folHlink"/>
  <p:notesStyle>
    <a:lvl1pPr marL="0" algn="l" defTabSz="942564" rtl="0" eaLnBrk="1" latinLnBrk="0" hangingPunct="1">
      <a:defRPr kumimoji="1" sz="1200" kern="1200">
        <a:solidFill>
          <a:schemeClr val="tx1"/>
        </a:solidFill>
        <a:latin typeface="+mn-lt"/>
        <a:ea typeface="+mn-ea"/>
        <a:cs typeface="+mn-cs"/>
      </a:defRPr>
    </a:lvl1pPr>
    <a:lvl2pPr marL="471282" algn="l" defTabSz="942564" rtl="0" eaLnBrk="1" latinLnBrk="0" hangingPunct="1">
      <a:defRPr kumimoji="1" sz="1200" kern="1200">
        <a:solidFill>
          <a:schemeClr val="tx1"/>
        </a:solidFill>
        <a:latin typeface="+mn-lt"/>
        <a:ea typeface="+mn-ea"/>
        <a:cs typeface="+mn-cs"/>
      </a:defRPr>
    </a:lvl2pPr>
    <a:lvl3pPr marL="942564" algn="l" defTabSz="942564" rtl="0" eaLnBrk="1" latinLnBrk="0" hangingPunct="1">
      <a:defRPr kumimoji="1" sz="1200" kern="1200">
        <a:solidFill>
          <a:schemeClr val="tx1"/>
        </a:solidFill>
        <a:latin typeface="+mn-lt"/>
        <a:ea typeface="+mn-ea"/>
        <a:cs typeface="+mn-cs"/>
      </a:defRPr>
    </a:lvl3pPr>
    <a:lvl4pPr marL="1413845" algn="l" defTabSz="942564" rtl="0" eaLnBrk="1" latinLnBrk="0" hangingPunct="1">
      <a:defRPr kumimoji="1" sz="1200" kern="1200">
        <a:solidFill>
          <a:schemeClr val="tx1"/>
        </a:solidFill>
        <a:latin typeface="+mn-lt"/>
        <a:ea typeface="+mn-ea"/>
        <a:cs typeface="+mn-cs"/>
      </a:defRPr>
    </a:lvl4pPr>
    <a:lvl5pPr marL="1885127" algn="l" defTabSz="942564" rtl="0" eaLnBrk="1" latinLnBrk="0" hangingPunct="1">
      <a:defRPr kumimoji="1" sz="1200" kern="1200">
        <a:solidFill>
          <a:schemeClr val="tx1"/>
        </a:solidFill>
        <a:latin typeface="+mn-lt"/>
        <a:ea typeface="+mn-ea"/>
        <a:cs typeface="+mn-cs"/>
      </a:defRPr>
    </a:lvl5pPr>
    <a:lvl6pPr marL="2356409" algn="l" defTabSz="942564" rtl="0" eaLnBrk="1" latinLnBrk="0" hangingPunct="1">
      <a:defRPr kumimoji="1" sz="1200" kern="1200">
        <a:solidFill>
          <a:schemeClr val="tx1"/>
        </a:solidFill>
        <a:latin typeface="+mn-lt"/>
        <a:ea typeface="+mn-ea"/>
        <a:cs typeface="+mn-cs"/>
      </a:defRPr>
    </a:lvl6pPr>
    <a:lvl7pPr marL="2827691" algn="l" defTabSz="942564" rtl="0" eaLnBrk="1" latinLnBrk="0" hangingPunct="1">
      <a:defRPr kumimoji="1" sz="1200" kern="1200">
        <a:solidFill>
          <a:schemeClr val="tx1"/>
        </a:solidFill>
        <a:latin typeface="+mn-lt"/>
        <a:ea typeface="+mn-ea"/>
        <a:cs typeface="+mn-cs"/>
      </a:defRPr>
    </a:lvl7pPr>
    <a:lvl8pPr marL="3298972" algn="l" defTabSz="942564" rtl="0" eaLnBrk="1" latinLnBrk="0" hangingPunct="1">
      <a:defRPr kumimoji="1" sz="1200" kern="1200">
        <a:solidFill>
          <a:schemeClr val="tx1"/>
        </a:solidFill>
        <a:latin typeface="+mn-lt"/>
        <a:ea typeface="+mn-ea"/>
        <a:cs typeface="+mn-cs"/>
      </a:defRPr>
    </a:lvl8pPr>
    <a:lvl9pPr marL="3770254" algn="l" defTabSz="942564"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866EA4F-176A-48C4-9884-FD1ADD115AED}" type="slidenum">
              <a:rPr kumimoji="1" lang="ja-JP" altLang="en-US" smtClean="0"/>
              <a:pPr/>
              <a:t>1</a:t>
            </a:fld>
            <a:endParaRPr kumimoji="1" lang="ja-JP" altLang="en-US" dirty="0"/>
          </a:p>
        </p:txBody>
      </p:sp>
    </p:spTree>
    <p:extLst>
      <p:ext uri="{BB962C8B-B14F-4D97-AF65-F5344CB8AC3E}">
        <p14:creationId xmlns:p14="http://schemas.microsoft.com/office/powerpoint/2010/main" val="3233560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131530"/>
            <a:ext cx="6120765" cy="2160801"/>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80135" y="5712354"/>
            <a:ext cx="5040630" cy="257616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90A0598-4B91-4E3D-843E-9305660EC9E2}" type="datetime1">
              <a:rPr kumimoji="1" lang="ja-JP" altLang="en-US" smtClean="0"/>
              <a:pPr/>
              <a:t>2018/2/16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324F1DCF-D2BC-4F4B-98AD-74654C9917CA}" type="slidenum">
              <a:rPr kumimoji="1" lang="ja-JP" altLang="en-US" smtClean="0"/>
              <a:pPr/>
              <a:t>‹#›</a:t>
            </a:fld>
            <a:endParaRPr kumimoji="1" lang="ja-JP" altLang="en-US" dirty="0"/>
          </a:p>
        </p:txBody>
      </p:sp>
    </p:spTree>
    <p:extLst>
      <p:ext uri="{BB962C8B-B14F-4D97-AF65-F5344CB8AC3E}">
        <p14:creationId xmlns:p14="http://schemas.microsoft.com/office/powerpoint/2010/main" val="3334321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A1CF6B7-6A7D-4FD9-BA09-36C2B33A2AC2}" type="datetime1">
              <a:rPr kumimoji="1" lang="ja-JP" altLang="en-US" smtClean="0"/>
              <a:pPr/>
              <a:t>2018/2/16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324F1DCF-D2BC-4F4B-98AD-74654C9917CA}" type="slidenum">
              <a:rPr kumimoji="1" lang="ja-JP" altLang="en-US" smtClean="0"/>
              <a:pPr/>
              <a:t>‹#›</a:t>
            </a:fld>
            <a:endParaRPr kumimoji="1" lang="ja-JP" altLang="en-US" dirty="0"/>
          </a:p>
        </p:txBody>
      </p:sp>
    </p:spTree>
    <p:extLst>
      <p:ext uri="{BB962C8B-B14F-4D97-AF65-F5344CB8AC3E}">
        <p14:creationId xmlns:p14="http://schemas.microsoft.com/office/powerpoint/2010/main" val="137930498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111764" y="592704"/>
            <a:ext cx="1275159" cy="12642784"/>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83786" y="592704"/>
            <a:ext cx="3707963" cy="12642784"/>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A1CF6B7-6A7D-4FD9-BA09-36C2B33A2AC2}" type="datetime1">
              <a:rPr kumimoji="1" lang="ja-JP" altLang="en-US" smtClean="0"/>
              <a:pPr/>
              <a:t>2018/2/16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324F1DCF-D2BC-4F4B-98AD-74654C9917CA}" type="slidenum">
              <a:rPr kumimoji="1" lang="ja-JP" altLang="en-US" smtClean="0"/>
              <a:pPr/>
              <a:t>‹#›</a:t>
            </a:fld>
            <a:endParaRPr kumimoji="1" lang="ja-JP" altLang="en-US" dirty="0"/>
          </a:p>
        </p:txBody>
      </p:sp>
    </p:spTree>
    <p:extLst>
      <p:ext uri="{BB962C8B-B14F-4D97-AF65-F5344CB8AC3E}">
        <p14:creationId xmlns:p14="http://schemas.microsoft.com/office/powerpoint/2010/main" val="2689203756"/>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2D0E60E-9D5A-4BF3-810F-970760F8DBBC}" type="datetime1">
              <a:rPr kumimoji="1" lang="ja-JP" altLang="en-US" smtClean="0"/>
              <a:pPr/>
              <a:t>2018/2/16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324F1DCF-D2BC-4F4B-98AD-74654C9917CA}" type="slidenum">
              <a:rPr kumimoji="1" lang="ja-JP" altLang="en-US" smtClean="0"/>
              <a:pPr/>
              <a:t>‹#›</a:t>
            </a:fld>
            <a:endParaRPr kumimoji="1" lang="ja-JP" altLang="en-US" dirty="0"/>
          </a:p>
        </p:txBody>
      </p:sp>
    </p:spTree>
    <p:extLst>
      <p:ext uri="{BB962C8B-B14F-4D97-AF65-F5344CB8AC3E}">
        <p14:creationId xmlns:p14="http://schemas.microsoft.com/office/powerpoint/2010/main" val="1352868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1" y="6477737"/>
            <a:ext cx="6120765" cy="2002124"/>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68821" y="4272601"/>
            <a:ext cx="6120765" cy="22051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A5B8485-8910-491E-9BCB-8738FBB76692}" type="datetime1">
              <a:rPr kumimoji="1" lang="ja-JP" altLang="en-US" smtClean="0"/>
              <a:pPr/>
              <a:t>2018/2/16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324F1DCF-D2BC-4F4B-98AD-74654C9917CA}" type="slidenum">
              <a:rPr kumimoji="1" lang="ja-JP" altLang="en-US" smtClean="0"/>
              <a:pPr/>
              <a:t>‹#›</a:t>
            </a:fld>
            <a:endParaRPr kumimoji="1" lang="ja-JP" altLang="en-US" dirty="0"/>
          </a:p>
        </p:txBody>
      </p:sp>
    </p:spTree>
    <p:extLst>
      <p:ext uri="{BB962C8B-B14F-4D97-AF65-F5344CB8AC3E}">
        <p14:creationId xmlns:p14="http://schemas.microsoft.com/office/powerpoint/2010/main" val="1340849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83787" y="3458217"/>
            <a:ext cx="2491561" cy="977727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895362" y="3458217"/>
            <a:ext cx="2491562" cy="977727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2646FA4-FFA3-4393-AC68-515AB2991F9A}" type="datetime1">
              <a:rPr kumimoji="1" lang="ja-JP" altLang="en-US" smtClean="0"/>
              <a:pPr/>
              <a:t>2018/2/16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324F1DCF-D2BC-4F4B-98AD-74654C9917CA}" type="slidenum">
              <a:rPr kumimoji="1" lang="ja-JP" altLang="en-US" smtClean="0"/>
              <a:pPr/>
              <a:t>‹#›</a:t>
            </a:fld>
            <a:endParaRPr kumimoji="1" lang="ja-JP" altLang="en-US" dirty="0"/>
          </a:p>
        </p:txBody>
      </p:sp>
    </p:spTree>
    <p:extLst>
      <p:ext uri="{BB962C8B-B14F-4D97-AF65-F5344CB8AC3E}">
        <p14:creationId xmlns:p14="http://schemas.microsoft.com/office/powerpoint/2010/main" val="1934714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5" y="403693"/>
            <a:ext cx="6480810" cy="1680104"/>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60045" y="2256474"/>
            <a:ext cx="3181648" cy="94039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60045" y="3196865"/>
            <a:ext cx="3181648" cy="58080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657957" y="2256474"/>
            <a:ext cx="3182898" cy="94039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657957" y="3196865"/>
            <a:ext cx="3182898" cy="58080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20C992C-FC0B-40AC-B9E2-1E683FF7ABC3}" type="datetime1">
              <a:rPr kumimoji="1" lang="ja-JP" altLang="en-US" smtClean="0"/>
              <a:pPr/>
              <a:t>2018/2/16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324F1DCF-D2BC-4F4B-98AD-74654C9917CA}" type="slidenum">
              <a:rPr kumimoji="1" lang="ja-JP" altLang="en-US" smtClean="0"/>
              <a:pPr/>
              <a:t>‹#›</a:t>
            </a:fld>
            <a:endParaRPr kumimoji="1" lang="ja-JP" altLang="en-US" dirty="0"/>
          </a:p>
        </p:txBody>
      </p:sp>
    </p:spTree>
    <p:extLst>
      <p:ext uri="{BB962C8B-B14F-4D97-AF65-F5344CB8AC3E}">
        <p14:creationId xmlns:p14="http://schemas.microsoft.com/office/powerpoint/2010/main" val="2972703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8F4B28E-0D0A-4A38-A4B5-DAB99F7820C7}" type="datetime1">
              <a:rPr kumimoji="1" lang="ja-JP" altLang="en-US" smtClean="0"/>
              <a:pPr/>
              <a:t>2018/2/16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324F1DCF-D2BC-4F4B-98AD-74654C9917CA}" type="slidenum">
              <a:rPr kumimoji="1" lang="ja-JP" altLang="en-US" smtClean="0"/>
              <a:pPr/>
              <a:t>‹#›</a:t>
            </a:fld>
            <a:endParaRPr kumimoji="1" lang="ja-JP" altLang="en-US" dirty="0"/>
          </a:p>
        </p:txBody>
      </p:sp>
    </p:spTree>
    <p:extLst>
      <p:ext uri="{BB962C8B-B14F-4D97-AF65-F5344CB8AC3E}">
        <p14:creationId xmlns:p14="http://schemas.microsoft.com/office/powerpoint/2010/main" val="2225346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A7D97F3-A0E4-415E-ABDA-FCEA31BE9213}" type="datetime1">
              <a:rPr kumimoji="1" lang="ja-JP" altLang="en-US" smtClean="0"/>
              <a:pPr/>
              <a:t>2018/2/16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324F1DCF-D2BC-4F4B-98AD-74654C9917CA}" type="slidenum">
              <a:rPr kumimoji="1" lang="ja-JP" altLang="en-US" smtClean="0"/>
              <a:pPr/>
              <a:t>‹#›</a:t>
            </a:fld>
            <a:endParaRPr kumimoji="1" lang="ja-JP" altLang="en-US" dirty="0"/>
          </a:p>
        </p:txBody>
      </p:sp>
    </p:spTree>
    <p:extLst>
      <p:ext uri="{BB962C8B-B14F-4D97-AF65-F5344CB8AC3E}">
        <p14:creationId xmlns:p14="http://schemas.microsoft.com/office/powerpoint/2010/main" val="2520222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6" y="401358"/>
            <a:ext cx="2369046" cy="1708106"/>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815353" y="401359"/>
            <a:ext cx="4025503" cy="860353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60046" y="2109466"/>
            <a:ext cx="2369046" cy="689542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A1CF6B7-6A7D-4FD9-BA09-36C2B33A2AC2}" type="datetime1">
              <a:rPr kumimoji="1" lang="ja-JP" altLang="en-US" smtClean="0"/>
              <a:pPr/>
              <a:t>2018/2/16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324F1DCF-D2BC-4F4B-98AD-74654C9917CA}" type="slidenum">
              <a:rPr kumimoji="1" lang="ja-JP" altLang="en-US" smtClean="0"/>
              <a:pPr/>
              <a:t>‹#›</a:t>
            </a:fld>
            <a:endParaRPr kumimoji="1" lang="ja-JP" altLang="en-US" dirty="0"/>
          </a:p>
        </p:txBody>
      </p:sp>
    </p:spTree>
    <p:extLst>
      <p:ext uri="{BB962C8B-B14F-4D97-AF65-F5344CB8AC3E}">
        <p14:creationId xmlns:p14="http://schemas.microsoft.com/office/powerpoint/2010/main" val="2171079407"/>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7" y="7056438"/>
            <a:ext cx="4320540" cy="83305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11427" y="900724"/>
            <a:ext cx="4320540" cy="60483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411427" y="7889491"/>
            <a:ext cx="4320540" cy="118307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C420746-C04F-45A3-AF57-3E9F31A75248}" type="datetime1">
              <a:rPr kumimoji="1" lang="ja-JP" altLang="en-US" smtClean="0"/>
              <a:pPr/>
              <a:t>2018/2/16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324F1DCF-D2BC-4F4B-98AD-74654C9917CA}" type="slidenum">
              <a:rPr kumimoji="1" lang="ja-JP" altLang="en-US" smtClean="0"/>
              <a:pPr/>
              <a:t>‹#›</a:t>
            </a:fld>
            <a:endParaRPr kumimoji="1" lang="ja-JP" altLang="en-US" dirty="0"/>
          </a:p>
        </p:txBody>
      </p:sp>
    </p:spTree>
    <p:extLst>
      <p:ext uri="{BB962C8B-B14F-4D97-AF65-F5344CB8AC3E}">
        <p14:creationId xmlns:p14="http://schemas.microsoft.com/office/powerpoint/2010/main" val="1419779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0045" y="403693"/>
            <a:ext cx="6480810" cy="1680104"/>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60045" y="2352148"/>
            <a:ext cx="6480810" cy="665274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60045" y="9343248"/>
            <a:ext cx="1680210" cy="536700"/>
          </a:xfrm>
          <a:prstGeom prst="rect">
            <a:avLst/>
          </a:prstGeom>
        </p:spPr>
        <p:txBody>
          <a:bodyPr vert="horz" lIns="91440" tIns="45720" rIns="91440" bIns="45720" rtlCol="0" anchor="ctr"/>
          <a:lstStyle>
            <a:lvl1pPr algn="l">
              <a:defRPr sz="1200">
                <a:solidFill>
                  <a:schemeClr val="tx1">
                    <a:tint val="75000"/>
                  </a:schemeClr>
                </a:solidFill>
              </a:defRPr>
            </a:lvl1pPr>
          </a:lstStyle>
          <a:p>
            <a:fld id="{9A1CF6B7-6A7D-4FD9-BA09-36C2B33A2AC2}" type="datetime1">
              <a:rPr kumimoji="1" lang="ja-JP" altLang="en-US" smtClean="0"/>
              <a:pPr/>
              <a:t>2018/2/16</a:t>
            </a:fld>
            <a:endParaRPr kumimoji="1" lang="ja-JP" altLang="en-US" dirty="0"/>
          </a:p>
        </p:txBody>
      </p:sp>
      <p:sp>
        <p:nvSpPr>
          <p:cNvPr id="5" name="フッター プレースホルダー 4"/>
          <p:cNvSpPr>
            <a:spLocks noGrp="1"/>
          </p:cNvSpPr>
          <p:nvPr>
            <p:ph type="ftr" sz="quarter" idx="3"/>
          </p:nvPr>
        </p:nvSpPr>
        <p:spPr>
          <a:xfrm>
            <a:off x="2460308" y="9343248"/>
            <a:ext cx="2280285" cy="5367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5160645" y="9343248"/>
            <a:ext cx="1680210" cy="536700"/>
          </a:xfrm>
          <a:prstGeom prst="rect">
            <a:avLst/>
          </a:prstGeom>
        </p:spPr>
        <p:txBody>
          <a:bodyPr vert="horz" lIns="91440" tIns="45720" rIns="91440" bIns="45720" rtlCol="0" anchor="ctr"/>
          <a:lstStyle>
            <a:lvl1pPr algn="r">
              <a:defRPr sz="1200">
                <a:solidFill>
                  <a:schemeClr val="tx1">
                    <a:tint val="75000"/>
                  </a:schemeClr>
                </a:solidFill>
              </a:defRPr>
            </a:lvl1pPr>
          </a:lstStyle>
          <a:p>
            <a:fld id="{324F1DCF-D2BC-4F4B-98AD-74654C9917CA}" type="slidenum">
              <a:rPr kumimoji="1" lang="ja-JP" altLang="en-US" smtClean="0"/>
              <a:pPr/>
              <a:t>‹#›</a:t>
            </a:fld>
            <a:endParaRPr kumimoji="1" lang="ja-JP" altLang="en-US" dirty="0"/>
          </a:p>
        </p:txBody>
      </p:sp>
    </p:spTree>
    <p:extLst>
      <p:ext uri="{BB962C8B-B14F-4D97-AF65-F5344CB8AC3E}">
        <p14:creationId xmlns:p14="http://schemas.microsoft.com/office/powerpoint/2010/main" val="2900928774"/>
      </p:ext>
    </p:extLst>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gif"/><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7200900" cy="2772000"/>
          </a:xfrm>
          <a:prstGeom prst="rect">
            <a:avLst/>
          </a:prstGeom>
          <a:solidFill>
            <a:srgbClr val="00B0F0">
              <a:alpha val="55000"/>
            </a:srgbClr>
          </a:solidFill>
          <a:ln>
            <a:noFill/>
          </a:ln>
          <a:effectLst>
            <a:outerShdw blurRad="50800" dist="38100" dir="5400000" algn="t"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50" name="対角する 2 つの角を切り取った四角形 49"/>
          <p:cNvSpPr/>
          <p:nvPr/>
        </p:nvSpPr>
        <p:spPr>
          <a:xfrm>
            <a:off x="36000" y="3035180"/>
            <a:ext cx="7128000" cy="4021356"/>
          </a:xfrm>
          <a:prstGeom prst="snip2DiagRect">
            <a:avLst/>
          </a:prstGeom>
          <a:gradFill>
            <a:gsLst>
              <a:gs pos="0">
                <a:srgbClr val="5E9EFF">
                  <a:alpha val="17000"/>
                </a:srgbClr>
              </a:gs>
              <a:gs pos="39999">
                <a:srgbClr val="85C2FF">
                  <a:alpha val="38000"/>
                </a:srgbClr>
              </a:gs>
              <a:gs pos="70000">
                <a:srgbClr val="C4D6EB">
                  <a:alpha val="45000"/>
                </a:srgbClr>
              </a:gs>
              <a:gs pos="100000">
                <a:schemeClr val="bg1"/>
              </a:gs>
            </a:gsLst>
            <a:lin ang="16200000" scaled="0"/>
          </a:gradFill>
          <a:ln>
            <a:solidFill>
              <a:schemeClr val="bg1">
                <a:lumMod val="85000"/>
              </a:schemeClr>
            </a:solidFill>
          </a:ln>
        </p:spPr>
        <p:style>
          <a:lnRef idx="2">
            <a:schemeClr val="accent4">
              <a:shade val="50000"/>
            </a:schemeClr>
          </a:lnRef>
          <a:fillRef idx="1002">
            <a:schemeClr val="dk2"/>
          </a:fillRef>
          <a:effectRef idx="0">
            <a:schemeClr val="accent4"/>
          </a:effectRef>
          <a:fontRef idx="minor">
            <a:schemeClr val="lt1"/>
          </a:fontRef>
        </p:style>
        <p:txBody>
          <a:bodyPr rtlCol="0" anchor="ctr"/>
          <a:lstStyle/>
          <a:p>
            <a:pPr algn="ctr"/>
            <a:endParaRPr kumimoji="1" lang="ja-JP" altLang="en-US" dirty="0"/>
          </a:p>
        </p:txBody>
      </p:sp>
      <p:sp>
        <p:nvSpPr>
          <p:cNvPr id="91" name="正方形/長方形 90"/>
          <p:cNvSpPr/>
          <p:nvPr/>
        </p:nvSpPr>
        <p:spPr>
          <a:xfrm>
            <a:off x="82426" y="7056536"/>
            <a:ext cx="6804000" cy="12241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4256" tIns="47128" rIns="94256" bIns="47128" rtlCol="0" anchor="t"/>
          <a:lstStyle/>
          <a:p>
            <a:pPr>
              <a:lnSpc>
                <a:spcPts val="1649"/>
              </a:lnSpc>
            </a:pPr>
            <a:endParaRPr lang="en-US" altLang="ja-JP" sz="1400" dirty="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 name="グループ化 14"/>
          <p:cNvGrpSpPr/>
          <p:nvPr/>
        </p:nvGrpSpPr>
        <p:grpSpPr>
          <a:xfrm>
            <a:off x="201899" y="9720839"/>
            <a:ext cx="6804000" cy="386330"/>
            <a:chOff x="386431" y="9253182"/>
            <a:chExt cx="6480000" cy="360000"/>
          </a:xfrm>
        </p:grpSpPr>
        <p:sp>
          <p:nvSpPr>
            <p:cNvPr id="12" name="角丸四角形 11"/>
            <p:cNvSpPr/>
            <p:nvPr/>
          </p:nvSpPr>
          <p:spPr>
            <a:xfrm>
              <a:off x="386431" y="9253182"/>
              <a:ext cx="6480000" cy="360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077" rtl="0" eaLnBrk="1" latinLnBrk="0" hangingPunct="1">
                <a:defRPr kumimoji="1" sz="1800" kern="1200">
                  <a:solidFill>
                    <a:schemeClr val="lt1"/>
                  </a:solidFill>
                  <a:latin typeface="+mn-lt"/>
                  <a:ea typeface="+mn-ea"/>
                  <a:cs typeface="+mn-cs"/>
                </a:defRPr>
              </a:lvl1pPr>
              <a:lvl2pPr marL="457039" algn="l" defTabSz="914077" rtl="0" eaLnBrk="1" latinLnBrk="0" hangingPunct="1">
                <a:defRPr kumimoji="1" sz="1800" kern="1200">
                  <a:solidFill>
                    <a:schemeClr val="lt1"/>
                  </a:solidFill>
                  <a:latin typeface="+mn-lt"/>
                  <a:ea typeface="+mn-ea"/>
                  <a:cs typeface="+mn-cs"/>
                </a:defRPr>
              </a:lvl2pPr>
              <a:lvl3pPr marL="914077" algn="l" defTabSz="914077" rtl="0" eaLnBrk="1" latinLnBrk="0" hangingPunct="1">
                <a:defRPr kumimoji="1" sz="1800" kern="1200">
                  <a:solidFill>
                    <a:schemeClr val="lt1"/>
                  </a:solidFill>
                  <a:latin typeface="+mn-lt"/>
                  <a:ea typeface="+mn-ea"/>
                  <a:cs typeface="+mn-cs"/>
                </a:defRPr>
              </a:lvl3pPr>
              <a:lvl4pPr marL="1371116" algn="l" defTabSz="914077" rtl="0" eaLnBrk="1" latinLnBrk="0" hangingPunct="1">
                <a:defRPr kumimoji="1" sz="1800" kern="1200">
                  <a:solidFill>
                    <a:schemeClr val="lt1"/>
                  </a:solidFill>
                  <a:latin typeface="+mn-lt"/>
                  <a:ea typeface="+mn-ea"/>
                  <a:cs typeface="+mn-cs"/>
                </a:defRPr>
              </a:lvl4pPr>
              <a:lvl5pPr marL="1828155" algn="l" defTabSz="914077" rtl="0" eaLnBrk="1" latinLnBrk="0" hangingPunct="1">
                <a:defRPr kumimoji="1" sz="1800" kern="1200">
                  <a:solidFill>
                    <a:schemeClr val="lt1"/>
                  </a:solidFill>
                  <a:latin typeface="+mn-lt"/>
                  <a:ea typeface="+mn-ea"/>
                  <a:cs typeface="+mn-cs"/>
                </a:defRPr>
              </a:lvl5pPr>
              <a:lvl6pPr marL="2285192" algn="l" defTabSz="914077" rtl="0" eaLnBrk="1" latinLnBrk="0" hangingPunct="1">
                <a:defRPr kumimoji="1" sz="1800" kern="1200">
                  <a:solidFill>
                    <a:schemeClr val="lt1"/>
                  </a:solidFill>
                  <a:latin typeface="+mn-lt"/>
                  <a:ea typeface="+mn-ea"/>
                  <a:cs typeface="+mn-cs"/>
                </a:defRPr>
              </a:lvl6pPr>
              <a:lvl7pPr marL="2742232" algn="l" defTabSz="914077" rtl="0" eaLnBrk="1" latinLnBrk="0" hangingPunct="1">
                <a:defRPr kumimoji="1" sz="1800" kern="1200">
                  <a:solidFill>
                    <a:schemeClr val="lt1"/>
                  </a:solidFill>
                  <a:latin typeface="+mn-lt"/>
                  <a:ea typeface="+mn-ea"/>
                  <a:cs typeface="+mn-cs"/>
                </a:defRPr>
              </a:lvl7pPr>
              <a:lvl8pPr marL="3199271" algn="l" defTabSz="914077" rtl="0" eaLnBrk="1" latinLnBrk="0" hangingPunct="1">
                <a:defRPr kumimoji="1" sz="1800" kern="1200">
                  <a:solidFill>
                    <a:schemeClr val="lt1"/>
                  </a:solidFill>
                  <a:latin typeface="+mn-lt"/>
                  <a:ea typeface="+mn-ea"/>
                  <a:cs typeface="+mn-cs"/>
                </a:defRPr>
              </a:lvl8pPr>
              <a:lvl9pPr marL="3656308" algn="l" defTabSz="914077" rtl="0" eaLnBrk="1" latinLnBrk="0" hangingPunct="1">
                <a:defRPr kumimoji="1" sz="1800" kern="1200">
                  <a:solidFill>
                    <a:schemeClr val="lt1"/>
                  </a:solidFill>
                  <a:latin typeface="+mn-lt"/>
                  <a:ea typeface="+mn-ea"/>
                  <a:cs typeface="+mn-cs"/>
                </a:defRPr>
              </a:lvl9pPr>
            </a:lstStyle>
            <a:p>
              <a:pPr algn="ct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厚生労働省　都道府県労働局　</a:t>
              </a: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3" name="図 12" descr="マーク最小.jpg"/>
            <p:cNvPicPr>
              <a:picLocks noChangeAspect="1"/>
            </p:cNvPicPr>
            <p:nvPr/>
          </p:nvPicPr>
          <p:blipFill>
            <a:blip r:embed="rId3" cstate="print">
              <a:clrChange>
                <a:clrFrom>
                  <a:srgbClr val="FFFFFF"/>
                </a:clrFrom>
                <a:clrTo>
                  <a:srgbClr val="FFFFFF">
                    <a:alpha val="0"/>
                  </a:srgbClr>
                </a:clrTo>
              </a:clrChange>
            </a:blip>
            <a:stretch>
              <a:fillRect/>
            </a:stretch>
          </p:blipFill>
          <p:spPr>
            <a:xfrm>
              <a:off x="2325207" y="9282211"/>
              <a:ext cx="306459" cy="306459"/>
            </a:xfrm>
            <a:prstGeom prst="rect">
              <a:avLst/>
            </a:prstGeom>
          </p:spPr>
        </p:pic>
      </p:grpSp>
      <p:sp>
        <p:nvSpPr>
          <p:cNvPr id="23" name="AutoShape 6"/>
          <p:cNvSpPr>
            <a:spLocks noChangeArrowheads="1"/>
          </p:cNvSpPr>
          <p:nvPr/>
        </p:nvSpPr>
        <p:spPr bwMode="auto">
          <a:xfrm>
            <a:off x="5013076" y="4548470"/>
            <a:ext cx="872610" cy="251093"/>
          </a:xfrm>
          <a:prstGeom prst="roundRect">
            <a:avLst>
              <a:gd name="adj" fmla="val 16667"/>
            </a:avLst>
          </a:prstGeom>
          <a:noFill/>
          <a:ln w="9525">
            <a:noFill/>
            <a:round/>
            <a:headEnd/>
            <a:tailEnd/>
          </a:ln>
        </p:spPr>
        <p:txBody>
          <a:bodyPr wrap="none" lIns="94256" tIns="47128" rIns="94256" bIns="47128" anchor="ctr"/>
          <a:lstStyle/>
          <a:p>
            <a:pPr algn="l" rtl="0"/>
            <a:r>
              <a:rPr lang="en-US" altLang="ja-JP"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角丸四角形 20"/>
          <p:cNvSpPr/>
          <p:nvPr/>
        </p:nvSpPr>
        <p:spPr>
          <a:xfrm>
            <a:off x="121598" y="1545293"/>
            <a:ext cx="101481" cy="236910"/>
          </a:xfrm>
          <a:prstGeom prst="roundRect">
            <a:avLst/>
          </a:prstGeom>
        </p:spPr>
        <p:txBody>
          <a:bodyPr wrap="square" rtlCol="0" anchor="ctr">
            <a:spAutoFit/>
          </a:bodyPr>
          <a:lstStyle/>
          <a:p>
            <a:pPr algn="ctr"/>
            <a:endParaRPr kumimoji="1" lang="ja-JP" altLang="en-US" sz="1800" b="1" dirty="0"/>
          </a:p>
        </p:txBody>
      </p:sp>
      <p:sp>
        <p:nvSpPr>
          <p:cNvPr id="25" name="角丸四角形 24"/>
          <p:cNvSpPr/>
          <p:nvPr/>
        </p:nvSpPr>
        <p:spPr>
          <a:xfrm>
            <a:off x="129106" y="1545293"/>
            <a:ext cx="2351040" cy="650611"/>
          </a:xfrm>
          <a:prstGeom prst="roundRect">
            <a:avLst/>
          </a:prstGeom>
        </p:spPr>
        <p:txBody>
          <a:bodyPr wrap="square" rtlCol="0" anchor="ctr">
            <a:spAutoFit/>
          </a:bodyPr>
          <a:lstStyle/>
          <a:p>
            <a:pPr algn="ctr"/>
            <a:endParaRPr kumimoji="1" lang="ja-JP" altLang="en-US" sz="1800" b="1" dirty="0"/>
          </a:p>
        </p:txBody>
      </p:sp>
      <p:sp>
        <p:nvSpPr>
          <p:cNvPr id="15" name="テキスト ボックス 14"/>
          <p:cNvSpPr txBox="1"/>
          <p:nvPr/>
        </p:nvSpPr>
        <p:spPr>
          <a:xfrm>
            <a:off x="300396" y="1548000"/>
            <a:ext cx="6708676" cy="1000507"/>
          </a:xfrm>
          <a:prstGeom prst="rect">
            <a:avLst/>
          </a:prstGeom>
          <a:noFill/>
        </p:spPr>
        <p:txBody>
          <a:bodyPr wrap="none" numCol="1" rtlCol="0">
            <a:prstTxWarp prst="textPlain">
              <a:avLst/>
            </a:prstTxWarp>
            <a:spAutoFit/>
          </a:bodyPr>
          <a:lstStyle>
            <a:defPPr>
              <a:defRPr lang="ja-JP"/>
            </a:defPPr>
            <a:lvl1pPr>
              <a:defRPr sz="3200" spc="-300">
                <a:ln w="15875" cmpd="sng">
                  <a:solidFill>
                    <a:schemeClr val="bg1"/>
                  </a:solidFill>
                  <a:prstDash val="solid"/>
                </a:ln>
                <a:effectLst>
                  <a:outerShdw blurRad="63500" dir="3600000" algn="tl" rotWithShape="0">
                    <a:srgbClr val="000000">
                      <a:alpha val="70000"/>
                    </a:srgbClr>
                  </a:outerShdw>
                </a:effectLst>
                <a:latin typeface="ＤＨＰ特太ゴシック体" panose="020B0500000000000000" pitchFamily="50" charset="-128"/>
                <a:ea typeface="ＤＨＰ特太ゴシック体" panose="020B0500000000000000" pitchFamily="50" charset="-128"/>
              </a:defRPr>
            </a:lvl1pPr>
          </a:lstStyle>
          <a:p>
            <a:r>
              <a:rPr lang="ja-JP" altLang="en-US" dirty="0">
                <a:ln w="12700" cmpd="sng">
                  <a:solidFill>
                    <a:schemeClr val="bg1"/>
                  </a:solidFill>
                  <a:prstDash val="solid"/>
                </a:ln>
              </a:rPr>
              <a:t>緊 急 相 談 ダイヤル</a:t>
            </a:r>
          </a:p>
        </p:txBody>
      </p:sp>
      <p:sp>
        <p:nvSpPr>
          <p:cNvPr id="19" name="テキスト ボックス 18"/>
          <p:cNvSpPr txBox="1"/>
          <p:nvPr/>
        </p:nvSpPr>
        <p:spPr>
          <a:xfrm>
            <a:off x="1401459" y="5508552"/>
            <a:ext cx="4338047" cy="400110"/>
          </a:xfrm>
          <a:prstGeom prst="rect">
            <a:avLst/>
          </a:prstGeom>
          <a:noFill/>
        </p:spPr>
        <p:txBody>
          <a:bodyPr wrap="none" rtlCol="0">
            <a:spAutoFit/>
          </a:bodyPr>
          <a:lstStyle/>
          <a:p>
            <a:r>
              <a:rPr lang="ja-JP" altLang="en-US" sz="2000" dirty="0">
                <a:ln w="3175" cmpd="sng">
                  <a:solidFill>
                    <a:schemeClr val="tx1"/>
                  </a:solidFill>
                  <a:prstDash val="solid"/>
                </a:ln>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受付時間（月～金　</a:t>
            </a:r>
            <a:r>
              <a:rPr lang="en-US" altLang="ja-JP" sz="2000" dirty="0">
                <a:ln w="3175" cmpd="sng">
                  <a:solidFill>
                    <a:schemeClr val="tx1"/>
                  </a:solidFill>
                  <a:prstDash val="solid"/>
                </a:ln>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8:30</a:t>
            </a:r>
            <a:r>
              <a:rPr lang="ja-JP" altLang="en-US" sz="2000" dirty="0">
                <a:ln w="3175" cmpd="sng">
                  <a:solidFill>
                    <a:schemeClr val="tx1"/>
                  </a:solidFill>
                  <a:prstDash val="solid"/>
                </a:ln>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dirty="0">
                <a:ln w="3175" cmpd="sng">
                  <a:solidFill>
                    <a:schemeClr val="tx1"/>
                  </a:solidFill>
                  <a:prstDash val="solid"/>
                </a:ln>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17:15</a:t>
            </a:r>
            <a:r>
              <a:rPr lang="ja-JP" altLang="en-US" sz="2000" dirty="0" smtClean="0">
                <a:ln w="3175" cmpd="sng">
                  <a:solidFill>
                    <a:schemeClr val="tx1"/>
                  </a:solidFill>
                  <a:prstDash val="solid"/>
                </a:ln>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2000" dirty="0">
              <a:ln w="3175" cmpd="sng">
                <a:solidFill>
                  <a:schemeClr val="tx1"/>
                </a:solidFill>
                <a:prstDash val="solid"/>
              </a:ln>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テキスト ボックス 26"/>
          <p:cNvSpPr txBox="1"/>
          <p:nvPr/>
        </p:nvSpPr>
        <p:spPr>
          <a:xfrm>
            <a:off x="1257280" y="5832400"/>
            <a:ext cx="4647426" cy="276999"/>
          </a:xfrm>
          <a:prstGeom prst="rect">
            <a:avLst/>
          </a:prstGeom>
          <a:noFill/>
        </p:spPr>
        <p:txBody>
          <a:bodyPr wrap="none" rtlCol="0">
            <a:spAutoFit/>
          </a:bodyPr>
          <a:lstStyle/>
          <a:p>
            <a:r>
              <a:rPr kumimoji="1" lang="en-US" altLang="ja-JP" sz="1200" u="sng"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u="sng" dirty="0" smtClean="0">
                <a:latin typeface="メイリオ" panose="020B0604030504040204" pitchFamily="50" charset="-128"/>
                <a:ea typeface="メイリオ" panose="020B0604030504040204" pitchFamily="50" charset="-128"/>
                <a:cs typeface="メイリオ" panose="020B0604030504040204" pitchFamily="50" charset="-128"/>
              </a:rPr>
              <a:t>上記ダイヤルは、発信地域から最寄りの労働局</a:t>
            </a:r>
            <a:r>
              <a:rPr lang="ja-JP" altLang="en-US" sz="1200" u="sng" dirty="0" smtClean="0">
                <a:latin typeface="メイリオ" panose="020B0604030504040204" pitchFamily="50" charset="-128"/>
                <a:ea typeface="メイリオ" panose="020B0604030504040204" pitchFamily="50" charset="-128"/>
                <a:cs typeface="メイリオ" panose="020B0604030504040204" pitchFamily="50" charset="-128"/>
              </a:rPr>
              <a:t>へ繋がります。</a:t>
            </a:r>
            <a:endParaRPr kumimoji="1" lang="en-US" altLang="ja-JP" sz="1200" u="sng"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テキスト ボックス 28"/>
          <p:cNvSpPr txBox="1"/>
          <p:nvPr/>
        </p:nvSpPr>
        <p:spPr>
          <a:xfrm>
            <a:off x="144463" y="7560592"/>
            <a:ext cx="6911975" cy="2088580"/>
          </a:xfrm>
          <a:prstGeom prst="rect">
            <a:avLst/>
          </a:prstGeom>
          <a:blipFill>
            <a:blip r:embed="rId4"/>
            <a:tile tx="0" ty="0" sx="100000" sy="100000" flip="none" algn="tl"/>
          </a:blipFill>
          <a:ln/>
          <a:effectLst/>
        </p:spPr>
        <p:style>
          <a:lnRef idx="2">
            <a:schemeClr val="accent6"/>
          </a:lnRef>
          <a:fillRef idx="1">
            <a:schemeClr val="lt1"/>
          </a:fillRef>
          <a:effectRef idx="0">
            <a:schemeClr val="accent6"/>
          </a:effectRef>
          <a:fontRef idx="minor">
            <a:schemeClr val="dk1"/>
          </a:fontRef>
        </p:style>
        <p:txBody>
          <a:bodyPr wrap="square" lIns="72000" tIns="72000" rIns="36000" rtlCol="0">
            <a:noAutofit/>
          </a:bodyPr>
          <a:lstStyle/>
          <a:p>
            <a:pPr>
              <a:lnSpc>
                <a:spcPct val="150000"/>
              </a:lnSpc>
            </a:pPr>
            <a:r>
              <a:rPr lang="ja-JP" altLang="en-US" sz="1200" spc="300" dirty="0" smtClean="0">
                <a:ln w="12700" cmpd="sng">
                  <a:solidFill>
                    <a:schemeClr val="tx1"/>
                  </a:solidFill>
                  <a:prstDash val="solid"/>
                  <a:miter lim="800000"/>
                </a:ln>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 </a:t>
            </a:r>
            <a:r>
              <a:rPr lang="ja-JP" altLang="en-US" sz="1200" spc="300" dirty="0" smtClean="0">
                <a:ln w="3175" cmpd="sng">
                  <a:solidFill>
                    <a:schemeClr val="tx1"/>
                  </a:solidFill>
                  <a:prstDash val="solid"/>
                  <a:miter lim="800000"/>
                </a:ln>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たとえば</a:t>
            </a:r>
            <a:r>
              <a:rPr lang="en-US" altLang="ja-JP" sz="1200" spc="300" dirty="0" smtClean="0">
                <a:ln w="3175" cmpd="sng">
                  <a:solidFill>
                    <a:schemeClr val="tx1"/>
                  </a:solidFill>
                  <a:prstDash val="solid"/>
                  <a:miter lim="800000"/>
                </a:ln>
                <a:solidFill>
                  <a:schemeClr val="tx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a:t>
            </a:r>
          </a:p>
          <a:p>
            <a:pPr>
              <a:lnSpc>
                <a:spcPct val="140000"/>
              </a:lnSpc>
            </a:pPr>
            <a:r>
              <a:rPr lang="ja-JP" altLang="en-US" sz="1250" dirty="0" smtClean="0">
                <a:ln w="381">
                  <a:solidFill>
                    <a:schemeClr val="tx1"/>
                  </a:solid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・すでに</a:t>
            </a:r>
            <a:r>
              <a:rPr lang="ja-JP" altLang="en-US" sz="1250" dirty="0">
                <a:ln w="381">
                  <a:solidFill>
                    <a:schemeClr val="tx1"/>
                  </a:solid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a:t>
            </a:r>
            <a:r>
              <a:rPr lang="ja-JP" altLang="en-US" sz="1250" dirty="0" smtClean="0">
                <a:ln w="381">
                  <a:solidFill>
                    <a:schemeClr val="tx1"/>
                  </a:solid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年を超えて働いているけど、申込みはいつできるのでしょうか？</a:t>
            </a:r>
            <a:endParaRPr lang="en-US" altLang="ja-JP" sz="1250" dirty="0" smtClean="0">
              <a:ln w="381">
                <a:solidFill>
                  <a:schemeClr val="tx1"/>
                </a:solid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40000"/>
              </a:lnSpc>
            </a:pPr>
            <a:r>
              <a:rPr lang="ja-JP" altLang="en-US" sz="1250" dirty="0" smtClean="0">
                <a:ln w="381">
                  <a:solidFill>
                    <a:schemeClr val="tx1"/>
                  </a:solid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50" dirty="0">
                <a:ln w="381">
                  <a:solidFill>
                    <a:schemeClr val="tx1"/>
                  </a:solid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いつ</a:t>
            </a:r>
            <a:r>
              <a:rPr lang="ja-JP" altLang="en-US" sz="1250" dirty="0" smtClean="0">
                <a:ln w="381">
                  <a:solidFill>
                    <a:schemeClr val="tx1"/>
                  </a:solid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の労働契約から、通算５年をカウントするのかを教えてほしい。</a:t>
            </a:r>
            <a:endParaRPr lang="en-US" altLang="ja-JP" sz="1250" dirty="0" smtClean="0">
              <a:ln w="381">
                <a:solidFill>
                  <a:schemeClr val="tx1"/>
                </a:solid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40000"/>
              </a:lnSpc>
            </a:pPr>
            <a:r>
              <a:rPr lang="ja-JP" altLang="en-US" sz="1250" dirty="0">
                <a:ln w="381">
                  <a:solidFill>
                    <a:schemeClr val="tx1"/>
                  </a:solid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・通算５年を超えたら自動的に無期転換されるの</a:t>
            </a:r>
            <a:r>
              <a:rPr lang="ja-JP" altLang="en-US" sz="1250" dirty="0" smtClean="0">
                <a:ln w="381">
                  <a:solidFill>
                    <a:schemeClr val="tx1"/>
                  </a:solid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50" dirty="0" smtClean="0">
              <a:ln w="381">
                <a:solidFill>
                  <a:schemeClr val="tx1"/>
                </a:solid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40000"/>
              </a:lnSpc>
            </a:pPr>
            <a:r>
              <a:rPr lang="ja-JP" altLang="en-US" sz="1250" dirty="0" smtClean="0">
                <a:ln w="381">
                  <a:solidFill>
                    <a:schemeClr val="tx1"/>
                  </a:solid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・申込みは口頭でも大丈夫でしょうか？</a:t>
            </a:r>
            <a:endParaRPr lang="ja-JP" altLang="en-US" sz="1250" dirty="0">
              <a:ln w="381">
                <a:solidFill>
                  <a:schemeClr val="tx1"/>
                </a:solid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40000"/>
              </a:lnSpc>
            </a:pPr>
            <a:r>
              <a:rPr lang="ja-JP" altLang="en-US" sz="1250" dirty="0" smtClean="0">
                <a:ln w="381">
                  <a:solidFill>
                    <a:schemeClr val="tx1"/>
                  </a:solid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・申込みをしたら、いつから無期転換されるのでしょうか？</a:t>
            </a:r>
            <a:endParaRPr lang="en-US" altLang="ja-JP" sz="1250" dirty="0" smtClean="0">
              <a:ln w="381">
                <a:solidFill>
                  <a:schemeClr val="tx1"/>
                </a:solid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40000"/>
              </a:lnSpc>
            </a:pPr>
            <a:r>
              <a:rPr kumimoji="1" lang="ja-JP" altLang="en-US" sz="1250" dirty="0" smtClean="0">
                <a:ln w="381">
                  <a:solidFill>
                    <a:schemeClr val="tx1"/>
                  </a:solidFill>
                </a:ln>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・次の契約から無期契約を申し込もうと思ってたけど、会社に契約更新しないと言われました。</a:t>
            </a:r>
          </a:p>
        </p:txBody>
      </p:sp>
      <p:sp>
        <p:nvSpPr>
          <p:cNvPr id="93" name="正方形/長方形 92"/>
          <p:cNvSpPr/>
          <p:nvPr/>
        </p:nvSpPr>
        <p:spPr>
          <a:xfrm>
            <a:off x="162000" y="7267483"/>
            <a:ext cx="7276998" cy="2931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4256" tIns="47128" rIns="94256" bIns="47128" rtlCol="0" anchor="t"/>
          <a:lstStyle/>
          <a:p>
            <a:pPr>
              <a:lnSpc>
                <a:spcPts val="1649"/>
              </a:lnSpc>
            </a:pPr>
            <a:r>
              <a:rPr lang="ja-JP" altLang="en-US" sz="2200" b="1" dirty="0" smtClean="0">
                <a:ln w="18415" cmpd="sng">
                  <a:noFill/>
                  <a:prstDash val="solid"/>
                </a:ln>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無期転換ルールに関するあらゆるご相談を受け付けています。</a:t>
            </a:r>
            <a:endParaRPr lang="ja-JP" altLang="en-US" sz="2200" b="1" dirty="0">
              <a:ln w="18415" cmpd="sng">
                <a:noFill/>
                <a:prstDash val="solid"/>
              </a:ln>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99" name="テキスト ボックス 98"/>
          <p:cNvSpPr txBox="1"/>
          <p:nvPr/>
        </p:nvSpPr>
        <p:spPr>
          <a:xfrm>
            <a:off x="288082" y="306000"/>
            <a:ext cx="6720831" cy="1008112"/>
          </a:xfrm>
          <a:prstGeom prst="rect">
            <a:avLst/>
          </a:prstGeom>
          <a:noFill/>
        </p:spPr>
        <p:txBody>
          <a:bodyPr wrap="none" rtlCol="0">
            <a:prstTxWarp prst="textPlain">
              <a:avLst/>
            </a:prstTxWarp>
            <a:spAutoFit/>
          </a:bodyPr>
          <a:lstStyle/>
          <a:p>
            <a:r>
              <a:rPr lang="ja-JP" altLang="en-US" sz="3200" spc="-300" dirty="0" smtClean="0">
                <a:ln w="12700" cmpd="sng">
                  <a:solidFill>
                    <a:schemeClr val="bg1"/>
                  </a:solidFill>
                  <a:prstDash val="solid"/>
                </a:ln>
                <a:effectLst>
                  <a:outerShdw blurRad="63500" dir="3600000" algn="tl" rotWithShape="0">
                    <a:srgbClr val="000000">
                      <a:alpha val="70000"/>
                    </a:srgbClr>
                  </a:outerShdw>
                </a:effectLst>
                <a:latin typeface="ＤＨＰ特太ゴシック体" panose="020B0500000000000000" pitchFamily="50" charset="-128"/>
                <a:ea typeface="ＤＨＰ特太ゴシック体" panose="020B0500000000000000" pitchFamily="50" charset="-128"/>
              </a:rPr>
              <a:t>無 期 </a:t>
            </a:r>
            <a:r>
              <a:rPr lang="ja-JP" altLang="en-US" sz="3200" spc="-300" dirty="0">
                <a:ln w="12700" cmpd="sng">
                  <a:solidFill>
                    <a:schemeClr val="bg1"/>
                  </a:solidFill>
                  <a:prstDash val="solid"/>
                </a:ln>
                <a:effectLst>
                  <a:outerShdw blurRad="63500" dir="3600000" algn="tl" rotWithShape="0">
                    <a:srgbClr val="000000">
                      <a:alpha val="70000"/>
                    </a:srgbClr>
                  </a:outerShdw>
                </a:effectLst>
                <a:latin typeface="ＤＨＰ特太ゴシック体" panose="020B0500000000000000" pitchFamily="50" charset="-128"/>
                <a:ea typeface="ＤＨＰ特太ゴシック体" panose="020B0500000000000000" pitchFamily="50" charset="-128"/>
              </a:rPr>
              <a:t>転 換 ル </a:t>
            </a:r>
            <a:r>
              <a:rPr lang="ja-JP" altLang="en-US" sz="3200" spc="-300" dirty="0" err="1">
                <a:ln w="12700" cmpd="sng">
                  <a:solidFill>
                    <a:schemeClr val="bg1"/>
                  </a:solidFill>
                  <a:prstDash val="solid"/>
                </a:ln>
                <a:effectLst>
                  <a:outerShdw blurRad="63500" dir="3600000" algn="tl" rotWithShape="0">
                    <a:srgbClr val="000000">
                      <a:alpha val="70000"/>
                    </a:srgbClr>
                  </a:outerShdw>
                </a:effectLst>
                <a:latin typeface="ＤＨＰ特太ゴシック体" panose="020B0500000000000000" pitchFamily="50" charset="-128"/>
                <a:ea typeface="ＤＨＰ特太ゴシック体" panose="020B0500000000000000" pitchFamily="50" charset="-128"/>
              </a:rPr>
              <a:t>ー</a:t>
            </a:r>
            <a:r>
              <a:rPr lang="ja-JP" altLang="en-US" sz="3200" spc="-300" dirty="0">
                <a:ln w="12700" cmpd="sng">
                  <a:solidFill>
                    <a:schemeClr val="bg1"/>
                  </a:solidFill>
                  <a:prstDash val="solid"/>
                </a:ln>
                <a:effectLst>
                  <a:outerShdw blurRad="63500" dir="3600000" algn="tl" rotWithShape="0">
                    <a:srgbClr val="000000">
                      <a:alpha val="70000"/>
                    </a:srgbClr>
                  </a:outerShdw>
                </a:effectLst>
                <a:latin typeface="ＤＨＰ特太ゴシック体" panose="020B0500000000000000" pitchFamily="50" charset="-128"/>
                <a:ea typeface="ＤＨＰ特太ゴシック体" panose="020B0500000000000000" pitchFamily="50" charset="-128"/>
              </a:rPr>
              <a:t> </a:t>
            </a:r>
            <a:r>
              <a:rPr lang="ja-JP" altLang="en-US" sz="3200" spc="-300" dirty="0" smtClean="0">
                <a:ln w="12700" cmpd="sng">
                  <a:solidFill>
                    <a:schemeClr val="bg1"/>
                  </a:solidFill>
                  <a:prstDash val="solid"/>
                </a:ln>
                <a:effectLst>
                  <a:outerShdw blurRad="63500" dir="3600000" algn="tl" rotWithShape="0">
                    <a:srgbClr val="000000">
                      <a:alpha val="70000"/>
                    </a:srgbClr>
                  </a:outerShdw>
                </a:effectLst>
                <a:latin typeface="ＤＨＰ特太ゴシック体" panose="020B0500000000000000" pitchFamily="50" charset="-128"/>
                <a:ea typeface="ＤＨＰ特太ゴシック体" panose="020B0500000000000000" pitchFamily="50" charset="-128"/>
              </a:rPr>
              <a:t>ル</a:t>
            </a:r>
            <a:endParaRPr kumimoji="1" lang="ja-JP" altLang="en-US" sz="3200" spc="-300" dirty="0">
              <a:ln w="12700" cmpd="sng">
                <a:solidFill>
                  <a:schemeClr val="bg1"/>
                </a:solidFill>
                <a:prstDash val="solid"/>
              </a:ln>
              <a:effectLst>
                <a:outerShdw blurRad="63500" dir="3600000" algn="tl" rotWithShape="0">
                  <a:srgbClr val="000000">
                    <a:alpha val="70000"/>
                  </a:srgbClr>
                </a:outerShdw>
              </a:effectLst>
              <a:latin typeface="ＤＨＰ特太ゴシック体" panose="020B0500000000000000" pitchFamily="50" charset="-128"/>
              <a:ea typeface="ＤＨＰ特太ゴシック体" panose="020B0500000000000000" pitchFamily="50" charset="-128"/>
            </a:endParaRPr>
          </a:p>
        </p:txBody>
      </p:sp>
      <p:sp>
        <p:nvSpPr>
          <p:cNvPr id="49" name="テキスト ボックス 48"/>
          <p:cNvSpPr txBox="1"/>
          <p:nvPr/>
        </p:nvSpPr>
        <p:spPr>
          <a:xfrm>
            <a:off x="3050860" y="3996184"/>
            <a:ext cx="942887" cy="400110"/>
          </a:xfrm>
          <a:prstGeom prst="rect">
            <a:avLst/>
          </a:prstGeom>
          <a:noFill/>
        </p:spPr>
        <p:txBody>
          <a:bodyPr wrap="none" rtlCol="0">
            <a:spAutoFit/>
          </a:bodyPr>
          <a:lstStyle/>
          <a:p>
            <a:r>
              <a:rPr kumimoji="1" lang="ja-JP" altLang="en-US" sz="2000" b="1" dirty="0" smtClean="0">
                <a:effectLst>
                  <a:outerShdw blurRad="38100" dist="38100" dir="2700000" algn="tl">
                    <a:srgbClr val="000000">
                      <a:alpha val="43137"/>
                    </a:srgbClr>
                  </a:outerShdw>
                </a:effectLst>
              </a:rPr>
              <a:t>円満に</a:t>
            </a:r>
            <a:endParaRPr kumimoji="1" lang="ja-JP" altLang="en-US" sz="2000" b="1" dirty="0">
              <a:effectLst>
                <a:outerShdw blurRad="38100" dist="38100" dir="2700000" algn="tl">
                  <a:srgbClr val="000000">
                    <a:alpha val="43137"/>
                  </a:srgbClr>
                </a:outerShdw>
              </a:effectLst>
            </a:endParaRPr>
          </a:p>
        </p:txBody>
      </p:sp>
      <p:sp>
        <p:nvSpPr>
          <p:cNvPr id="103" name="テキスト ボックス 102"/>
          <p:cNvSpPr txBox="1"/>
          <p:nvPr/>
        </p:nvSpPr>
        <p:spPr>
          <a:xfrm>
            <a:off x="3993249" y="3996184"/>
            <a:ext cx="442750" cy="400110"/>
          </a:xfrm>
          <a:prstGeom prst="rect">
            <a:avLst/>
          </a:prstGeom>
          <a:noFill/>
        </p:spPr>
        <p:txBody>
          <a:bodyPr wrap="none" rtlCol="0">
            <a:spAutoFit/>
          </a:bodyPr>
          <a:lstStyle/>
          <a:p>
            <a:r>
              <a:rPr lang="ja-JP" altLang="en-US" sz="2000" b="1" dirty="0" smtClean="0">
                <a:effectLst>
                  <a:outerShdw blurRad="38100" dist="38100" dir="2700000" algn="tl">
                    <a:srgbClr val="000000">
                      <a:alpha val="43137"/>
                    </a:srgbClr>
                  </a:outerShdw>
                </a:effectLst>
              </a:rPr>
              <a:t>無</a:t>
            </a:r>
            <a:endParaRPr kumimoji="1" lang="ja-JP" altLang="en-US" sz="2000" b="1" dirty="0">
              <a:effectLst>
                <a:outerShdw blurRad="38100" dist="38100" dir="2700000" algn="tl">
                  <a:srgbClr val="000000">
                    <a:alpha val="43137"/>
                  </a:srgbClr>
                </a:outerShdw>
              </a:effectLst>
            </a:endParaRPr>
          </a:p>
        </p:txBody>
      </p:sp>
      <p:sp>
        <p:nvSpPr>
          <p:cNvPr id="105" name="テキスト ボックス 104"/>
          <p:cNvSpPr txBox="1"/>
          <p:nvPr/>
        </p:nvSpPr>
        <p:spPr>
          <a:xfrm>
            <a:off x="5829249" y="3996184"/>
            <a:ext cx="417102" cy="400110"/>
          </a:xfrm>
          <a:prstGeom prst="rect">
            <a:avLst/>
          </a:prstGeom>
          <a:noFill/>
        </p:spPr>
        <p:txBody>
          <a:bodyPr wrap="none" rtlCol="0">
            <a:spAutoFit/>
          </a:bodyPr>
          <a:lstStyle/>
          <a:p>
            <a:r>
              <a:rPr lang="ja-JP" altLang="en-US" sz="2000" b="1" dirty="0" smtClean="0">
                <a:effectLst>
                  <a:outerShdw blurRad="38100" dist="38100" dir="2700000" algn="tl">
                    <a:srgbClr val="000000">
                      <a:alpha val="43137"/>
                    </a:srgbClr>
                  </a:outerShdw>
                </a:effectLst>
              </a:rPr>
              <a:t>な</a:t>
            </a:r>
            <a:endParaRPr kumimoji="1" lang="ja-JP" altLang="en-US" sz="2000" b="1" dirty="0">
              <a:effectLst>
                <a:outerShdw blurRad="38100" dist="38100" dir="2700000" algn="tl">
                  <a:srgbClr val="000000">
                    <a:alpha val="43137"/>
                  </a:srgbClr>
                </a:outerShdw>
              </a:effectLst>
            </a:endParaRPr>
          </a:p>
        </p:txBody>
      </p:sp>
      <p:sp>
        <p:nvSpPr>
          <p:cNvPr id="106" name="テキスト ボックス 105"/>
          <p:cNvSpPr txBox="1"/>
          <p:nvPr/>
        </p:nvSpPr>
        <p:spPr>
          <a:xfrm>
            <a:off x="5181249" y="3996184"/>
            <a:ext cx="426720" cy="400110"/>
          </a:xfrm>
          <a:prstGeom prst="rect">
            <a:avLst/>
          </a:prstGeom>
          <a:noFill/>
        </p:spPr>
        <p:txBody>
          <a:bodyPr wrap="none" rtlCol="0">
            <a:spAutoFit/>
          </a:bodyPr>
          <a:lstStyle/>
          <a:p>
            <a:r>
              <a:rPr lang="ja-JP" altLang="en-US" sz="2000" b="1" dirty="0" smtClean="0">
                <a:effectLst>
                  <a:outerShdw blurRad="38100" dist="38100" dir="2700000" algn="tl">
                    <a:srgbClr val="000000">
                      <a:alpha val="43137"/>
                    </a:srgbClr>
                  </a:outerShdw>
                </a:effectLst>
              </a:rPr>
              <a:t>に</a:t>
            </a:r>
            <a:endParaRPr kumimoji="1" lang="ja-JP" altLang="en-US" sz="2000" b="1" dirty="0">
              <a:effectLst>
                <a:outerShdw blurRad="38100" dist="38100" dir="2700000" algn="tl">
                  <a:srgbClr val="000000">
                    <a:alpha val="43137"/>
                  </a:srgbClr>
                </a:outerShdw>
              </a:effectLst>
            </a:endParaRPr>
          </a:p>
        </p:txBody>
      </p:sp>
      <p:sp>
        <p:nvSpPr>
          <p:cNvPr id="107" name="テキスト ボックス 106"/>
          <p:cNvSpPr txBox="1"/>
          <p:nvPr/>
        </p:nvSpPr>
        <p:spPr>
          <a:xfrm>
            <a:off x="4605249" y="3996184"/>
            <a:ext cx="442750" cy="400110"/>
          </a:xfrm>
          <a:prstGeom prst="rect">
            <a:avLst/>
          </a:prstGeom>
          <a:noFill/>
        </p:spPr>
        <p:txBody>
          <a:bodyPr wrap="none" rtlCol="0">
            <a:spAutoFit/>
          </a:bodyPr>
          <a:lstStyle/>
          <a:p>
            <a:r>
              <a:rPr lang="ja-JP" altLang="en-US" sz="2000" b="1" dirty="0" smtClean="0">
                <a:effectLst>
                  <a:outerShdw blurRad="38100" dist="38100" dir="2700000" algn="tl">
                    <a:srgbClr val="000000">
                      <a:alpha val="43137"/>
                    </a:srgbClr>
                  </a:outerShdw>
                </a:effectLst>
              </a:rPr>
              <a:t>期</a:t>
            </a:r>
            <a:endParaRPr kumimoji="1" lang="ja-JP" altLang="en-US" sz="2000" b="1" dirty="0">
              <a:effectLst>
                <a:outerShdw blurRad="38100" dist="38100" dir="2700000" algn="tl">
                  <a:srgbClr val="000000">
                    <a:alpha val="43137"/>
                  </a:srgbClr>
                </a:outerShdw>
              </a:effectLst>
            </a:endParaRPr>
          </a:p>
        </p:txBody>
      </p:sp>
      <p:sp>
        <p:nvSpPr>
          <p:cNvPr id="108" name="テキスト ボックス 107"/>
          <p:cNvSpPr txBox="1"/>
          <p:nvPr/>
        </p:nvSpPr>
        <p:spPr>
          <a:xfrm>
            <a:off x="6370011" y="3996184"/>
            <a:ext cx="585417" cy="400110"/>
          </a:xfrm>
          <a:prstGeom prst="rect">
            <a:avLst/>
          </a:prstGeom>
          <a:noFill/>
        </p:spPr>
        <p:txBody>
          <a:bodyPr wrap="none" rtlCol="0">
            <a:spAutoFit/>
          </a:bodyPr>
          <a:lstStyle/>
          <a:p>
            <a:r>
              <a:rPr lang="ja-JP" altLang="en-US" sz="2000" b="1" dirty="0" smtClean="0">
                <a:effectLst>
                  <a:outerShdw blurRad="38100" dist="38100" dir="2700000" algn="tl">
                    <a:srgbClr val="000000">
                      <a:alpha val="43137"/>
                    </a:srgbClr>
                  </a:outerShdw>
                </a:effectLst>
              </a:rPr>
              <a:t>ろう</a:t>
            </a:r>
            <a:endParaRPr kumimoji="1" lang="ja-JP" altLang="en-US" sz="2000" b="1" dirty="0">
              <a:effectLst>
                <a:outerShdw blurRad="38100" dist="38100" dir="2700000" algn="tl">
                  <a:srgbClr val="000000">
                    <a:alpha val="43137"/>
                  </a:srgbClr>
                </a:outerShdw>
              </a:effectLst>
            </a:endParaRPr>
          </a:p>
        </p:txBody>
      </p:sp>
      <p:sp>
        <p:nvSpPr>
          <p:cNvPr id="28" name="テキスト ボックス 27"/>
          <p:cNvSpPr txBox="1"/>
          <p:nvPr/>
        </p:nvSpPr>
        <p:spPr>
          <a:xfrm>
            <a:off x="261645" y="4396293"/>
            <a:ext cx="6641814" cy="969235"/>
          </a:xfrm>
          <a:prstGeom prst="rect">
            <a:avLst/>
          </a:prstGeom>
          <a:noFill/>
        </p:spPr>
        <p:txBody>
          <a:bodyPr wrap="none" rtlCol="0">
            <a:prstTxWarp prst="textPlain">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kumimoji="1" lang="en-US" altLang="ja-JP" sz="3200" b="1" spc="50" dirty="0" smtClean="0">
                <a:ln w="11430">
                  <a:solidFill>
                    <a:schemeClr val="tx1"/>
                  </a:solidFill>
                </a:ln>
                <a:solidFill>
                  <a:srgbClr val="FF0000"/>
                </a:solidFill>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rPr>
              <a:t>0570-069276</a:t>
            </a:r>
            <a:endParaRPr kumimoji="1" lang="ja-JP" altLang="en-US" sz="3200" b="1" spc="50" dirty="0">
              <a:ln w="11430">
                <a:solidFill>
                  <a:schemeClr val="tx1"/>
                </a:solidFill>
              </a:ln>
              <a:solidFill>
                <a:srgbClr val="FF0000"/>
              </a:solidFill>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endParaRPr>
          </a:p>
        </p:txBody>
      </p:sp>
      <p:pic>
        <p:nvPicPr>
          <p:cNvPr id="1026" name="Picture 2" descr="C:\USERS\KKSAE\APPDATA\LOCAL\TEMP\wz9719\navi-gif\navi1.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1645" y="3492000"/>
            <a:ext cx="1020600" cy="79380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KKSAE\APPDATA\LOCAL\TEMP\wz2a66\illust\illust_005.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32845" y="2880072"/>
            <a:ext cx="1519533" cy="1412642"/>
          </a:xfrm>
          <a:prstGeom prst="rect">
            <a:avLst/>
          </a:prstGeom>
          <a:noFill/>
          <a:effectLst>
            <a:outerShdw blurRad="50800" dist="38100" dir="5400000" algn="t"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30" name="テキスト ボックス 29"/>
          <p:cNvSpPr txBox="1"/>
          <p:nvPr/>
        </p:nvSpPr>
        <p:spPr>
          <a:xfrm>
            <a:off x="4677249" y="3888184"/>
            <a:ext cx="282450" cy="230832"/>
          </a:xfrm>
          <a:prstGeom prst="rect">
            <a:avLst/>
          </a:prstGeom>
          <a:noFill/>
        </p:spPr>
        <p:txBody>
          <a:bodyPr wrap="none" rtlCol="0">
            <a:spAutoFit/>
          </a:bodyPr>
          <a:lstStyle/>
          <a:p>
            <a:r>
              <a:rPr kumimoji="1" lang="ja-JP" altLang="en-US" sz="900" b="1" dirty="0" smtClean="0"/>
              <a:t>き</a:t>
            </a:r>
            <a:endParaRPr kumimoji="1" lang="ja-JP" altLang="en-US" sz="900" b="1" dirty="0"/>
          </a:p>
        </p:txBody>
      </p:sp>
      <p:sp>
        <p:nvSpPr>
          <p:cNvPr id="31" name="テキスト ボックス 30"/>
          <p:cNvSpPr txBox="1"/>
          <p:nvPr/>
        </p:nvSpPr>
        <p:spPr>
          <a:xfrm>
            <a:off x="4065755" y="3888184"/>
            <a:ext cx="298480" cy="230832"/>
          </a:xfrm>
          <a:prstGeom prst="rect">
            <a:avLst/>
          </a:prstGeom>
          <a:noFill/>
        </p:spPr>
        <p:txBody>
          <a:bodyPr wrap="none" rtlCol="0">
            <a:spAutoFit/>
          </a:bodyPr>
          <a:lstStyle/>
          <a:p>
            <a:r>
              <a:rPr lang="ja-JP" altLang="en-US" sz="900" b="1" dirty="0"/>
              <a:t>む</a:t>
            </a:r>
            <a:endParaRPr kumimoji="1" lang="ja-JP" altLang="en-US" sz="900" b="1" dirty="0"/>
          </a:p>
        </p:txBody>
      </p:sp>
      <p:sp>
        <p:nvSpPr>
          <p:cNvPr id="32" name="テキスト ボックス 31"/>
          <p:cNvSpPr txBox="1"/>
          <p:nvPr/>
        </p:nvSpPr>
        <p:spPr>
          <a:xfrm>
            <a:off x="648000" y="6138000"/>
            <a:ext cx="6021200" cy="830997"/>
          </a:xfrm>
          <a:prstGeom prst="rect">
            <a:avLst/>
          </a:prstGeom>
          <a:noFill/>
        </p:spPr>
        <p:txBody>
          <a:bodyPr wrap="none" rtlCol="0">
            <a:spAutoFit/>
          </a:bodyPr>
          <a:lstStyle/>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固定電話</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から</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の通話料は</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10.8</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/90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秒（</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２０</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ｋｍまで、距離によって変わりま</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す</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携帯電話からの通話料は</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10.8</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秒となります。</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050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番号帯ＩＰ電話等からはご利用いただけません。</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裏面</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の</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無期転換ルール特別相談窓口</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err="1" smtClean="0">
                <a:latin typeface="メイリオ" panose="020B0604030504040204" pitchFamily="50" charset="-128"/>
                <a:ea typeface="メイリオ" panose="020B0604030504040204" pitchFamily="50" charset="-128"/>
                <a:cs typeface="メイリオ" panose="020B0604030504040204" pitchFamily="50" charset="-128"/>
              </a:rPr>
              <a:t>にも</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直接ご相談いただけます。</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0319431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80826" y="8352680"/>
            <a:ext cx="6804000" cy="2931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4256" tIns="47128" rIns="94256" bIns="47128" rtlCol="0" anchor="t"/>
          <a:lstStyle/>
          <a:p>
            <a:pPr>
              <a:lnSpc>
                <a:spcPts val="1649"/>
              </a:lnSpc>
            </a:pPr>
            <a:r>
              <a:rPr lang="ja-JP" altLang="en-US" sz="18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有期契約労働者の無期転換ポータルサイト</a:t>
            </a:r>
            <a:endParaRPr lang="en-US" altLang="ja-JP" sz="18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 name="直線コネクタ 5"/>
          <p:cNvCxnSpPr/>
          <p:nvPr/>
        </p:nvCxnSpPr>
        <p:spPr>
          <a:xfrm flipH="1">
            <a:off x="144067" y="8645789"/>
            <a:ext cx="6912371" cy="0"/>
          </a:xfrm>
          <a:prstGeom prst="line">
            <a:avLst/>
          </a:prstGeom>
          <a:ln>
            <a:tailEnd type="none"/>
          </a:ln>
        </p:spPr>
        <p:style>
          <a:lnRef idx="3">
            <a:schemeClr val="accent6"/>
          </a:lnRef>
          <a:fillRef idx="0">
            <a:schemeClr val="accent6"/>
          </a:fillRef>
          <a:effectRef idx="2">
            <a:schemeClr val="accent6"/>
          </a:effectRef>
          <a:fontRef idx="minor">
            <a:schemeClr val="tx1"/>
          </a:fontRef>
        </p:style>
      </p:cxnSp>
      <p:sp>
        <p:nvSpPr>
          <p:cNvPr id="7" name="正方形/長方形 6"/>
          <p:cNvSpPr/>
          <p:nvPr/>
        </p:nvSpPr>
        <p:spPr>
          <a:xfrm>
            <a:off x="287338" y="8725358"/>
            <a:ext cx="4248000" cy="1172831"/>
          </a:xfrm>
          <a:prstGeom prst="rect">
            <a:avLst/>
          </a:prstGeom>
          <a:blipFill>
            <a:blip r:embed="rId2"/>
            <a:tile tx="0" ty="0" sx="100000" sy="100000" flip="none" algn="tl"/>
          </a:blipFill>
          <a:ln w="3175">
            <a:solidFill>
              <a:schemeClr val="accent6"/>
            </a:solidFill>
          </a:ln>
          <a:effectLst/>
        </p:spPr>
        <p:style>
          <a:lnRef idx="2">
            <a:schemeClr val="accent1">
              <a:shade val="50000"/>
            </a:schemeClr>
          </a:lnRef>
          <a:fillRef idx="1">
            <a:schemeClr val="accent1"/>
          </a:fillRef>
          <a:effectRef idx="0">
            <a:schemeClr val="accent1"/>
          </a:effectRef>
          <a:fontRef idx="minor">
            <a:schemeClr val="lt1"/>
          </a:fontRef>
        </p:style>
        <p:txBody>
          <a:bodyPr lIns="108000" tIns="72000" rIns="36000" bIns="47128" rtlCol="0" anchor="t"/>
          <a:lstStyle/>
          <a:p>
            <a:pPr>
              <a:lnSpc>
                <a:spcPts val="1500"/>
              </a:lnSpc>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無期転換ルールの概要や厚生労働省で行っている支援策、</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先進的な</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取組を行っている企業</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事例のほか、無期転換後の受け皿の１つとなる「多様な正社員」の導入の際に参考となるモデル就業規則などを</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掲載しています</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http</a:t>
            </a:r>
            <a:r>
              <a:rPr lang="en-US" altLang="ja-JP" sz="11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://muki.mhlw.go.jp</a:t>
            </a:r>
            <a:r>
              <a:rPr lang="en-US" altLang="ja-JP" sz="11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8" name="正方形/長方形 7"/>
          <p:cNvSpPr/>
          <p:nvPr/>
        </p:nvSpPr>
        <p:spPr>
          <a:xfrm>
            <a:off x="360090" y="9597893"/>
            <a:ext cx="1621736" cy="21517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4244" tIns="47122" rIns="94244" bIns="47122" rtlCol="0" anchor="t"/>
          <a:lstStyle/>
          <a:p>
            <a:pPr algn="ctr" rtl="0"/>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無期転換サイト</a:t>
            </a:r>
          </a:p>
        </p:txBody>
      </p:sp>
      <p:sp>
        <p:nvSpPr>
          <p:cNvPr id="9" name="正方形/長方形 8"/>
          <p:cNvSpPr/>
          <p:nvPr/>
        </p:nvSpPr>
        <p:spPr>
          <a:xfrm>
            <a:off x="1981826" y="9597496"/>
            <a:ext cx="680476" cy="21517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4244" tIns="47122" rIns="94244" bIns="47122" rtlCol="0" anchor="t"/>
          <a:lstStyle/>
          <a:p>
            <a:pPr algn="ctr" rtl="0"/>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検　索</a:t>
            </a:r>
          </a:p>
        </p:txBody>
      </p:sp>
      <p:sp>
        <p:nvSpPr>
          <p:cNvPr id="10" name="上矢印 9"/>
          <p:cNvSpPr/>
          <p:nvPr/>
        </p:nvSpPr>
        <p:spPr>
          <a:xfrm rot="19914556">
            <a:off x="2266069" y="9729222"/>
            <a:ext cx="145844" cy="179923"/>
          </a:xfrm>
          <a:prstGeom prst="upArrow">
            <a:avLst>
              <a:gd name="adj1" fmla="val 34672"/>
              <a:gd name="adj2" fmla="val 82476"/>
            </a:avLst>
          </a:prstGeom>
          <a:solidFill>
            <a:schemeClr val="bg1"/>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4244" tIns="47122" rIns="94244" bIns="47122" rtlCol="0" anchor="ctr"/>
          <a:lstStyle/>
          <a:p>
            <a:pPr algn="ctr" rtl="0"/>
            <a:endParaRPr lang="ja-JP" altLang="en-US" sz="1300" dirty="0">
              <a:solidFill>
                <a:schemeClr val="tx1"/>
              </a:solidFill>
              <a:latin typeface="Calibri"/>
              <a:ea typeface="ＭＳ Ｐゴシック"/>
            </a:endParaRPr>
          </a:p>
        </p:txBody>
      </p: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93065" y="9387768"/>
            <a:ext cx="471481" cy="4569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4"/>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3719" r="1915"/>
          <a:stretch/>
        </p:blipFill>
        <p:spPr bwMode="auto">
          <a:xfrm>
            <a:off x="4608562" y="8337652"/>
            <a:ext cx="2296634" cy="15625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正方形/長方形 17"/>
          <p:cNvSpPr/>
          <p:nvPr/>
        </p:nvSpPr>
        <p:spPr>
          <a:xfrm>
            <a:off x="6601403" y="9918779"/>
            <a:ext cx="671455" cy="159965"/>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lIns="94244" tIns="0" rIns="94244" bIns="0" rtlCol="0" anchor="ctr"/>
          <a:lstStyle/>
          <a:p>
            <a:pPr algn="ctr" rtl="0"/>
            <a:r>
              <a:rPr lang="en-US" altLang="ja-JP" sz="900" dirty="0">
                <a:solidFill>
                  <a:schemeClr val="tx1"/>
                </a:solidFill>
                <a:latin typeface="Calibri"/>
                <a:ea typeface="ＭＳ Ｐゴシック"/>
              </a:rPr>
              <a:t>【</a:t>
            </a:r>
            <a:r>
              <a:rPr lang="en-US" altLang="ja-JP" sz="900" dirty="0" smtClean="0">
                <a:solidFill>
                  <a:schemeClr val="tx1"/>
                </a:solidFill>
                <a:latin typeface="Calibri"/>
                <a:ea typeface="ＭＳ Ｐゴシック"/>
              </a:rPr>
              <a:t>H30.2】</a:t>
            </a:r>
            <a:endParaRPr lang="ja-JP" altLang="en-US" sz="900" dirty="0">
              <a:solidFill>
                <a:schemeClr val="tx1"/>
              </a:solidFill>
              <a:latin typeface="Calibri"/>
              <a:ea typeface="ＭＳ Ｐゴシック"/>
            </a:endParaRPr>
          </a:p>
        </p:txBody>
      </p:sp>
      <p:sp>
        <p:nvSpPr>
          <p:cNvPr id="19" name="正方形/長方形 18"/>
          <p:cNvSpPr/>
          <p:nvPr/>
        </p:nvSpPr>
        <p:spPr>
          <a:xfrm>
            <a:off x="4608563" y="8337652"/>
            <a:ext cx="2296634" cy="1562523"/>
          </a:xfrm>
          <a:prstGeom prst="rect">
            <a:avLst/>
          </a:prstGeom>
          <a:ln w="9525">
            <a:solidFill>
              <a:schemeClr val="bg1">
                <a:lumMod val="50000"/>
              </a:schemeClr>
            </a:solidFill>
          </a:ln>
        </p:spPr>
        <p:txBody>
          <a:bodyPr wrap="square" rtlCol="0" anchor="ctr">
            <a:spAutoFit/>
          </a:bodyPr>
          <a:lstStyle/>
          <a:p>
            <a:pPr algn="ctr"/>
            <a:endParaRPr kumimoji="1" lang="ja-JP" altLang="en-US" sz="1800" b="1" dirty="0"/>
          </a:p>
        </p:txBody>
      </p:sp>
      <p:graphicFrame>
        <p:nvGraphicFramePr>
          <p:cNvPr id="21" name="表 20"/>
          <p:cNvGraphicFramePr>
            <a:graphicFrameLocks noGrp="1"/>
          </p:cNvGraphicFramePr>
          <p:nvPr>
            <p:extLst>
              <p:ext uri="{D42A27DB-BD31-4B8C-83A1-F6EECF244321}">
                <p14:modId xmlns:p14="http://schemas.microsoft.com/office/powerpoint/2010/main" val="131297494"/>
              </p:ext>
            </p:extLst>
          </p:nvPr>
        </p:nvGraphicFramePr>
        <p:xfrm>
          <a:off x="280854" y="3528136"/>
          <a:ext cx="6628479" cy="4697920"/>
        </p:xfrm>
        <a:graphic>
          <a:graphicData uri="http://schemas.openxmlformats.org/drawingml/2006/table">
            <a:tbl>
              <a:tblPr>
                <a:tableStyleId>{616DA210-FB5B-4158-B5E0-FEB733F419BA}</a:tableStyleId>
              </a:tblPr>
              <a:tblGrid>
                <a:gridCol w="1057166"/>
                <a:gridCol w="1104342"/>
                <a:gridCol w="1117813"/>
                <a:gridCol w="1115672"/>
                <a:gridCol w="1106482"/>
                <a:gridCol w="1127004"/>
              </a:tblGrid>
              <a:tr h="293620">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北海道労働局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smtClean="0">
                          <a:ln w="3175">
                            <a:noFill/>
                          </a:ln>
                          <a:effectLst/>
                          <a:latin typeface="メイリオ" panose="020B0604030504040204" pitchFamily="50" charset="-128"/>
                          <a:ea typeface="メイリオ" panose="020B0604030504040204" pitchFamily="50" charset="-128"/>
                          <a:cs typeface="メイリオ" panose="020B0604030504040204" pitchFamily="50" charset="-128"/>
                        </a:rPr>
                        <a:t>011-709-2715</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石川労働局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a:ln w="3175">
                            <a:noFill/>
                          </a:ln>
                          <a:effectLst/>
                          <a:latin typeface="メイリオ" panose="020B0604030504040204" pitchFamily="50" charset="-128"/>
                          <a:ea typeface="メイリオ" panose="020B0604030504040204" pitchFamily="50" charset="-128"/>
                          <a:cs typeface="メイリオ" panose="020B0604030504040204" pitchFamily="50" charset="-128"/>
                        </a:rPr>
                        <a:t>076-265-4429</a:t>
                      </a:r>
                      <a:endParaRPr lang="en-US" altLang="ja-JP" sz="1100" b="0" i="0" u="none" strike="noStrike">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岡山労働局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smtClean="0">
                          <a:ln w="3175">
                            <a:noFill/>
                          </a:ln>
                          <a:effectLst/>
                          <a:latin typeface="メイリオ" panose="020B0604030504040204" pitchFamily="50" charset="-128"/>
                          <a:ea typeface="メイリオ" panose="020B0604030504040204" pitchFamily="50" charset="-128"/>
                          <a:cs typeface="メイリオ" panose="020B0604030504040204" pitchFamily="50" charset="-128"/>
                        </a:rPr>
                        <a:t>086-225-2017</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r>
              <a:tr h="293620">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青森労働局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017-734-4211</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福井労働局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0776-22-3947</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広島労働局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a:ln w="3175">
                            <a:noFill/>
                          </a:ln>
                          <a:effectLst/>
                          <a:latin typeface="メイリオ" panose="020B0604030504040204" pitchFamily="50" charset="-128"/>
                          <a:ea typeface="メイリオ" panose="020B0604030504040204" pitchFamily="50" charset="-128"/>
                          <a:cs typeface="メイリオ" panose="020B0604030504040204" pitchFamily="50" charset="-128"/>
                        </a:rPr>
                        <a:t>082-221-9247</a:t>
                      </a:r>
                      <a:endParaRPr lang="en-US" altLang="ja-JP" sz="1100" b="0" i="0" u="none" strike="noStrike">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r>
              <a:tr h="293620">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岩手労働局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019-604-3010</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山梨労働局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055-225-2851</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山口労働局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a:ln w="3175">
                            <a:noFill/>
                          </a:ln>
                          <a:effectLst/>
                          <a:latin typeface="メイリオ" panose="020B0604030504040204" pitchFamily="50" charset="-128"/>
                          <a:ea typeface="メイリオ" panose="020B0604030504040204" pitchFamily="50" charset="-128"/>
                          <a:cs typeface="メイリオ" panose="020B0604030504040204" pitchFamily="50" charset="-128"/>
                        </a:rPr>
                        <a:t>083-995-0390</a:t>
                      </a:r>
                      <a:endParaRPr lang="en-US" altLang="ja-JP" sz="1100" b="0" i="0" u="none" strike="noStrike">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r>
              <a:tr h="293620">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宮城労働局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022-299-8844</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長野労働局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smtClean="0">
                          <a:ln w="3175">
                            <a:noFill/>
                          </a:ln>
                          <a:effectLst/>
                          <a:latin typeface="メイリオ" panose="020B0604030504040204" pitchFamily="50" charset="-128"/>
                          <a:ea typeface="メイリオ" panose="020B0604030504040204" pitchFamily="50" charset="-128"/>
                          <a:cs typeface="メイリオ" panose="020B0604030504040204" pitchFamily="50" charset="-128"/>
                        </a:rPr>
                        <a:t>026-227-0125</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徳島労働局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088-652-2718</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r>
              <a:tr h="293620">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秋田労働局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018-862-6684</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岐阜労働局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058-245-1550</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香川労働局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087-811-8924</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r>
              <a:tr h="293620">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山形労働局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023-624-8228</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静岡労働局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054-252-5310</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愛媛労働局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089-935-5222</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r>
              <a:tr h="293620">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福島労働局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a:ln w="3175">
                            <a:noFill/>
                          </a:ln>
                          <a:effectLst/>
                          <a:latin typeface="メイリオ" panose="020B0604030504040204" pitchFamily="50" charset="-128"/>
                          <a:ea typeface="メイリオ" panose="020B0604030504040204" pitchFamily="50" charset="-128"/>
                          <a:cs typeface="メイリオ" panose="020B0604030504040204" pitchFamily="50" charset="-128"/>
                        </a:rPr>
                        <a:t>024-536-4609</a:t>
                      </a:r>
                      <a:endParaRPr lang="en-US" altLang="ja-JP" sz="1100" b="0" i="0" u="none" strike="noStrike">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愛知労働局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smtClean="0">
                          <a:ln w="3175">
                            <a:noFill/>
                          </a:ln>
                          <a:effectLst/>
                          <a:latin typeface="メイリオ" panose="020B0604030504040204" pitchFamily="50" charset="-128"/>
                          <a:ea typeface="メイリオ" panose="020B0604030504040204" pitchFamily="50" charset="-128"/>
                          <a:cs typeface="メイリオ" panose="020B0604030504040204" pitchFamily="50" charset="-128"/>
                        </a:rPr>
                        <a:t>052-857-0312</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高知労働局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088-885-6041</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r>
              <a:tr h="293620">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茨城労働局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029-277-8295</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三重労働局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059-226-2110</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福岡労働局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092-411-4894</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r>
              <a:tr h="293620">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栃木労働局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a:ln w="3175">
                            <a:noFill/>
                          </a:ln>
                          <a:effectLst/>
                          <a:latin typeface="メイリオ" panose="020B0604030504040204" pitchFamily="50" charset="-128"/>
                          <a:ea typeface="メイリオ" panose="020B0604030504040204" pitchFamily="50" charset="-128"/>
                          <a:cs typeface="メイリオ" panose="020B0604030504040204" pitchFamily="50" charset="-128"/>
                        </a:rPr>
                        <a:t>028-633-2795</a:t>
                      </a:r>
                      <a:endParaRPr lang="en-US" altLang="ja-JP" sz="1100" b="0" i="0" u="none" strike="noStrike">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滋賀労働局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smtClean="0">
                          <a:ln w="3175">
                            <a:noFill/>
                          </a:ln>
                          <a:effectLst/>
                          <a:latin typeface="メイリオ" panose="020B0604030504040204" pitchFamily="50" charset="-128"/>
                          <a:ea typeface="メイリオ" panose="020B0604030504040204" pitchFamily="50" charset="-128"/>
                          <a:cs typeface="メイリオ" panose="020B0604030504040204" pitchFamily="50" charset="-128"/>
                        </a:rPr>
                        <a:t>077-522-6648</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佐賀労働局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0952-32-7167</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r>
              <a:tr h="293620">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群馬労働局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027-896-4739</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京都労働局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075-241-3212</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長崎労働局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095-801-0050</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r>
              <a:tr h="293620">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埼玉労働局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048-600-6210</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大阪労働局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smtClean="0">
                          <a:ln w="3175">
                            <a:noFill/>
                          </a:ln>
                          <a:effectLst/>
                          <a:latin typeface="メイリオ" panose="020B0604030504040204" pitchFamily="50" charset="-128"/>
                          <a:ea typeface="メイリオ" panose="020B0604030504040204" pitchFamily="50" charset="-128"/>
                          <a:cs typeface="メイリオ" panose="020B0604030504040204" pitchFamily="50" charset="-128"/>
                        </a:rPr>
                        <a:t>06-6949-6494</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熊本労働局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096-352-3865</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r>
              <a:tr h="293620">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千葉労働局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043-221-2307</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兵庫労働局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078-367-0820</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大分労働局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097-532-4025</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r>
              <a:tr h="293620">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東京労働局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03-3512-1611</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奈良労働局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0742-32-0210</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smtClean="0">
                          <a:ln w="3175">
                            <a:noFill/>
                          </a:ln>
                          <a:effectLst/>
                          <a:latin typeface="メイリオ" panose="020B0604030504040204" pitchFamily="50" charset="-128"/>
                          <a:ea typeface="メイリオ" panose="020B0604030504040204" pitchFamily="50" charset="-128"/>
                          <a:cs typeface="メイリオ" panose="020B0604030504040204" pitchFamily="50" charset="-128"/>
                        </a:rPr>
                        <a:t>宮崎</a:t>
                      </a:r>
                      <a:r>
                        <a:rPr lang="zh-TW" altLang="en-US" sz="1100" u="none" strike="noStrike" dirty="0" smtClean="0">
                          <a:ln w="3175">
                            <a:noFill/>
                          </a:ln>
                          <a:effectLst/>
                          <a:latin typeface="メイリオ" panose="020B0604030504040204" pitchFamily="50" charset="-128"/>
                          <a:ea typeface="メイリオ" panose="020B0604030504040204" pitchFamily="50" charset="-128"/>
                          <a:cs typeface="メイリオ" panose="020B0604030504040204" pitchFamily="50" charset="-128"/>
                        </a:rPr>
                        <a:t>労働局</a:t>
                      </a:r>
                      <a:endParaRPr lang="zh-TW"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smtClean="0">
                          <a:ln w="3175">
                            <a:noFill/>
                          </a:ln>
                          <a:effectLst/>
                          <a:latin typeface="メイリオ" panose="020B0604030504040204" pitchFamily="50" charset="-128"/>
                          <a:ea typeface="メイリオ" panose="020B0604030504040204" pitchFamily="50" charset="-128"/>
                          <a:cs typeface="メイリオ" panose="020B0604030504040204" pitchFamily="50" charset="-128"/>
                        </a:rPr>
                        <a:t>0985-38-8821</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r>
              <a:tr h="293620">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神奈川労働局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045‐211‐7380</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和歌山労働局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073-488-1170</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smtClean="0">
                          <a:ln w="3175">
                            <a:noFill/>
                          </a:ln>
                          <a:effectLst/>
                          <a:latin typeface="メイリオ" panose="020B0604030504040204" pitchFamily="50" charset="-128"/>
                          <a:ea typeface="メイリオ" panose="020B0604030504040204" pitchFamily="50" charset="-128"/>
                          <a:cs typeface="メイリオ" panose="020B0604030504040204" pitchFamily="50" charset="-128"/>
                        </a:rPr>
                        <a:t>鹿児島労働局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smtClean="0">
                          <a:ln w="3175">
                            <a:noFill/>
                          </a:ln>
                          <a:effectLst/>
                          <a:latin typeface="メイリオ" panose="020B0604030504040204" pitchFamily="50" charset="-128"/>
                          <a:ea typeface="メイリオ" panose="020B0604030504040204" pitchFamily="50" charset="-128"/>
                          <a:cs typeface="メイリオ" panose="020B0604030504040204" pitchFamily="50" charset="-128"/>
                        </a:rPr>
                        <a:t>099-223-8239</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r>
              <a:tr h="293620">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新潟労働局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025-288-3527</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鳥取労働局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0857-29-1709</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沖縄労働局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B w="12700" cap="flat" cmpd="sng" algn="ctr">
                      <a:solidFill>
                        <a:schemeClr val="tx1"/>
                      </a:solidFill>
                      <a:prstDash val="solid"/>
                      <a:round/>
                      <a:headEnd type="none" w="med" len="med"/>
                      <a:tailEnd type="none" w="med" len="med"/>
                    </a:lnB>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098-868-4380</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B w="12700" cap="flat" cmpd="sng" algn="ctr">
                      <a:solidFill>
                        <a:schemeClr val="tx1"/>
                      </a:solidFill>
                      <a:prstDash val="solid"/>
                      <a:round/>
                      <a:headEnd type="none" w="med" len="med"/>
                      <a:tailEnd type="none" w="med" len="med"/>
                    </a:lnB>
                  </a:tcPr>
                </a:tc>
              </a:tr>
              <a:tr h="293620">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富山労働局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076-432-2740</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tc>
                <a:tc>
                  <a:txBody>
                    <a:bodyPr/>
                    <a:lstStyle/>
                    <a:p>
                      <a:pPr algn="ctr" fontAlgn="ctr"/>
                      <a:r>
                        <a:rPr lang="ja-JP" altLang="en-US"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島根労働局</a:t>
                      </a: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solidFill>
                      <a:srgbClr val="D2DFEE"/>
                    </a:solidFill>
                  </a:tcPr>
                </a:tc>
                <a:tc>
                  <a:txBody>
                    <a:bodyPr/>
                    <a:lstStyle/>
                    <a:p>
                      <a:pPr algn="ctr" fontAlgn="ctr"/>
                      <a:r>
                        <a:rPr lang="en-US" altLang="ja-JP" sz="1100" u="none" strike="noStrike" dirty="0">
                          <a:ln w="3175">
                            <a:noFill/>
                          </a:ln>
                          <a:effectLst/>
                          <a:latin typeface="メイリオ" panose="020B0604030504040204" pitchFamily="50" charset="-128"/>
                          <a:ea typeface="メイリオ" panose="020B0604030504040204" pitchFamily="50" charset="-128"/>
                          <a:cs typeface="メイリオ" panose="020B0604030504040204" pitchFamily="50" charset="-128"/>
                        </a:rPr>
                        <a:t>0852-31-1161</a:t>
                      </a:r>
                      <a:endParaRPr lang="en-US" altLang="ja-JP"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R w="12700" cap="flat" cmpd="sng" algn="ctr">
                      <a:solidFill>
                        <a:schemeClr val="tx1"/>
                      </a:solidFill>
                      <a:prstDash val="solid"/>
                      <a:round/>
                      <a:headEnd type="none" w="med" len="med"/>
                      <a:tailEnd type="none" w="med" len="med"/>
                    </a:lnR>
                  </a:tcPr>
                </a:tc>
                <a:tc gridSpan="2">
                  <a:txBody>
                    <a:bodyPr/>
                    <a:lstStyle/>
                    <a:p>
                      <a:pPr algn="ctr" fontAlgn="ctr"/>
                      <a:endParaRPr lang="ja-JP" altLang="en-US" sz="1100" b="0" i="0" u="none" strike="noStrike" dirty="0">
                        <a:ln w="3175">
                          <a:noFill/>
                        </a:ln>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9051" marR="9051" marT="9051" marB="3600"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pPr algn="ctr" fontAlgn="ctr"/>
                      <a:endParaRPr lang="ja-JP" altLang="en-US" sz="1100" b="0" i="0" u="none" strike="noStrike" dirty="0">
                        <a:ln w="3175">
                          <a:noFill/>
                        </a:ln>
                        <a:solidFill>
                          <a:schemeClr val="bg1"/>
                        </a:solidFill>
                        <a:effectLst/>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9051" marR="9051" marT="9051" marB="36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r>
            </a:tbl>
          </a:graphicData>
        </a:graphic>
      </p:graphicFrame>
      <p:sp>
        <p:nvSpPr>
          <p:cNvPr id="25" name="正方形/長方形 24"/>
          <p:cNvSpPr/>
          <p:nvPr/>
        </p:nvSpPr>
        <p:spPr>
          <a:xfrm>
            <a:off x="180826" y="3163027"/>
            <a:ext cx="7559607" cy="2931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4256" tIns="47128" rIns="94256" bIns="47128" rtlCol="0" anchor="t"/>
          <a:lstStyle/>
          <a:p>
            <a:pPr>
              <a:lnSpc>
                <a:spcPts val="1649"/>
              </a:lnSpc>
            </a:pPr>
            <a:r>
              <a:rPr lang="ja-JP" altLang="en-US" sz="18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無期転換ルール特別相談</a:t>
            </a:r>
            <a:r>
              <a:rPr lang="ja-JP" altLang="en-US" sz="18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窓口</a:t>
            </a:r>
            <a:r>
              <a:rPr lang="ja-JP" altLang="en-US" sz="16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（都道府県労働局雇用環境・均等部</a:t>
            </a:r>
            <a:r>
              <a:rPr lang="en-US" altLang="ja-JP" sz="16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室</a:t>
            </a:r>
            <a:r>
              <a:rPr lang="en-US" altLang="ja-JP" sz="16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6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6" name="直線コネクタ 25"/>
          <p:cNvCxnSpPr/>
          <p:nvPr/>
        </p:nvCxnSpPr>
        <p:spPr>
          <a:xfrm flipH="1">
            <a:off x="144066" y="3456136"/>
            <a:ext cx="6912372" cy="0"/>
          </a:xfrm>
          <a:prstGeom prst="line">
            <a:avLst/>
          </a:prstGeom>
          <a:ln>
            <a:tailEnd type="none"/>
          </a:ln>
        </p:spPr>
        <p:style>
          <a:lnRef idx="3">
            <a:schemeClr val="accent6"/>
          </a:lnRef>
          <a:fillRef idx="0">
            <a:schemeClr val="accent6"/>
          </a:fillRef>
          <a:effectRef idx="2">
            <a:schemeClr val="accent6"/>
          </a:effectRef>
          <a:fontRef idx="minor">
            <a:schemeClr val="tx1"/>
          </a:fontRef>
        </p:style>
      </p:cxnSp>
      <p:sp>
        <p:nvSpPr>
          <p:cNvPr id="30" name="角丸四角形 29"/>
          <p:cNvSpPr/>
          <p:nvPr/>
        </p:nvSpPr>
        <p:spPr>
          <a:xfrm>
            <a:off x="36000" y="2664000"/>
            <a:ext cx="7128000" cy="396000"/>
          </a:xfrm>
          <a:prstGeom prst="roundRect">
            <a:avLst>
              <a:gd name="adj" fmla="val 16949"/>
            </a:avLst>
          </a:prstGeom>
          <a:solidFill>
            <a:schemeClr val="tx2">
              <a:lumMod val="60000"/>
              <a:lumOff val="40000"/>
            </a:schemeClr>
          </a:solidFill>
          <a:ln>
            <a:solidFill>
              <a:schemeClr val="accent1"/>
            </a:solidFill>
          </a:ln>
          <a:effectLst>
            <a:outerShdw blurRad="50800" dist="38100" dir="5400000" algn="t"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lIns="94256" tIns="0" rIns="94256" bIns="0" rtlCol="0" anchor="ctr"/>
          <a:lstStyle/>
          <a:p>
            <a:r>
              <a:rPr lang="ja-JP" altLang="en-US" sz="2000" dirty="0">
                <a:solidFill>
                  <a:schemeClr val="bg1"/>
                </a:solidFill>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cs typeface="メイリオ" panose="020B0604030504040204" pitchFamily="50" charset="-128"/>
              </a:rPr>
              <a:t>「無期転換ルール」に関する情報・お問い合わせ</a:t>
            </a:r>
            <a:r>
              <a:rPr lang="ja-JP" altLang="en-US" sz="2000" dirty="0" smtClean="0">
                <a:solidFill>
                  <a:schemeClr val="bg1"/>
                </a:solidFill>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cs typeface="メイリオ" panose="020B0604030504040204" pitchFamily="50" charset="-128"/>
              </a:rPr>
              <a:t>はこちら</a:t>
            </a:r>
            <a:endParaRPr lang="en-US" altLang="ja-JP" sz="2000" dirty="0">
              <a:solidFill>
                <a:schemeClr val="bg1"/>
              </a:solidFill>
              <a:effectLst>
                <a:outerShdw blurRad="38100" dist="38100" dir="2700000" algn="tl">
                  <a:srgbClr val="000000">
                    <a:alpha val="43137"/>
                  </a:srgbClr>
                </a:outerShdw>
              </a:effectLst>
              <a:latin typeface="ＤＦ特太ゴシック体" panose="020B0509000000000000" pitchFamily="49" charset="-128"/>
              <a:ea typeface="ＤＦ特太ゴシック体" panose="020B0509000000000000" pitchFamily="49" charset="-128"/>
              <a:cs typeface="メイリオ" panose="020B0604030504040204" pitchFamily="50" charset="-128"/>
            </a:endParaRPr>
          </a:p>
        </p:txBody>
      </p:sp>
      <p:sp>
        <p:nvSpPr>
          <p:cNvPr id="32" name="正方形/長方形 31"/>
          <p:cNvSpPr/>
          <p:nvPr/>
        </p:nvSpPr>
        <p:spPr>
          <a:xfrm>
            <a:off x="144464" y="439612"/>
            <a:ext cx="6911974" cy="2008412"/>
          </a:xfrm>
          <a:prstGeom prst="rect">
            <a:avLst/>
          </a:prstGeom>
          <a:blipFill>
            <a:blip r:embed="rId2"/>
            <a:tile tx="0" ty="0" sx="100000" sy="100000" flip="none" algn="tl"/>
          </a:blipFill>
          <a:ln w="41275" cmpd="dbl">
            <a:solidFill>
              <a:schemeClr val="accent6"/>
            </a:solidFill>
          </a:ln>
          <a:effectLst/>
        </p:spPr>
        <p:txBody>
          <a:bodyPr wrap="square" lIns="144000" tIns="108000" rIns="108000" bIns="72000">
            <a:spAutoFit/>
          </a:bodyPr>
          <a:lstStyle/>
          <a:p>
            <a:pPr marL="34925" indent="-34925">
              <a:lnSpc>
                <a:spcPct val="110000"/>
              </a:lnSpc>
            </a:pPr>
            <a:r>
              <a:rPr lang="ja-JP" altLang="ja-JP" sz="1400" b="1" u="sng"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無期転換</a:t>
            </a:r>
            <a:r>
              <a:rPr lang="ja-JP" altLang="ja-JP" sz="1400" b="1" u="sng"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ルール</a:t>
            </a:r>
            <a:r>
              <a:rPr lang="ja-JP" altLang="en-US" sz="1400" b="1" u="sng"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の適用</a:t>
            </a:r>
            <a:r>
              <a:rPr lang="ja-JP" altLang="ja-JP" sz="1400" b="1" u="sng"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400" b="1" u="sng"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意図的に</a:t>
            </a:r>
            <a:r>
              <a:rPr lang="ja-JP" altLang="ja-JP" sz="1400" b="1" u="sng"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避ける</a:t>
            </a:r>
            <a:r>
              <a:rPr lang="ja-JP" altLang="ja-JP" sz="1400" b="1" u="sng"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こと</a:t>
            </a:r>
            <a:r>
              <a:rPr lang="ja-JP" altLang="ja-JP" sz="1400" b="1" u="sng"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を目的</a:t>
            </a:r>
            <a:r>
              <a:rPr lang="ja-JP" altLang="ja-JP" sz="1400" b="1" u="sng"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として</a:t>
            </a:r>
            <a:r>
              <a:rPr lang="ja-JP" altLang="ja-JP" sz="1400" b="1" u="sng"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u="sng"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34925" indent="-34925">
              <a:lnSpc>
                <a:spcPct val="110000"/>
              </a:lnSpc>
            </a:pPr>
            <a:r>
              <a:rPr lang="ja-JP" altLang="ja-JP" sz="1400" b="1" u="sng"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無期</a:t>
            </a:r>
            <a:r>
              <a:rPr lang="ja-JP" altLang="ja-JP" sz="1400" b="1" u="sng"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転換申込権が発生する前に</a:t>
            </a:r>
            <a:r>
              <a:rPr lang="ja-JP" altLang="ja-JP" sz="1400" b="1" u="sng"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雇止め</a:t>
            </a:r>
            <a:r>
              <a:rPr lang="ja-JP" altLang="en-US" sz="1400" b="1" u="sng"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や契約期間中の解雇等</a:t>
            </a:r>
            <a:r>
              <a:rPr lang="ja-JP" altLang="ja-JP" sz="1400" b="1" u="sng"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400" b="1" u="sng"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行う</a:t>
            </a:r>
            <a:r>
              <a:rPr lang="ja-JP" altLang="ja-JP" sz="1400" b="1" u="sng"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こと</a:t>
            </a:r>
            <a:r>
              <a:rPr lang="ja-JP" altLang="ja-JP" sz="1400" b="1" u="sng"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ja-JP" sz="1400" b="1" u="sng"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u="sng"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34925" indent="-34925">
              <a:lnSpc>
                <a:spcPct val="110000"/>
              </a:lnSpc>
            </a:pPr>
            <a:r>
              <a:rPr lang="ja-JP" altLang="ja-JP" sz="1400" b="1" u="sng"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労働</a:t>
            </a:r>
            <a:r>
              <a:rPr lang="ja-JP" altLang="ja-JP" sz="1400" b="1" u="sng"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契約法の趣旨に照らして望ましいものではありません</a:t>
            </a:r>
            <a:r>
              <a:rPr lang="ja-JP" altLang="ja-JP" sz="1400" b="1" u="sng"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ts val="1500"/>
              </a:lnSpc>
              <a:spcBef>
                <a:spcPts val="400"/>
              </a:spcBef>
            </a:pPr>
            <a:r>
              <a:rPr lang="ja-JP" altLang="en-US" sz="11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150" dirty="0" smtClean="0">
                <a:latin typeface="メイリオ" panose="020B0604030504040204" pitchFamily="50" charset="-128"/>
                <a:ea typeface="メイリオ" panose="020B0604030504040204" pitchFamily="50" charset="-128"/>
                <a:cs typeface="メイリオ" panose="020B0604030504040204" pitchFamily="50" charset="-128"/>
              </a:rPr>
              <a:t>有期</a:t>
            </a:r>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労働</a:t>
            </a:r>
            <a:r>
              <a:rPr lang="ja-JP" altLang="ja-JP" sz="1150" dirty="0" smtClean="0">
                <a:latin typeface="メイリオ" panose="020B0604030504040204" pitchFamily="50" charset="-128"/>
                <a:ea typeface="メイリオ" panose="020B0604030504040204" pitchFamily="50" charset="-128"/>
                <a:cs typeface="メイリオ" panose="020B0604030504040204" pitchFamily="50" charset="-128"/>
              </a:rPr>
              <a:t>契約</a:t>
            </a:r>
            <a:r>
              <a:rPr lang="ja-JP" altLang="ja-JP" sz="1150" dirty="0">
                <a:latin typeface="メイリオ" panose="020B0604030504040204" pitchFamily="50" charset="-128"/>
                <a:ea typeface="メイリオ" panose="020B0604030504040204" pitchFamily="50" charset="-128"/>
                <a:cs typeface="メイリオ" panose="020B0604030504040204" pitchFamily="50" charset="-128"/>
              </a:rPr>
              <a:t>の満了前に使用者が更新年限や更新回数の上限などを一方的に設けたとしても</a:t>
            </a:r>
            <a:r>
              <a:rPr lang="ja-JP" altLang="ja-JP" sz="1150" dirty="0" smtClean="0">
                <a:latin typeface="メイリオ" panose="020B0604030504040204" pitchFamily="50" charset="-128"/>
                <a:ea typeface="メイリオ" panose="020B0604030504040204" pitchFamily="50" charset="-128"/>
                <a:cs typeface="メイリオ" panose="020B0604030504040204" pitchFamily="50" charset="-128"/>
              </a:rPr>
              <a:t>、雇止め</a:t>
            </a:r>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ja-JP" sz="1150" dirty="0" smtClean="0">
                <a:latin typeface="メイリオ" panose="020B0604030504040204" pitchFamily="50" charset="-128"/>
                <a:ea typeface="メイリオ" panose="020B0604030504040204" pitchFamily="50" charset="-128"/>
                <a:cs typeface="メイリオ" panose="020B0604030504040204" pitchFamily="50" charset="-128"/>
              </a:rPr>
              <a:t>する</a:t>
            </a:r>
            <a:r>
              <a:rPr lang="ja-JP" altLang="ja-JP" sz="1150" dirty="0">
                <a:latin typeface="メイリオ" panose="020B0604030504040204" pitchFamily="50" charset="-128"/>
                <a:ea typeface="メイリオ" panose="020B0604030504040204" pitchFamily="50" charset="-128"/>
                <a:cs typeface="メイリオ" panose="020B0604030504040204" pitchFamily="50" charset="-128"/>
              </a:rPr>
              <a:t>ことは許されない場合もありますので、慎重な対応が必要です</a:t>
            </a:r>
            <a:r>
              <a:rPr lang="ja-JP" altLang="ja-JP" sz="115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50" dirty="0">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ts val="1500"/>
              </a:lnSpc>
              <a:spcBef>
                <a:spcPts val="400"/>
              </a:spcBef>
            </a:pPr>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○契約</a:t>
            </a:r>
            <a:r>
              <a:rPr lang="ja-JP" altLang="en-US" sz="1150" dirty="0">
                <a:latin typeface="メイリオ" panose="020B0604030504040204" pitchFamily="50" charset="-128"/>
                <a:ea typeface="メイリオ" panose="020B0604030504040204" pitchFamily="50" charset="-128"/>
                <a:cs typeface="メイリオ" panose="020B0604030504040204" pitchFamily="50" charset="-128"/>
              </a:rPr>
              <a:t>更新上限を設けた上で、クーリング期間を設定し、期間経過後に再雇用を約束した上で雇止め</a:t>
            </a:r>
            <a:r>
              <a:rPr lang="ja-JP" altLang="en-US" sz="115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150" smtClean="0">
                <a:latin typeface="メイリオ" panose="020B0604030504040204" pitchFamily="50" charset="-128"/>
                <a:ea typeface="メイリオ" panose="020B0604030504040204" pitchFamily="50" charset="-128"/>
                <a:cs typeface="メイリオ" panose="020B0604030504040204" pitchFamily="50" charset="-128"/>
              </a:rPr>
              <a:t>行う</a:t>
            </a:r>
            <a:r>
              <a:rPr lang="ja-JP" altLang="en-US" sz="1150">
                <a:latin typeface="メイリオ" panose="020B0604030504040204" pitchFamily="50" charset="-128"/>
                <a:ea typeface="メイリオ" panose="020B0604030504040204" pitchFamily="50" charset="-128"/>
                <a:cs typeface="メイリオ" panose="020B0604030504040204" pitchFamily="50" charset="-128"/>
              </a:rPr>
              <a:t>こと</a:t>
            </a:r>
            <a:r>
              <a:rPr lang="ja-JP" altLang="en-US" sz="1150" smtClean="0">
                <a:latin typeface="メイリオ" panose="020B0604030504040204" pitchFamily="50" charset="-128"/>
                <a:ea typeface="メイリオ" panose="020B0604030504040204" pitchFamily="50" charset="-128"/>
                <a:cs typeface="メイリオ" panose="020B0604030504040204" pitchFamily="50" charset="-128"/>
              </a:rPr>
              <a:t>など</a:t>
            </a:r>
            <a:r>
              <a:rPr lang="ja-JP" altLang="en-US" sz="1150" dirty="0">
                <a:latin typeface="メイリオ" panose="020B0604030504040204" pitchFamily="50" charset="-128"/>
                <a:ea typeface="メイリオ" panose="020B0604030504040204" pitchFamily="50" charset="-128"/>
                <a:cs typeface="メイリオ" panose="020B0604030504040204" pitchFamily="50" charset="-128"/>
              </a:rPr>
              <a:t>は、法の趣旨に照らして望ましいものとは言えません</a:t>
            </a:r>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5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ts val="1500"/>
              </a:lnSpc>
              <a:spcBef>
                <a:spcPts val="400"/>
              </a:spcBef>
            </a:pPr>
            <a:r>
              <a:rPr lang="ja-JP" altLang="en-US" sz="1150" dirty="0" smtClean="0">
                <a:latin typeface="メイリオ" panose="020B0604030504040204" pitchFamily="50" charset="-128"/>
                <a:ea typeface="メイリオ" panose="020B0604030504040204" pitchFamily="50" charset="-128"/>
                <a:cs typeface="メイリオ" panose="020B0604030504040204" pitchFamily="50" charset="-128"/>
              </a:rPr>
              <a:t>○契約期間の途中で解雇することは、やむを得ない事由がある場合でなければ認められません。</a:t>
            </a:r>
            <a:endParaRPr lang="ja-JP" altLang="en-US" sz="11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p:cNvSpPr/>
          <p:nvPr/>
        </p:nvSpPr>
        <p:spPr>
          <a:xfrm>
            <a:off x="180826" y="138691"/>
            <a:ext cx="6804000" cy="2931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4256" tIns="47128" rIns="94256" bIns="47128" rtlCol="0" anchor="t"/>
          <a:lstStyle/>
          <a:p>
            <a:pPr>
              <a:lnSpc>
                <a:spcPts val="1649"/>
              </a:lnSpc>
            </a:pPr>
            <a:r>
              <a:rPr lang="ja-JP" altLang="en-US" sz="18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雇止め・契約期間中の解雇等について</a:t>
            </a:r>
            <a:endParaRPr lang="en-US" altLang="ja-JP" sz="18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pic>
        <p:nvPicPr>
          <p:cNvPr id="1026" name="Picture 2" descr="C:\USERS\KKSAE\APPDATA\LOCAL\TEMP\wzc832\illust\illust_006.pn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b="40204"/>
          <a:stretch/>
        </p:blipFill>
        <p:spPr bwMode="auto">
          <a:xfrm>
            <a:off x="3672201" y="9378000"/>
            <a:ext cx="321366" cy="500084"/>
          </a:xfrm>
          <a:prstGeom prst="rect">
            <a:avLst/>
          </a:prstGeom>
          <a:noFill/>
          <a:extLst>
            <a:ext uri="{909E8E84-426E-40DD-AFC4-6F175D3DCCD1}">
              <a14:hiddenFill xmlns:a14="http://schemas.microsoft.com/office/drawing/2010/main">
                <a:solidFill>
                  <a:srgbClr val="FFFFFF"/>
                </a:solidFill>
              </a14:hiddenFill>
            </a:ext>
          </a:extLst>
        </p:spPr>
      </p:pic>
      <p:sp>
        <p:nvSpPr>
          <p:cNvPr id="2" name="角丸四角形吹き出し 1"/>
          <p:cNvSpPr/>
          <p:nvPr/>
        </p:nvSpPr>
        <p:spPr>
          <a:xfrm>
            <a:off x="2785690" y="9590536"/>
            <a:ext cx="848170" cy="202304"/>
          </a:xfrm>
          <a:prstGeom prst="wedgeRoundRectCallout">
            <a:avLst>
              <a:gd name="adj1" fmla="val 65757"/>
              <a:gd name="adj2" fmla="val 901"/>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700" dirty="0" smtClean="0">
                <a:solidFill>
                  <a:srgbClr val="FF5050"/>
                </a:solidFill>
                <a:latin typeface="HG創英角ｺﾞｼｯｸUB" panose="020B0909000000000000" pitchFamily="49" charset="-128"/>
                <a:ea typeface="HG創英角ｺﾞｼｯｸUB" panose="020B0909000000000000" pitchFamily="49" charset="-128"/>
              </a:rPr>
              <a:t>是非、</a:t>
            </a:r>
            <a:r>
              <a:rPr kumimoji="1" lang="ja-JP" altLang="en-US" sz="700" smtClean="0">
                <a:solidFill>
                  <a:srgbClr val="FF5050"/>
                </a:solidFill>
                <a:latin typeface="HG創英角ｺﾞｼｯｸUB" panose="020B0909000000000000" pitchFamily="49" charset="-128"/>
                <a:ea typeface="HG創英角ｺﾞｼｯｸUB" panose="020B0909000000000000" pitchFamily="49" charset="-128"/>
              </a:rPr>
              <a:t>見てね♥</a:t>
            </a:r>
            <a:endParaRPr kumimoji="1" lang="ja-JP" altLang="en-US" sz="700" dirty="0">
              <a:solidFill>
                <a:srgbClr val="FF5050"/>
              </a:solidFill>
              <a:latin typeface="HG創英角ｺﾞｼｯｸUB" panose="020B0909000000000000" pitchFamily="49" charset="-128"/>
              <a:ea typeface="HG創英角ｺﾞｼｯｸUB" panose="020B0909000000000000" pitchFamily="49" charset="-128"/>
            </a:endParaRPr>
          </a:p>
        </p:txBody>
      </p:sp>
    </p:spTree>
    <p:extLst>
      <p:ext uri="{BB962C8B-B14F-4D97-AF65-F5344CB8AC3E}">
        <p14:creationId xmlns:p14="http://schemas.microsoft.com/office/powerpoint/2010/main" val="5083970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DDEB008D4F00BE4F8CE0E476F4F8A392" ma:contentTypeVersion="2" ma:contentTypeDescription="" ma:contentTypeScope="" ma:versionID="06b2f7d153d559d04e2f43274fe2ca74">
  <xsd:schema xmlns:xsd="http://www.w3.org/2001/XMLSchema" xmlns:p="http://schemas.microsoft.com/office/2006/metadata/properties" xmlns:ns2="8B97BE19-CDDD-400E-817A-CFDD13F7EC12" targetNamespace="http://schemas.microsoft.com/office/2006/metadata/properties" ma:root="true" ma:fieldsID="6dfb103be64c84caafc238fb89ca001b" ns2:_="">
    <xsd:import namespace="8B97BE19-CDDD-400E-817A-CFDD13F7EC12"/>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0656A048-AB5D-48BC-AB43-CB409174A7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B1499297-FD01-489D-9448-21D49227A1A6}">
  <ds:schemaRefs>
    <ds:schemaRef ds:uri="http://schemas.microsoft.com/sharepoint/v3/contenttype/forms"/>
  </ds:schemaRefs>
</ds:datastoreItem>
</file>

<file path=customXml/itemProps3.xml><?xml version="1.0" encoding="utf-8"?>
<ds:datastoreItem xmlns:ds="http://schemas.openxmlformats.org/officeDocument/2006/customXml" ds:itemID="{B1D7C9A7-B652-4FEF-9A0C-4F02BFC04B61}">
  <ds:schemaRefs>
    <ds:schemaRef ds:uri="8B97BE19-CDDD-400E-817A-CFDD13F7EC12"/>
    <ds:schemaRef ds:uri="http://purl.org/dc/dcmitype/"/>
    <ds:schemaRef ds:uri="http://purl.org/dc/terms/"/>
    <ds:schemaRef ds:uri="http://www.w3.org/XML/1998/namespace"/>
    <ds:schemaRef ds:uri="http://purl.org/dc/elements/1.1/"/>
    <ds:schemaRef ds:uri="http://schemas.microsoft.com/office/2006/metadata/properties"/>
    <ds:schemaRef ds:uri="http://schemas.openxmlformats.org/package/2006/metadata/core-properties"/>
    <ds:schemaRef ds:uri="http://schemas.microsoft.com/office/2006/documentManagement/types"/>
  </ds:schemaRefs>
</ds:datastoreItem>
</file>

<file path=docProps/app.xml><?xml version="1.0" encoding="utf-8"?>
<Properties xmlns="http://schemas.openxmlformats.org/officeDocument/2006/extended-properties" xmlns:vt="http://schemas.openxmlformats.org/officeDocument/2006/docPropsVTypes">
  <Template/>
  <TotalTime>12454</TotalTime>
  <Words>626</Words>
  <Application>Microsoft Office PowerPoint</Application>
  <PresentationFormat>ユーザー設定</PresentationFormat>
  <Paragraphs>137</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KRJS</dc:creator>
  <cp:lastModifiedBy>労働局共働支援</cp:lastModifiedBy>
  <cp:revision>1183</cp:revision>
  <cp:lastPrinted>2018-02-16T02:32:49Z</cp:lastPrinted>
  <dcterms:created xsi:type="dcterms:W3CDTF">2011-10-11T12:55:17Z</dcterms:created>
  <dcterms:modified xsi:type="dcterms:W3CDTF">2018-02-16T02:33:31Z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0x0101002DA299AC048A4B8EA9C1D19079C1A32200DDEB008D4F00BE4F8CE0E476F4F8A392</vt:lpwstr>
  </property>
</Properties>
</file>