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9" r:id="rId5"/>
    <p:sldId id="266" r:id="rId6"/>
  </p:sldIdLst>
  <p:sldSz cx="6858000" cy="9906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120">
          <p15:clr>
            <a:srgbClr val="A4A3A4"/>
          </p15:clr>
        </p15:guide>
        <p15:guide id="2" pos="119">
          <p15:clr>
            <a:srgbClr val="A4A3A4"/>
          </p15:clr>
        </p15:guide>
        <p15:guide id="3" pos="420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FF8F92"/>
    <a:srgbClr val="FFFF75"/>
    <a:srgbClr val="FFE7F8"/>
    <a:srgbClr val="FFD9F3"/>
    <a:srgbClr val="FFE1FF"/>
    <a:srgbClr val="DB5793"/>
    <a:srgbClr val="B7375F"/>
    <a:srgbClr val="FFFF66"/>
    <a:srgbClr val="D34D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727" autoAdjust="0"/>
  </p:normalViewPr>
  <p:slideViewPr>
    <p:cSldViewPr snapToGrid="0">
      <p:cViewPr varScale="1">
        <p:scale>
          <a:sx n="77" d="100"/>
          <a:sy n="77" d="100"/>
        </p:scale>
        <p:origin x="3072" y="102"/>
      </p:cViewPr>
      <p:guideLst>
        <p:guide orient="horz" pos="3120"/>
        <p:guide pos="119"/>
        <p:guide pos="4201"/>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6038" y="0"/>
            <a:ext cx="2949575"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EFCDD667-C0D1-4F24-A2BA-DA4A0D61B7FB}" type="datetimeFigureOut">
              <a:rPr lang="ja-JP" altLang="en-US"/>
              <a:pPr>
                <a:defRPr/>
              </a:pPr>
              <a:t>2023/2/28</a:t>
            </a:fld>
            <a:endParaRPr lang="ja-JP" altLang="en-US"/>
          </a:p>
        </p:txBody>
      </p:sp>
      <p:sp>
        <p:nvSpPr>
          <p:cNvPr id="4" name="スライド イメージ プレースホルダ 3"/>
          <p:cNvSpPr>
            <a:spLocks noGrp="1" noRot="1" noChangeAspect="1"/>
          </p:cNvSpPr>
          <p:nvPr>
            <p:ph type="sldImg" idx="2"/>
          </p:nvPr>
        </p:nvSpPr>
        <p:spPr>
          <a:xfrm>
            <a:off x="2114550" y="746125"/>
            <a:ext cx="2579688"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81038" y="4721225"/>
            <a:ext cx="5445125" cy="4471988"/>
          </a:xfrm>
          <a:prstGeom prst="rect">
            <a:avLst/>
          </a:prstGeom>
        </p:spPr>
        <p:txBody>
          <a:bodyPr vert="horz" lIns="91440" tIns="45720" rIns="91440" bIns="45720"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4FD50DAE-D9FA-4C1D-B58E-9A59EEBF9CBC}" type="slidenum">
              <a:rPr lang="ja-JP" altLang="en-US"/>
              <a:pPr>
                <a:defRPr/>
              </a:pPr>
              <a:t>‹#›</a:t>
            </a:fld>
            <a:endParaRPr lang="ja-JP" altLang="en-US"/>
          </a:p>
        </p:txBody>
      </p:sp>
    </p:spTree>
    <p:extLst>
      <p:ext uri="{BB962C8B-B14F-4D97-AF65-F5344CB8AC3E}">
        <p14:creationId xmlns:p14="http://schemas.microsoft.com/office/powerpoint/2010/main" val="36692979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4FD50DAE-D9FA-4C1D-B58E-9A59EEBF9CBC}" type="slidenum">
              <a:rPr lang="ja-JP" altLang="en-US" smtClean="0"/>
              <a:pPr>
                <a:defRPr/>
              </a:pPr>
              <a:t>1</a:t>
            </a:fld>
            <a:endParaRPr lang="ja-JP" altLang="en-US"/>
          </a:p>
        </p:txBody>
      </p:sp>
    </p:spTree>
    <p:extLst>
      <p:ext uri="{BB962C8B-B14F-4D97-AF65-F5344CB8AC3E}">
        <p14:creationId xmlns:p14="http://schemas.microsoft.com/office/powerpoint/2010/main" val="1354483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4" name="スライド番号プレースホルダ 3"/>
          <p:cNvSpPr>
            <a:spLocks noGrp="1"/>
          </p:cNvSpPr>
          <p:nvPr>
            <p:ph type="sldNum" sz="quarter" idx="5"/>
          </p:nvPr>
        </p:nvSpPr>
        <p:spPr/>
        <p:txBody>
          <a:bodyPr/>
          <a:lstStyle/>
          <a:p>
            <a:pPr>
              <a:defRPr/>
            </a:pPr>
            <a:fld id="{CDD674DB-2ECF-4187-8F88-3714EFB9FD35}" type="slidenum">
              <a:rPr lang="ja-JP" altLang="en-US" smtClean="0"/>
              <a:pPr>
                <a:defRPr/>
              </a:pPr>
              <a:t>2</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lang="ja-JP" altLang="en-US"/>
              <a:t>マスタ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65F0A0BF-F221-406E-8C0E-D0650D407ED5}" type="datetimeFigureOut">
              <a:rPr lang="ja-JP" altLang="en-US"/>
              <a:pPr>
                <a:defRPr/>
              </a:pPr>
              <a:t>2023/2/28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92426F9-2C6A-4331-B992-B6E40FCE32A9}" type="slidenum">
              <a:rPr lang="ja-JP" altLang="en-US"/>
              <a:pPr>
                <a:defRPr/>
              </a:pPr>
              <a:t>‹#›</a:t>
            </a:fld>
            <a:endParaRPr lang="ja-JP" altLang="en-US"/>
          </a:p>
        </p:txBody>
      </p:sp>
    </p:spTree>
    <p:extLst>
      <p:ext uri="{BB962C8B-B14F-4D97-AF65-F5344CB8AC3E}">
        <p14:creationId xmlns:p14="http://schemas.microsoft.com/office/powerpoint/2010/main" val="2482189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6350E934-8F7B-4AE2-AF13-E74F6183C52F}" type="datetimeFigureOut">
              <a:rPr lang="ja-JP" altLang="en-US"/>
              <a:pPr>
                <a:defRPr/>
              </a:pPr>
              <a:t>2023/2/28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6D945CB-C5D8-4477-8682-279BE0C9A36E}" type="slidenum">
              <a:rPr lang="ja-JP" altLang="en-US"/>
              <a:pPr>
                <a:defRPr/>
              </a:pPr>
              <a:t>‹#›</a:t>
            </a:fld>
            <a:endParaRPr lang="ja-JP" altLang="en-US"/>
          </a:p>
        </p:txBody>
      </p:sp>
    </p:spTree>
    <p:extLst>
      <p:ext uri="{BB962C8B-B14F-4D97-AF65-F5344CB8AC3E}">
        <p14:creationId xmlns:p14="http://schemas.microsoft.com/office/powerpoint/2010/main" val="2336374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342900" y="396701"/>
            <a:ext cx="4514850" cy="8452202"/>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5549FCD0-5141-4D26-A439-159612EA459E}" type="datetimeFigureOut">
              <a:rPr lang="ja-JP" altLang="en-US"/>
              <a:pPr>
                <a:defRPr/>
              </a:pPr>
              <a:t>2023/2/28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F2C2CAD-A1C6-4958-845E-FD17EA5CFDF5}" type="slidenum">
              <a:rPr lang="ja-JP" altLang="en-US"/>
              <a:pPr>
                <a:defRPr/>
              </a:pPr>
              <a:t>‹#›</a:t>
            </a:fld>
            <a:endParaRPr lang="ja-JP" altLang="en-US"/>
          </a:p>
        </p:txBody>
      </p:sp>
    </p:spTree>
    <p:extLst>
      <p:ext uri="{BB962C8B-B14F-4D97-AF65-F5344CB8AC3E}">
        <p14:creationId xmlns:p14="http://schemas.microsoft.com/office/powerpoint/2010/main" val="218271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A327647E-E2D7-4832-80E0-FFC7E3D0001E}" type="datetimeFigureOut">
              <a:rPr lang="ja-JP" altLang="en-US"/>
              <a:pPr>
                <a:defRPr/>
              </a:pPr>
              <a:t>2023/2/28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D4E02F9-28E9-40D7-BBD1-CA731C410563}" type="slidenum">
              <a:rPr lang="ja-JP" altLang="en-US"/>
              <a:pPr>
                <a:defRPr/>
              </a:pPr>
              <a:t>‹#›</a:t>
            </a:fld>
            <a:endParaRPr lang="ja-JP" altLang="en-US"/>
          </a:p>
        </p:txBody>
      </p:sp>
    </p:spTree>
    <p:extLst>
      <p:ext uri="{BB962C8B-B14F-4D97-AF65-F5344CB8AC3E}">
        <p14:creationId xmlns:p14="http://schemas.microsoft.com/office/powerpoint/2010/main" val="2506330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0A4E229F-5D2A-4EF2-921A-32DBADF134F9}" type="datetimeFigureOut">
              <a:rPr lang="ja-JP" altLang="en-US"/>
              <a:pPr>
                <a:defRPr/>
              </a:pPr>
              <a:t>2023/2/28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0B8FBAB-2A3C-4A05-93B1-11BBA6987198}" type="slidenum">
              <a:rPr lang="ja-JP" altLang="en-US"/>
              <a:pPr>
                <a:defRPr/>
              </a:pPr>
              <a:t>‹#›</a:t>
            </a:fld>
            <a:endParaRPr lang="ja-JP" altLang="en-US"/>
          </a:p>
        </p:txBody>
      </p:sp>
    </p:spTree>
    <p:extLst>
      <p:ext uri="{BB962C8B-B14F-4D97-AF65-F5344CB8AC3E}">
        <p14:creationId xmlns:p14="http://schemas.microsoft.com/office/powerpoint/2010/main" val="144162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91ADA6E2-FFB7-4C05-9E6F-109A352803F2}" type="datetimeFigureOut">
              <a:rPr lang="ja-JP" altLang="en-US"/>
              <a:pPr>
                <a:defRPr/>
              </a:pPr>
              <a:t>2023/2/28</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6BEFB6D6-5490-40CA-BB94-10EEBF2B7C95}" type="slidenum">
              <a:rPr lang="ja-JP" altLang="en-US"/>
              <a:pPr>
                <a:defRPr/>
              </a:pPr>
              <a:t>‹#›</a:t>
            </a:fld>
            <a:endParaRPr lang="ja-JP" altLang="en-US"/>
          </a:p>
        </p:txBody>
      </p:sp>
    </p:spTree>
    <p:extLst>
      <p:ext uri="{BB962C8B-B14F-4D97-AF65-F5344CB8AC3E}">
        <p14:creationId xmlns:p14="http://schemas.microsoft.com/office/powerpoint/2010/main" val="3497205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C0C19B51-AE2D-435C-8811-E26BE1F9F8F5}" type="datetimeFigureOut">
              <a:rPr lang="ja-JP" altLang="en-US"/>
              <a:pPr>
                <a:defRPr/>
              </a:pPr>
              <a:t>2023/2/28</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2032051D-D6B5-498F-B70E-C3831900C198}" type="slidenum">
              <a:rPr lang="ja-JP" altLang="en-US"/>
              <a:pPr>
                <a:defRPr/>
              </a:pPr>
              <a:t>‹#›</a:t>
            </a:fld>
            <a:endParaRPr lang="ja-JP" altLang="en-US"/>
          </a:p>
        </p:txBody>
      </p:sp>
    </p:spTree>
    <p:extLst>
      <p:ext uri="{BB962C8B-B14F-4D97-AF65-F5344CB8AC3E}">
        <p14:creationId xmlns:p14="http://schemas.microsoft.com/office/powerpoint/2010/main" val="1871969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D277B80C-D5E7-47ED-A6B9-319277D4D001}" type="datetimeFigureOut">
              <a:rPr lang="ja-JP" altLang="en-US"/>
              <a:pPr>
                <a:defRPr/>
              </a:pPr>
              <a:t>2023/2/28</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B0DB746A-6175-4340-9671-03748A1EC1F5}" type="slidenum">
              <a:rPr lang="ja-JP" altLang="en-US"/>
              <a:pPr>
                <a:defRPr/>
              </a:pPr>
              <a:t>‹#›</a:t>
            </a:fld>
            <a:endParaRPr lang="ja-JP" altLang="en-US"/>
          </a:p>
        </p:txBody>
      </p:sp>
    </p:spTree>
    <p:extLst>
      <p:ext uri="{BB962C8B-B14F-4D97-AF65-F5344CB8AC3E}">
        <p14:creationId xmlns:p14="http://schemas.microsoft.com/office/powerpoint/2010/main" val="1450616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91B756DD-3C67-4327-84D0-7C8687925C6D}" type="datetimeFigureOut">
              <a:rPr lang="ja-JP" altLang="en-US"/>
              <a:pPr>
                <a:defRPr/>
              </a:pPr>
              <a:t>2023/2/28</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0722E683-0143-4163-B84A-612A1B11F0C0}" type="slidenum">
              <a:rPr lang="ja-JP" altLang="en-US"/>
              <a:pPr>
                <a:defRPr/>
              </a:pPr>
              <a:t>‹#›</a:t>
            </a:fld>
            <a:endParaRPr lang="ja-JP" altLang="en-US"/>
          </a:p>
        </p:txBody>
      </p:sp>
    </p:spTree>
    <p:extLst>
      <p:ext uri="{BB962C8B-B14F-4D97-AF65-F5344CB8AC3E}">
        <p14:creationId xmlns:p14="http://schemas.microsoft.com/office/powerpoint/2010/main" val="2523539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E2550157-4D54-43CA-ABD6-3E84D1268F98}" type="datetimeFigureOut">
              <a:rPr lang="ja-JP" altLang="en-US"/>
              <a:pPr>
                <a:defRPr/>
              </a:pPr>
              <a:t>2023/2/28</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4A9730B-CE9F-4FAD-84CC-FC42756193AF}" type="slidenum">
              <a:rPr lang="ja-JP" altLang="en-US"/>
              <a:pPr>
                <a:defRPr/>
              </a:pPr>
              <a:t>‹#›</a:t>
            </a:fld>
            <a:endParaRPr lang="ja-JP" altLang="en-US"/>
          </a:p>
        </p:txBody>
      </p:sp>
    </p:spTree>
    <p:extLst>
      <p:ext uri="{BB962C8B-B14F-4D97-AF65-F5344CB8AC3E}">
        <p14:creationId xmlns:p14="http://schemas.microsoft.com/office/powerpoint/2010/main" val="1023271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216" y="885119"/>
            <a:ext cx="4114800" cy="5943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A52D7154-033C-4CD4-AB8E-6EF113F28092}" type="datetimeFigureOut">
              <a:rPr lang="ja-JP" altLang="en-US"/>
              <a:pPr>
                <a:defRPr/>
              </a:pPr>
              <a:t>2023/2/28</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AAD4D0A9-C2F8-42E1-BF62-61F0689275A9}" type="slidenum">
              <a:rPr lang="ja-JP" altLang="en-US"/>
              <a:pPr>
                <a:defRPr/>
              </a:pPr>
              <a:t>‹#›</a:t>
            </a:fld>
            <a:endParaRPr lang="ja-JP" altLang="en-US"/>
          </a:p>
        </p:txBody>
      </p:sp>
    </p:spTree>
    <p:extLst>
      <p:ext uri="{BB962C8B-B14F-4D97-AF65-F5344CB8AC3E}">
        <p14:creationId xmlns:p14="http://schemas.microsoft.com/office/powerpoint/2010/main" val="1992620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342900" y="396875"/>
            <a:ext cx="61722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342900" y="2311400"/>
            <a:ext cx="6172200" cy="653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342900" y="9182100"/>
            <a:ext cx="1600200" cy="527050"/>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0791AC04-087E-4977-B007-88F4290C528C}" type="datetimeFigureOut">
              <a:rPr lang="ja-JP" altLang="en-US"/>
              <a:pPr>
                <a:defRPr/>
              </a:pPr>
              <a:t>2023/2/28</a:t>
            </a:fld>
            <a:endParaRPr lang="ja-JP" altLang="en-US"/>
          </a:p>
        </p:txBody>
      </p:sp>
      <p:sp>
        <p:nvSpPr>
          <p:cNvPr id="5" name="フッター プレースホルダ 4"/>
          <p:cNvSpPr>
            <a:spLocks noGrp="1"/>
          </p:cNvSpPr>
          <p:nvPr>
            <p:ph type="ftr" sz="quarter" idx="3"/>
          </p:nvPr>
        </p:nvSpPr>
        <p:spPr>
          <a:xfrm>
            <a:off x="2343150" y="9182100"/>
            <a:ext cx="2171700" cy="527050"/>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4914900" y="9182100"/>
            <a:ext cx="1600200" cy="527050"/>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B84E1369-47A2-4319-BE3C-909AF31181CC}"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hyperlink" Target="https://www.mhlw.go.jp/content/000767582.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テキスト ボックス 31"/>
          <p:cNvSpPr txBox="1">
            <a:spLocks noChangeArrowheads="1"/>
          </p:cNvSpPr>
          <p:nvPr/>
        </p:nvSpPr>
        <p:spPr bwMode="auto">
          <a:xfrm>
            <a:off x="-26988" y="396875"/>
            <a:ext cx="20875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rIns="3600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a:latin typeface="メイリオ" pitchFamily="50" charset="-128"/>
                <a:ea typeface="メイリオ" pitchFamily="50" charset="-128"/>
                <a:cs typeface="メイリオ" pitchFamily="50" charset="-128"/>
              </a:rPr>
              <a:t>事業主のみなさまへ</a:t>
            </a:r>
          </a:p>
        </p:txBody>
      </p:sp>
      <p:sp>
        <p:nvSpPr>
          <p:cNvPr id="2051" name="正方形/長方形 38"/>
          <p:cNvSpPr>
            <a:spLocks noChangeArrowheads="1"/>
          </p:cNvSpPr>
          <p:nvPr/>
        </p:nvSpPr>
        <p:spPr bwMode="auto">
          <a:xfrm>
            <a:off x="134038" y="1254608"/>
            <a:ext cx="6644776" cy="738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rIns="3600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lnSpc>
                <a:spcPts val="1700"/>
              </a:lnSpc>
              <a:spcBef>
                <a:spcPct val="0"/>
              </a:spcBef>
              <a:buNone/>
              <a:defRPr/>
            </a:pPr>
            <a:r>
              <a:rPr lang="ja-JP" altLang="en-US" sz="1200" dirty="0">
                <a:latin typeface="メイリオ" pitchFamily="50" charset="-128"/>
                <a:ea typeface="メイリオ" pitchFamily="50" charset="-128"/>
                <a:cs typeface="メイリオ" pitchFamily="50" charset="-128"/>
              </a:rPr>
              <a:t>障害に関係なく、希望や能力に応じて、誰もが職業を通じた社会参加のできる「共生社会」実現の理念の下、全ての事業主に、法定雇用率以上の割合で障害者を雇用する義務があります。</a:t>
            </a:r>
            <a:endParaRPr lang="en-US" altLang="ja-JP" sz="1200" dirty="0">
              <a:latin typeface="メイリオ" pitchFamily="50" charset="-128"/>
              <a:ea typeface="メイリオ" pitchFamily="50" charset="-128"/>
              <a:cs typeface="メイリオ" pitchFamily="50" charset="-128"/>
            </a:endParaRPr>
          </a:p>
          <a:p>
            <a:pPr eaLnBrk="1" hangingPunct="1">
              <a:lnSpc>
                <a:spcPts val="1700"/>
              </a:lnSpc>
              <a:spcBef>
                <a:spcPct val="0"/>
              </a:spcBef>
              <a:buNone/>
              <a:defRPr/>
            </a:pPr>
            <a:r>
              <a:rPr lang="ja-JP" altLang="en-US" sz="1200" dirty="0">
                <a:latin typeface="メイリオ" pitchFamily="50" charset="-128"/>
                <a:ea typeface="メイリオ" pitchFamily="50" charset="-128"/>
                <a:cs typeface="メイリオ" pitchFamily="50" charset="-128"/>
              </a:rPr>
              <a:t>この法定雇用率の引上げと、障害者雇用の支援策の強化についてお知らせいたします。</a:t>
            </a:r>
            <a:endParaRPr lang="en-US" altLang="ja-JP" sz="1200" dirty="0">
              <a:latin typeface="メイリオ" pitchFamily="50" charset="-128"/>
              <a:ea typeface="メイリオ" pitchFamily="50" charset="-128"/>
              <a:cs typeface="メイリオ" pitchFamily="50" charset="-128"/>
            </a:endParaRPr>
          </a:p>
        </p:txBody>
      </p:sp>
      <p:sp>
        <p:nvSpPr>
          <p:cNvPr id="59" name="Text Box 42"/>
          <p:cNvSpPr txBox="1">
            <a:spLocks noChangeArrowheads="1"/>
          </p:cNvSpPr>
          <p:nvPr/>
        </p:nvSpPr>
        <p:spPr bwMode="auto">
          <a:xfrm>
            <a:off x="704857" y="9288230"/>
            <a:ext cx="5689600" cy="306387"/>
          </a:xfrm>
          <a:prstGeom prst="rect">
            <a:avLst/>
          </a:prstGeom>
          <a:noFill/>
          <a:ln w="9525">
            <a:noFill/>
            <a:miter lim="800000"/>
            <a:headEnd/>
            <a:tailEnd/>
          </a:ln>
        </p:spPr>
        <p:txBody>
          <a:bodyPr wrap="square" lIns="36000" rIns="36000">
            <a:spAutoFit/>
          </a:bodyPr>
          <a:lstStyle/>
          <a:p>
            <a:pPr algn="ctr" fontAlgn="auto">
              <a:spcBef>
                <a:spcPts val="0"/>
              </a:spcBef>
              <a:spcAft>
                <a:spcPts val="0"/>
              </a:spcAft>
              <a:defRPr/>
            </a:pPr>
            <a:r>
              <a:rPr lang="ja-JP" altLang="en-US" sz="1400" b="1" spc="-20">
                <a:latin typeface="HG丸ｺﾞｼｯｸM-PRO" pitchFamily="50" charset="-128"/>
                <a:ea typeface="HG丸ｺﾞｼｯｸM-PRO" pitchFamily="50" charset="-128"/>
              </a:rPr>
              <a:t>厚生労働省・都道府県労働局・ハローワーク</a:t>
            </a:r>
          </a:p>
        </p:txBody>
      </p:sp>
      <p:pic>
        <p:nvPicPr>
          <p:cNvPr id="2056" name="図 30" descr="マーク最小.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08107" y="9229492"/>
            <a:ext cx="3952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正方形/長方形 36"/>
          <p:cNvSpPr/>
          <p:nvPr/>
        </p:nvSpPr>
        <p:spPr>
          <a:xfrm>
            <a:off x="222829" y="691614"/>
            <a:ext cx="6407150" cy="490412"/>
          </a:xfrm>
          <a:prstGeom prst="rect">
            <a:avLst/>
          </a:prstGeom>
          <a:solidFill>
            <a:schemeClr val="accent6">
              <a:lumMod val="20000"/>
              <a:lumOff val="80000"/>
            </a:schemeClr>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b"/>
          <a:lstStyle/>
          <a:p>
            <a:pPr algn="ctr">
              <a:defRPr/>
            </a:pPr>
            <a:r>
              <a:rPr lang="ja-JP" altLang="en-US" sz="2000" b="1" spc="-30">
                <a:solidFill>
                  <a:schemeClr val="tx1"/>
                </a:solidFill>
                <a:latin typeface="メイリオ" pitchFamily="50" charset="-128"/>
                <a:ea typeface="メイリオ" pitchFamily="50" charset="-128"/>
              </a:rPr>
              <a:t>障害者</a:t>
            </a:r>
            <a:r>
              <a:rPr lang="ja-JP" altLang="en-US" spc="-30">
                <a:solidFill>
                  <a:schemeClr val="tx1"/>
                </a:solidFill>
                <a:latin typeface="メイリオ" pitchFamily="50" charset="-128"/>
                <a:ea typeface="メイリオ" pitchFamily="50" charset="-128"/>
              </a:rPr>
              <a:t>の</a:t>
            </a:r>
            <a:r>
              <a:rPr lang="ja-JP" altLang="en-US" sz="2000" b="1" spc="-30">
                <a:solidFill>
                  <a:schemeClr val="tx1"/>
                </a:solidFill>
                <a:latin typeface="メイリオ" pitchFamily="50" charset="-128"/>
                <a:ea typeface="メイリオ" pitchFamily="50" charset="-128"/>
              </a:rPr>
              <a:t>法定雇用率引上げ</a:t>
            </a:r>
            <a:r>
              <a:rPr lang="ja-JP" altLang="en-US" spc="-30">
                <a:solidFill>
                  <a:schemeClr val="tx1"/>
                </a:solidFill>
                <a:latin typeface="メイリオ" pitchFamily="50" charset="-128"/>
                <a:ea typeface="メイリオ" pitchFamily="50" charset="-128"/>
              </a:rPr>
              <a:t>と</a:t>
            </a:r>
            <a:r>
              <a:rPr lang="ja-JP" altLang="en-US" sz="2000" b="1" spc="-30">
                <a:solidFill>
                  <a:schemeClr val="tx1"/>
                </a:solidFill>
                <a:latin typeface="メイリオ" pitchFamily="50" charset="-128"/>
                <a:ea typeface="メイリオ" pitchFamily="50" charset="-128"/>
              </a:rPr>
              <a:t>支援策の強化について</a:t>
            </a:r>
            <a:endParaRPr lang="ja-JP" altLang="en-US" spc="-30">
              <a:solidFill>
                <a:schemeClr val="tx1"/>
              </a:solidFill>
              <a:latin typeface="メイリオ" pitchFamily="50" charset="-128"/>
              <a:ea typeface="メイリオ" pitchFamily="50" charset="-128"/>
            </a:endParaRPr>
          </a:p>
        </p:txBody>
      </p:sp>
      <p:graphicFrame>
        <p:nvGraphicFramePr>
          <p:cNvPr id="25" name="表 24"/>
          <p:cNvGraphicFramePr>
            <a:graphicFrameLocks noGrp="1"/>
          </p:cNvGraphicFramePr>
          <p:nvPr>
            <p:extLst>
              <p:ext uri="{D42A27DB-BD31-4B8C-83A1-F6EECF244321}">
                <p14:modId xmlns:p14="http://schemas.microsoft.com/office/powerpoint/2010/main" val="4244927998"/>
              </p:ext>
            </p:extLst>
          </p:nvPr>
        </p:nvGraphicFramePr>
        <p:xfrm>
          <a:off x="332756" y="2692870"/>
          <a:ext cx="6241082" cy="884104"/>
        </p:xfrm>
        <a:graphic>
          <a:graphicData uri="http://schemas.openxmlformats.org/drawingml/2006/table">
            <a:tbl>
              <a:tblPr firstRow="1" bandRow="1">
                <a:tableStyleId>{5940675A-B579-460E-94D1-54222C63F5DA}</a:tableStyleId>
              </a:tblPr>
              <a:tblGrid>
                <a:gridCol w="1813082">
                  <a:extLst>
                    <a:ext uri="{9D8B030D-6E8A-4147-A177-3AD203B41FA5}">
                      <a16:colId xmlns:a16="http://schemas.microsoft.com/office/drawing/2014/main" val="20000"/>
                    </a:ext>
                  </a:extLst>
                </a:gridCol>
                <a:gridCol w="1116000">
                  <a:extLst>
                    <a:ext uri="{9D8B030D-6E8A-4147-A177-3AD203B41FA5}">
                      <a16:colId xmlns:a16="http://schemas.microsoft.com/office/drawing/2014/main" val="20001"/>
                    </a:ext>
                  </a:extLst>
                </a:gridCol>
                <a:gridCol w="360000">
                  <a:extLst>
                    <a:ext uri="{9D8B030D-6E8A-4147-A177-3AD203B41FA5}">
                      <a16:colId xmlns:a16="http://schemas.microsoft.com/office/drawing/2014/main" val="1886301650"/>
                    </a:ext>
                  </a:extLst>
                </a:gridCol>
                <a:gridCol w="1116000">
                  <a:extLst>
                    <a:ext uri="{9D8B030D-6E8A-4147-A177-3AD203B41FA5}">
                      <a16:colId xmlns:a16="http://schemas.microsoft.com/office/drawing/2014/main" val="1716025198"/>
                    </a:ext>
                  </a:extLst>
                </a:gridCol>
                <a:gridCol w="360000">
                  <a:extLst>
                    <a:ext uri="{9D8B030D-6E8A-4147-A177-3AD203B41FA5}">
                      <a16:colId xmlns:a16="http://schemas.microsoft.com/office/drawing/2014/main" val="20002"/>
                    </a:ext>
                  </a:extLst>
                </a:gridCol>
                <a:gridCol w="1476000">
                  <a:extLst>
                    <a:ext uri="{9D8B030D-6E8A-4147-A177-3AD203B41FA5}">
                      <a16:colId xmlns:a16="http://schemas.microsoft.com/office/drawing/2014/main" val="20003"/>
                    </a:ext>
                  </a:extLst>
                </a:gridCol>
              </a:tblGrid>
              <a:tr h="239272">
                <a:tc>
                  <a:txBody>
                    <a:bodyPr/>
                    <a:lstStyle/>
                    <a:p>
                      <a:endParaRPr kumimoji="1" lang="ja-JP" altLang="en-US" sz="1200">
                        <a:latin typeface="メイリオ" pitchFamily="50" charset="-128"/>
                        <a:ea typeface="メイリオ" pitchFamily="50" charset="-128"/>
                      </a:endParaRPr>
                    </a:p>
                  </a:txBody>
                  <a:tcPr anchor="b">
                    <a:solidFill>
                      <a:schemeClr val="accent5">
                        <a:lumMod val="20000"/>
                        <a:lumOff val="80000"/>
                      </a:schemeClr>
                    </a:solidFill>
                  </a:tcPr>
                </a:tc>
                <a:tc gridSpan="2">
                  <a:txBody>
                    <a:bodyPr/>
                    <a:lstStyle/>
                    <a:p>
                      <a:pPr algn="ctr">
                        <a:lnSpc>
                          <a:spcPts val="1600"/>
                        </a:lnSpc>
                      </a:pPr>
                      <a:r>
                        <a:rPr kumimoji="1" lang="ja-JP" altLang="en-US" sz="1200">
                          <a:latin typeface="メイリオ" pitchFamily="50" charset="-128"/>
                          <a:ea typeface="メイリオ" pitchFamily="50" charset="-128"/>
                        </a:rPr>
                        <a:t>令和５年度</a:t>
                      </a:r>
                    </a:p>
                  </a:txBody>
                  <a:tcPr marL="0" marR="0" marT="36011" marB="0" anchor="ctr">
                    <a:lnR w="28575"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algn="ctr">
                        <a:lnSpc>
                          <a:spcPts val="1600"/>
                        </a:lnSpc>
                      </a:pPr>
                      <a:endParaRPr kumimoji="1" lang="ja-JP" altLang="en-US" sz="1200">
                        <a:latin typeface="メイリオ" pitchFamily="50" charset="-128"/>
                        <a:ea typeface="メイリオ" pitchFamily="50" charset="-128"/>
                      </a:endParaRPr>
                    </a:p>
                  </a:txBody>
                  <a:tcPr marL="0" marR="0" marT="36011" marB="0" anchor="ctr">
                    <a:lnL w="12700" cap="flat" cmpd="sng" algn="ctr">
                      <a:noFill/>
                      <a:prstDash val="solid"/>
                      <a:round/>
                      <a:headEnd type="none" w="med" len="med"/>
                      <a:tailEnd type="none" w="med" len="med"/>
                    </a:lnL>
                    <a:lnR w="28575"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gridSpan="2">
                  <a:txBody>
                    <a:bodyPr/>
                    <a:lstStyle/>
                    <a:p>
                      <a:pPr algn="ctr">
                        <a:lnSpc>
                          <a:spcPts val="1600"/>
                        </a:lnSpc>
                      </a:pPr>
                      <a:r>
                        <a:rPr kumimoji="1" lang="ja-JP" altLang="en-US" sz="1200" b="1">
                          <a:latin typeface="メイリオ" pitchFamily="50" charset="-128"/>
                          <a:ea typeface="メイリオ" pitchFamily="50" charset="-128"/>
                        </a:rPr>
                        <a:t>令和６年４月</a:t>
                      </a:r>
                    </a:p>
                  </a:txBody>
                  <a:tcPr marL="0" marR="0" marT="36011" marB="0"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algn="ctr">
                        <a:lnSpc>
                          <a:spcPts val="1600"/>
                        </a:lnSpc>
                      </a:pPr>
                      <a:endParaRPr kumimoji="1" lang="ja-JP" altLang="en-US" sz="1200">
                        <a:latin typeface="メイリオ" pitchFamily="50" charset="-128"/>
                        <a:ea typeface="メイリオ" pitchFamily="50" charset="-128"/>
                      </a:endParaRPr>
                    </a:p>
                  </a:txBody>
                  <a:tcPr marL="0" marR="0" marT="36011" marB="0" anchor="ctr">
                    <a:lnL w="12700" cap="flat" cmpd="sng" algn="ctr">
                      <a:no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ts val="1600"/>
                        </a:lnSpc>
                      </a:pPr>
                      <a:r>
                        <a:rPr kumimoji="1" lang="ja-JP" altLang="en-US" sz="1200" b="0" u="none">
                          <a:solidFill>
                            <a:schemeClr val="tx1"/>
                          </a:solidFill>
                          <a:latin typeface="メイリオ" pitchFamily="50" charset="-128"/>
                          <a:ea typeface="メイリオ" pitchFamily="50" charset="-128"/>
                        </a:rPr>
                        <a:t>令和８年７月</a:t>
                      </a:r>
                    </a:p>
                  </a:txBody>
                  <a:tcPr marL="0" marR="0" marT="36011" marB="0" anchor="ctr">
                    <a:lnL w="28575" cap="flat" cmpd="sng" algn="ctr">
                      <a:solidFill>
                        <a:srgbClr val="FF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1"/>
                  </a:ext>
                </a:extLst>
              </a:tr>
              <a:tr h="304892">
                <a:tc>
                  <a:txBody>
                    <a:bodyPr/>
                    <a:lstStyle/>
                    <a:p>
                      <a:r>
                        <a:rPr kumimoji="1" lang="ja-JP" altLang="en-US" sz="1200">
                          <a:latin typeface="メイリオ" pitchFamily="50" charset="-128"/>
                          <a:ea typeface="メイリオ" pitchFamily="50" charset="-128"/>
                        </a:rPr>
                        <a:t>民間企業の法定雇用率</a:t>
                      </a:r>
                    </a:p>
                  </a:txBody>
                  <a:tcPr marL="91432" marR="91432" marT="45734" marB="4573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ja-JP" altLang="en-US" sz="1400">
                          <a:latin typeface="メイリオ" pitchFamily="50" charset="-128"/>
                          <a:ea typeface="メイリオ" pitchFamily="50" charset="-128"/>
                        </a:rPr>
                        <a:t>２</a:t>
                      </a:r>
                      <a:r>
                        <a:rPr kumimoji="1" lang="en-US" altLang="ja-JP" sz="1400">
                          <a:latin typeface="メイリオ" pitchFamily="50" charset="-128"/>
                          <a:ea typeface="メイリオ" pitchFamily="50" charset="-128"/>
                        </a:rPr>
                        <a:t>.</a:t>
                      </a:r>
                      <a:r>
                        <a:rPr kumimoji="1" lang="ja-JP" altLang="en-US" sz="1400">
                          <a:latin typeface="メイリオ" pitchFamily="50" charset="-128"/>
                          <a:ea typeface="メイリオ" pitchFamily="50" charset="-128"/>
                        </a:rPr>
                        <a:t>３％</a:t>
                      </a:r>
                    </a:p>
                  </a:txBody>
                  <a:tcPr marL="91432" marR="91432" marT="45734" marB="45734"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a:latin typeface="メイリオ" pitchFamily="50" charset="-128"/>
                          <a:ea typeface="メイリオ" pitchFamily="50" charset="-128"/>
                        </a:rPr>
                        <a:t>⇒</a:t>
                      </a:r>
                    </a:p>
                  </a:txBody>
                  <a:tcPr marL="91432" marR="91432" marT="45734" marB="45734" anchor="b">
                    <a:lnL w="12700" cap="flat" cmpd="sng" algn="ctr">
                      <a:noFill/>
                      <a:prstDash val="solid"/>
                      <a:round/>
                      <a:headEnd type="none" w="med" len="med"/>
                      <a:tailEnd type="none" w="med" len="med"/>
                    </a:lnL>
                    <a:lnR w="28575"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1" u="sng">
                          <a:solidFill>
                            <a:srgbClr val="FF0000"/>
                          </a:solidFill>
                          <a:latin typeface="メイリオ" pitchFamily="50" charset="-128"/>
                          <a:ea typeface="メイリオ" pitchFamily="50" charset="-128"/>
                        </a:rPr>
                        <a:t>２</a:t>
                      </a:r>
                      <a:r>
                        <a:rPr kumimoji="1" lang="en-US" altLang="ja-JP" sz="1400" b="1" u="sng">
                          <a:solidFill>
                            <a:srgbClr val="FF0000"/>
                          </a:solidFill>
                          <a:latin typeface="メイリオ" pitchFamily="50" charset="-128"/>
                          <a:ea typeface="メイリオ" pitchFamily="50" charset="-128"/>
                        </a:rPr>
                        <a:t>.</a:t>
                      </a:r>
                      <a:r>
                        <a:rPr kumimoji="1" lang="ja-JP" altLang="en-US" sz="1400" b="1" u="sng">
                          <a:solidFill>
                            <a:srgbClr val="FF0000"/>
                          </a:solidFill>
                          <a:latin typeface="メイリオ" pitchFamily="50" charset="-128"/>
                          <a:ea typeface="メイリオ" pitchFamily="50" charset="-128"/>
                        </a:rPr>
                        <a:t>５％</a:t>
                      </a:r>
                    </a:p>
                  </a:txBody>
                  <a:tcPr marL="91432" marR="91432" marT="45734" marB="45734" anchor="b">
                    <a:lnL w="28575" cap="flat" cmpd="sng" algn="ctr">
                      <a:solidFill>
                        <a:srgbClr val="FF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1200">
                          <a:latin typeface="メイリオ" pitchFamily="50" charset="-128"/>
                          <a:ea typeface="メイリオ" pitchFamily="50" charset="-128"/>
                        </a:rPr>
                        <a:t>⇒</a:t>
                      </a:r>
                    </a:p>
                  </a:txBody>
                  <a:tcPr marL="91432" marR="91432" marT="45734" marB="45734" anchor="b">
                    <a:lnL w="12700" cap="flat" cmpd="sng" algn="ctr">
                      <a:noFill/>
                      <a:prstDash val="solid"/>
                      <a:round/>
                      <a:headEnd type="none" w="med" len="med"/>
                      <a:tailEnd type="none" w="med" len="med"/>
                    </a:lnL>
                    <a:lnR w="28575"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1400" b="0" u="sng">
                          <a:solidFill>
                            <a:schemeClr val="tx1"/>
                          </a:solidFill>
                          <a:latin typeface="メイリオ" pitchFamily="50" charset="-128"/>
                          <a:ea typeface="メイリオ" pitchFamily="50" charset="-128"/>
                        </a:rPr>
                        <a:t>２</a:t>
                      </a:r>
                      <a:r>
                        <a:rPr kumimoji="1" lang="en-US" altLang="ja-JP" sz="1400" b="0" u="sng">
                          <a:solidFill>
                            <a:schemeClr val="tx1"/>
                          </a:solidFill>
                          <a:latin typeface="メイリオ" pitchFamily="50" charset="-128"/>
                          <a:ea typeface="メイリオ" pitchFamily="50" charset="-128"/>
                        </a:rPr>
                        <a:t>.</a:t>
                      </a:r>
                      <a:r>
                        <a:rPr kumimoji="1" lang="ja-JP" altLang="en-US" sz="1400" b="0" u="sng">
                          <a:solidFill>
                            <a:schemeClr val="tx1"/>
                          </a:solidFill>
                          <a:latin typeface="メイリオ" pitchFamily="50" charset="-128"/>
                          <a:ea typeface="メイリオ" pitchFamily="50" charset="-128"/>
                        </a:rPr>
                        <a:t>７％</a:t>
                      </a:r>
                    </a:p>
                  </a:txBody>
                  <a:tcPr marL="91432" marR="91432" marT="45734" marB="45734" anchor="b">
                    <a:lnL w="28575" cap="flat" cmpd="sng" algn="ctr">
                      <a:solidFill>
                        <a:srgbClr val="FF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04892">
                <a:tc>
                  <a:txBody>
                    <a:bodyPr/>
                    <a:lstStyle/>
                    <a:p>
                      <a:r>
                        <a:rPr kumimoji="1" lang="ja-JP" altLang="en-US" sz="1200">
                          <a:latin typeface="メイリオ" pitchFamily="50" charset="-128"/>
                          <a:ea typeface="メイリオ" pitchFamily="50" charset="-128"/>
                        </a:rPr>
                        <a:t>対象事業主の範囲</a:t>
                      </a:r>
                    </a:p>
                  </a:txBody>
                  <a:tcPr marL="91432" marR="91432" marT="45734" marB="4573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a:latin typeface="メイリオ" pitchFamily="50" charset="-128"/>
                          <a:ea typeface="メイリオ" pitchFamily="50" charset="-128"/>
                        </a:rPr>
                        <a:t>43.5</a:t>
                      </a:r>
                      <a:r>
                        <a:rPr kumimoji="1" lang="ja-JP" altLang="en-US" sz="1200">
                          <a:latin typeface="メイリオ" pitchFamily="50" charset="-128"/>
                          <a:ea typeface="メイリオ" pitchFamily="50" charset="-128"/>
                        </a:rPr>
                        <a:t>人以上</a:t>
                      </a:r>
                    </a:p>
                  </a:txBody>
                  <a:tcPr marL="91432" marR="91432" marT="45734" marB="45734"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a:latin typeface="メイリオ" pitchFamily="50" charset="-128"/>
                        <a:ea typeface="メイリオ" pitchFamily="50" charset="-128"/>
                      </a:endParaRPr>
                    </a:p>
                  </a:txBody>
                  <a:tcPr marL="91432" marR="91432" marT="45734" marB="45734" anchor="b">
                    <a:lnL w="12700" cap="flat" cmpd="sng" algn="ctr">
                      <a:noFill/>
                      <a:prstDash val="solid"/>
                      <a:round/>
                      <a:headEnd type="none" w="med" len="med"/>
                      <a:tailEnd type="none" w="med" len="med"/>
                    </a:lnL>
                    <a:lnR w="28575"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b="1" u="sng">
                          <a:solidFill>
                            <a:srgbClr val="FF0000"/>
                          </a:solidFill>
                          <a:latin typeface="メイリオ" pitchFamily="50" charset="-128"/>
                          <a:ea typeface="メイリオ" pitchFamily="50" charset="-128"/>
                        </a:rPr>
                        <a:t>40.0</a:t>
                      </a:r>
                      <a:r>
                        <a:rPr kumimoji="1" lang="ja-JP" altLang="en-US" sz="1200" b="1" u="sng">
                          <a:solidFill>
                            <a:srgbClr val="FF0000"/>
                          </a:solidFill>
                          <a:latin typeface="メイリオ" pitchFamily="50" charset="-128"/>
                          <a:ea typeface="メイリオ" pitchFamily="50" charset="-128"/>
                        </a:rPr>
                        <a:t>人以上</a:t>
                      </a:r>
                    </a:p>
                  </a:txBody>
                  <a:tcPr marL="91432" marR="91432" marT="45734" marB="45734" anchor="b">
                    <a:lnL w="28575" cap="flat" cmpd="sng" algn="ctr">
                      <a:solidFill>
                        <a:srgbClr val="FF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accent6">
                        <a:lumMod val="20000"/>
                        <a:lumOff val="80000"/>
                      </a:schemeClr>
                    </a:solidFill>
                  </a:tcPr>
                </a:tc>
                <a:tc>
                  <a:txBody>
                    <a:bodyPr/>
                    <a:lstStyle/>
                    <a:p>
                      <a:pPr algn="ctr"/>
                      <a:endParaRPr kumimoji="1" lang="ja-JP" altLang="en-US" sz="1200">
                        <a:latin typeface="メイリオ" pitchFamily="50" charset="-128"/>
                        <a:ea typeface="メイリオ" pitchFamily="50" charset="-128"/>
                      </a:endParaRPr>
                    </a:p>
                  </a:txBody>
                  <a:tcPr marL="91432" marR="91432" marT="45734" marB="45734" anchor="b">
                    <a:lnL w="12700" cap="flat" cmpd="sng" algn="ctr">
                      <a:noFill/>
                      <a:prstDash val="solid"/>
                      <a:round/>
                      <a:headEnd type="none" w="med" len="med"/>
                      <a:tailEnd type="none" w="med" len="med"/>
                    </a:lnL>
                    <a:lnR w="28575"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b="0" u="sng">
                          <a:solidFill>
                            <a:schemeClr val="tx1"/>
                          </a:solidFill>
                          <a:latin typeface="メイリオ" pitchFamily="50" charset="-128"/>
                          <a:ea typeface="メイリオ" pitchFamily="50" charset="-128"/>
                        </a:rPr>
                        <a:t>37.5</a:t>
                      </a:r>
                      <a:r>
                        <a:rPr kumimoji="1" lang="ja-JP" altLang="en-US" sz="1200" b="0" u="sng">
                          <a:solidFill>
                            <a:schemeClr val="tx1"/>
                          </a:solidFill>
                          <a:latin typeface="メイリオ" pitchFamily="50" charset="-128"/>
                          <a:ea typeface="メイリオ" pitchFamily="50" charset="-128"/>
                        </a:rPr>
                        <a:t>人以上</a:t>
                      </a:r>
                    </a:p>
                  </a:txBody>
                  <a:tcPr marL="91432" marR="91432" marT="45734" marB="45734" anchor="b">
                    <a:lnL w="28575" cap="flat" cmpd="sng" algn="ctr">
                      <a:solidFill>
                        <a:srgbClr val="FF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66444694"/>
                  </a:ext>
                </a:extLst>
              </a:tr>
            </a:tbl>
          </a:graphicData>
        </a:graphic>
      </p:graphicFrame>
      <p:sp>
        <p:nvSpPr>
          <p:cNvPr id="2087" name="正方形/長方形 38"/>
          <p:cNvSpPr>
            <a:spLocks noChangeArrowheads="1"/>
          </p:cNvSpPr>
          <p:nvPr/>
        </p:nvSpPr>
        <p:spPr bwMode="auto">
          <a:xfrm>
            <a:off x="282989" y="3926583"/>
            <a:ext cx="627538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36000" bIns="45720" anchor="t">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lnSpc>
                <a:spcPts val="1500"/>
              </a:lnSpc>
              <a:spcBef>
                <a:spcPts val="200"/>
              </a:spcBef>
              <a:buFontTx/>
              <a:buNone/>
              <a:defRPr/>
            </a:pPr>
            <a:r>
              <a:rPr lang="ja-JP" altLang="en-US" sz="1100">
                <a:latin typeface="メイリオ" panose="020B0604030504040204" pitchFamily="50" charset="-128"/>
                <a:ea typeface="メイリオ" panose="020B0604030504040204" pitchFamily="50" charset="-128"/>
                <a:cs typeface="メイリオ" panose="020B0604030504040204" pitchFamily="50" charset="-128"/>
              </a:rPr>
              <a:t>　◆ 毎年６月１日時点での障害者雇用状況のハローワークへの報告</a:t>
            </a:r>
            <a:endParaRPr lang="en-US" altLang="ja-JP" sz="1100">
              <a:latin typeface="メイリオ" panose="020B0604030504040204" pitchFamily="50" charset="-128"/>
              <a:ea typeface="メイリオ" panose="020B0604030504040204" pitchFamily="50" charset="-128"/>
              <a:cs typeface="メイリオ" panose="020B0604030504040204" pitchFamily="50" charset="-128"/>
            </a:endParaRPr>
          </a:p>
          <a:p>
            <a:pPr marL="323850" indent="-323850" eaLnBrk="1" hangingPunct="1">
              <a:lnSpc>
                <a:spcPts val="1500"/>
              </a:lnSpc>
              <a:spcBef>
                <a:spcPts val="0"/>
              </a:spcBef>
              <a:buFontTx/>
              <a:buNone/>
              <a:tabLst>
                <a:tab pos="361950" algn="l"/>
              </a:tabLst>
              <a:defRPr/>
            </a:pPr>
            <a:r>
              <a:rPr lang="ja-JP" altLang="en-US" sz="1100">
                <a:latin typeface="メイリオ" panose="020B0604030504040204" pitchFamily="50" charset="-128"/>
                <a:ea typeface="メイリオ" panose="020B0604030504040204" pitchFamily="50" charset="-128"/>
                <a:cs typeface="メイリオ" panose="020B0604030504040204" pitchFamily="50" charset="-128"/>
              </a:rPr>
              <a:t>　◆ 障害者の雇用の促進と継続を図るための「障害者雇用推進者」の選任（努力義務）</a:t>
            </a:r>
            <a:endParaRPr lang="en-US" altLang="ja-JP" sz="110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091" name="図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363" y="-220663"/>
            <a:ext cx="576262"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92" name="AutoShape 7"/>
          <p:cNvSpPr>
            <a:spLocks noChangeArrowheads="1"/>
          </p:cNvSpPr>
          <p:nvPr/>
        </p:nvSpPr>
        <p:spPr bwMode="auto">
          <a:xfrm>
            <a:off x="-271463" y="-309563"/>
            <a:ext cx="650876" cy="644526"/>
          </a:xfrm>
          <a:prstGeom prst="roundRect">
            <a:avLst>
              <a:gd name="adj" fmla="val 50000"/>
            </a:avLst>
          </a:prstGeom>
          <a:solidFill>
            <a:srgbClr val="009944"/>
          </a:solidFill>
          <a:ln>
            <a:noFill/>
          </a:ln>
          <a:extLst>
            <a:ext uri="{91240B29-F687-4F45-9708-019B960494DF}">
              <a14:hiddenLine xmlns:a14="http://schemas.microsoft.com/office/drawing/2010/main" w="9525">
                <a:solidFill>
                  <a:srgbClr val="000000"/>
                </a:solidFill>
                <a:round/>
                <a:headEnd/>
                <a:tailEnd/>
              </a14:hiddenLine>
            </a:ext>
          </a:extLst>
        </p:spPr>
        <p:txBody>
          <a:bodyPr lIns="74295" tIns="8890" rIns="74295" bIns="889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2093" name="AutoShape 9"/>
          <p:cNvSpPr>
            <a:spLocks noChangeArrowheads="1"/>
          </p:cNvSpPr>
          <p:nvPr/>
        </p:nvSpPr>
        <p:spPr bwMode="auto">
          <a:xfrm>
            <a:off x="908050" y="-309563"/>
            <a:ext cx="6953250" cy="644526"/>
          </a:xfrm>
          <a:prstGeom prst="roundRect">
            <a:avLst>
              <a:gd name="adj" fmla="val 50000"/>
            </a:avLst>
          </a:prstGeom>
          <a:solidFill>
            <a:srgbClr val="009944"/>
          </a:solidFill>
          <a:ln>
            <a:noFill/>
          </a:ln>
          <a:extLst>
            <a:ext uri="{91240B29-F687-4F45-9708-019B960494DF}">
              <a14:hiddenLine xmlns:a14="http://schemas.microsoft.com/office/drawing/2010/main" w="9525">
                <a:solidFill>
                  <a:srgbClr val="000000"/>
                </a:solidFill>
                <a:round/>
                <a:headEnd/>
                <a:tailEnd/>
              </a14:hiddenLine>
            </a:ext>
          </a:extLst>
        </p:spPr>
        <p:txBody>
          <a:bodyPr lIns="74295" tIns="8890" rIns="74295" bIns="889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2094" name="AutoShape 12"/>
          <p:cNvSpPr>
            <a:spLocks noChangeArrowheads="1"/>
          </p:cNvSpPr>
          <p:nvPr/>
        </p:nvSpPr>
        <p:spPr bwMode="auto">
          <a:xfrm>
            <a:off x="-903288" y="9628188"/>
            <a:ext cx="6911976" cy="546100"/>
          </a:xfrm>
          <a:prstGeom prst="roundRect">
            <a:avLst>
              <a:gd name="adj" fmla="val 50000"/>
            </a:avLst>
          </a:prstGeom>
          <a:solidFill>
            <a:srgbClr val="009944"/>
          </a:solidFill>
          <a:ln>
            <a:noFill/>
          </a:ln>
          <a:extLst>
            <a:ext uri="{91240B29-F687-4F45-9708-019B960494DF}">
              <a14:hiddenLine xmlns:a14="http://schemas.microsoft.com/office/drawing/2010/main" w="9525">
                <a:solidFill>
                  <a:srgbClr val="000000"/>
                </a:solidFill>
                <a:round/>
                <a:headEnd/>
                <a:tailEnd/>
              </a14:hiddenLine>
            </a:ext>
          </a:extLst>
        </p:spPr>
        <p:txBody>
          <a:bodyPr lIns="74295" tIns="8890" rIns="74295" bIns="889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2095" name="AutoShape 14"/>
          <p:cNvSpPr>
            <a:spLocks noChangeArrowheads="1"/>
          </p:cNvSpPr>
          <p:nvPr/>
        </p:nvSpPr>
        <p:spPr bwMode="auto">
          <a:xfrm>
            <a:off x="6554788" y="9607550"/>
            <a:ext cx="647700" cy="546100"/>
          </a:xfrm>
          <a:prstGeom prst="roundRect">
            <a:avLst>
              <a:gd name="adj" fmla="val 50000"/>
            </a:avLst>
          </a:prstGeom>
          <a:solidFill>
            <a:srgbClr val="009944"/>
          </a:solidFill>
          <a:ln>
            <a:noFill/>
          </a:ln>
          <a:extLst>
            <a:ext uri="{91240B29-F687-4F45-9708-019B960494DF}">
              <a14:hiddenLine xmlns:a14="http://schemas.microsoft.com/office/drawing/2010/main" w="9525">
                <a:solidFill>
                  <a:srgbClr val="000000"/>
                </a:solidFill>
                <a:round/>
                <a:headEnd/>
                <a:tailEnd/>
              </a14:hiddenLine>
            </a:ext>
          </a:extLst>
        </p:spPr>
        <p:txBody>
          <a:bodyPr lIns="74295" tIns="8890" rIns="74295" bIns="889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pic>
        <p:nvPicPr>
          <p:cNvPr id="2096" name="図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5997575" y="9550400"/>
            <a:ext cx="576263"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グループ化 1">
            <a:extLst>
              <a:ext uri="{FF2B5EF4-FFF2-40B4-BE49-F238E27FC236}">
                <a16:creationId xmlns:a16="http://schemas.microsoft.com/office/drawing/2014/main" id="{FED0DDA4-116D-4793-9378-8B9A6564D335}"/>
              </a:ext>
            </a:extLst>
          </p:cNvPr>
          <p:cNvGrpSpPr/>
          <p:nvPr/>
        </p:nvGrpSpPr>
        <p:grpSpPr>
          <a:xfrm>
            <a:off x="105517" y="2053668"/>
            <a:ext cx="6578213" cy="539750"/>
            <a:chOff x="146844" y="4162694"/>
            <a:chExt cx="6438900" cy="539750"/>
          </a:xfrm>
        </p:grpSpPr>
        <p:sp>
          <p:nvSpPr>
            <p:cNvPr id="30" name="正方形/長方形 29"/>
            <p:cNvSpPr/>
            <p:nvPr/>
          </p:nvSpPr>
          <p:spPr>
            <a:xfrm>
              <a:off x="551656" y="4250006"/>
              <a:ext cx="6034088" cy="395288"/>
            </a:xfrm>
            <a:prstGeom prst="rect">
              <a:avLst/>
            </a:prstGeom>
            <a:solidFill>
              <a:schemeClr val="accent5">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lIns="91440" tIns="108000" rIns="0" bIns="36000" anchor="ctr"/>
            <a:lstStyle/>
            <a:p>
              <a:pPr marL="400050" indent="-400050">
                <a:defRPr/>
              </a:pPr>
              <a:r>
                <a:rPr lang="ja-JP" altLang="en-US" sz="1300">
                  <a:solidFill>
                    <a:schemeClr val="tx1"/>
                  </a:solidFill>
                  <a:latin typeface="メイリオボールド"/>
                  <a:ea typeface="ＤＨＰ特太ゴシック体" panose="020B0500000000000000" pitchFamily="50" charset="-128"/>
                </a:rPr>
                <a:t>　　 </a:t>
              </a:r>
              <a:r>
                <a:rPr lang="ja-JP" altLang="en-US" sz="1400" b="1" spc="-50">
                  <a:solidFill>
                    <a:schemeClr val="tx1"/>
                  </a:solidFill>
                  <a:latin typeface="メイリオボールド"/>
                  <a:ea typeface="メイリオ"/>
                  <a:cs typeface="メイリオ" panose="020B0604030504040204" pitchFamily="50" charset="-128"/>
                </a:rPr>
                <a:t>障害者の法定雇用率が段階的に引き上げられます。</a:t>
              </a:r>
              <a:r>
                <a:rPr kumimoji="1" lang="ja-JP" altLang="en-US" sz="1200" b="1" i="0" u="none" kern="1200" cap="none" spc="-50" normalizeH="0" baseline="0" noProof="0">
                  <a:ln>
                    <a:noFill/>
                  </a:ln>
                  <a:solidFill>
                    <a:srgbClr val="FF0000"/>
                  </a:solidFill>
                  <a:effectLst/>
                  <a:uLnTx/>
                  <a:uFillTx/>
                  <a:latin typeface="メイリオ" panose="020B0604030504040204" pitchFamily="50" charset="-128"/>
                  <a:ea typeface="メイリオ" panose="020B0604030504040204" pitchFamily="50" charset="-128"/>
                </a:rPr>
                <a:t>（令和６年４月以降）</a:t>
              </a:r>
              <a:endParaRPr lang="ja-JP" b="1" spc="-50">
                <a:solidFill>
                  <a:schemeClr val="tx1"/>
                </a:solidFill>
                <a:latin typeface="メイリオ" panose="020B0604030504040204" pitchFamily="50" charset="-128"/>
                <a:ea typeface="メイリオ" panose="020B0604030504040204" pitchFamily="50" charset="-128"/>
              </a:endParaRPr>
            </a:p>
          </p:txBody>
        </p:sp>
        <p:sp>
          <p:nvSpPr>
            <p:cNvPr id="23" name="円/楕円 22"/>
            <p:cNvSpPr/>
            <p:nvPr/>
          </p:nvSpPr>
          <p:spPr>
            <a:xfrm>
              <a:off x="146844" y="4162694"/>
              <a:ext cx="801687" cy="53975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bIns="0" anchor="ctr"/>
            <a:lstStyle/>
            <a:p>
              <a:pPr algn="ctr">
                <a:defRPr/>
              </a:pPr>
              <a:r>
                <a:rPr lang="en-US" altLang="ja-JP" sz="1200" b="1">
                  <a:latin typeface="メイリオ" panose="020B0604030504040204" pitchFamily="50" charset="-128"/>
                  <a:ea typeface="メイリオ" panose="020B0604030504040204" pitchFamily="50" charset="-128"/>
                  <a:cs typeface="メイリオ" panose="020B0604030504040204" pitchFamily="50" charset="-128"/>
                </a:rPr>
                <a:t>Point</a:t>
              </a:r>
              <a:r>
                <a:rPr lang="ja-JP" altLang="en-US" sz="1200" b="1">
                  <a:latin typeface="メイリオ" panose="020B0604030504040204" pitchFamily="50" charset="-128"/>
                  <a:ea typeface="メイリオ" panose="020B0604030504040204" pitchFamily="50" charset="-128"/>
                  <a:cs typeface="メイリオ" panose="020B0604030504040204" pitchFamily="50" charset="-128"/>
                </a:rPr>
                <a:t> ①</a:t>
              </a:r>
            </a:p>
          </p:txBody>
        </p:sp>
      </p:grpSp>
      <p:sp>
        <p:nvSpPr>
          <p:cNvPr id="3" name="テキスト ボックス 2"/>
          <p:cNvSpPr txBox="1"/>
          <p:nvPr/>
        </p:nvSpPr>
        <p:spPr>
          <a:xfrm>
            <a:off x="224466" y="3692610"/>
            <a:ext cx="6121400" cy="276999"/>
          </a:xfrm>
          <a:prstGeom prst="rect">
            <a:avLst/>
          </a:prstGeom>
          <a:noFill/>
          <a:ln>
            <a:noFill/>
          </a:ln>
        </p:spPr>
        <p:txBody>
          <a:bodyPr>
            <a:spAutoFit/>
          </a:bodyPr>
          <a:lstStyle/>
          <a:p>
            <a:pPr>
              <a:defRPr/>
            </a:pPr>
            <a:r>
              <a:rPr lang="ja-JP" altLang="en-US" sz="1150" b="1">
                <a:latin typeface="メイリオ" pitchFamily="50" charset="-128"/>
                <a:ea typeface="メイリオ" pitchFamily="50" charset="-128"/>
              </a:rPr>
              <a:t>▶</a:t>
            </a:r>
            <a:r>
              <a:rPr lang="ja-JP" altLang="en-US" sz="1200" b="1">
                <a:latin typeface="メイリオ"/>
                <a:ea typeface="メイリオ"/>
                <a:cs typeface="メイリオ" panose="020B0604030504040204" pitchFamily="50" charset="-128"/>
              </a:rPr>
              <a:t>障害者を雇用しなければならない対象事業主には、以下の義務があります。</a:t>
            </a:r>
            <a:endParaRPr lang="en-US" altLang="ja-JP" sz="1200" b="1">
              <a:latin typeface="メイリオ"/>
              <a:ea typeface="メイリオ"/>
              <a:cs typeface="メイリオ" panose="020B0604030504040204" pitchFamily="50" charset="-128"/>
            </a:endParaRPr>
          </a:p>
        </p:txBody>
      </p:sp>
      <p:sp>
        <p:nvSpPr>
          <p:cNvPr id="47" name="Text Box 42"/>
          <p:cNvSpPr txBox="1">
            <a:spLocks noChangeArrowheads="1"/>
          </p:cNvSpPr>
          <p:nvPr/>
        </p:nvSpPr>
        <p:spPr bwMode="auto">
          <a:xfrm>
            <a:off x="5676911" y="9383060"/>
            <a:ext cx="1102803" cy="250460"/>
          </a:xfrm>
          <a:prstGeom prst="rect">
            <a:avLst/>
          </a:prstGeom>
          <a:noFill/>
          <a:ln w="9525">
            <a:noFill/>
            <a:miter lim="800000"/>
            <a:headEnd/>
            <a:tailEnd/>
          </a:ln>
        </p:spPr>
        <p:txBody>
          <a:bodyPr wrap="square" lIns="37652" tIns="47819" rIns="37652" bIns="47819">
            <a:spAutoFit/>
          </a:bodyPr>
          <a:lstStyle/>
          <a:p>
            <a:pPr fontAlgn="auto">
              <a:spcBef>
                <a:spcPts val="0"/>
              </a:spcBef>
              <a:spcAft>
                <a:spcPts val="0"/>
              </a:spcAft>
              <a:defRPr/>
            </a:pPr>
            <a:r>
              <a:rPr lang="en-US" altLang="ja-JP" sz="1000" spc="-21" dirty="0">
                <a:latin typeface="メイリオ" panose="020B0604030504040204" pitchFamily="50" charset="-128"/>
                <a:ea typeface="メイリオ" panose="020B0604030504040204" pitchFamily="50" charset="-128"/>
                <a:cs typeface="メイリオ" panose="020B0604030504040204" pitchFamily="50" charset="-128"/>
              </a:rPr>
              <a:t>LL050301</a:t>
            </a:r>
            <a:r>
              <a:rPr lang="ja-JP" altLang="en-US" sz="1000" spc="-21" dirty="0">
                <a:latin typeface="メイリオ" panose="020B0604030504040204" pitchFamily="50" charset="-128"/>
                <a:ea typeface="メイリオ" panose="020B0604030504040204" pitchFamily="50" charset="-128"/>
                <a:cs typeface="メイリオ" panose="020B0604030504040204" pitchFamily="50" charset="-128"/>
              </a:rPr>
              <a:t>雇障</a:t>
            </a:r>
            <a:r>
              <a:rPr lang="en-US" altLang="ja-JP" sz="1000" spc="-21" dirty="0">
                <a:latin typeface="メイリオ" panose="020B0604030504040204" pitchFamily="50" charset="-128"/>
                <a:ea typeface="メイリオ" panose="020B0604030504040204" pitchFamily="50" charset="-128"/>
                <a:cs typeface="メイリオ" panose="020B0604030504040204" pitchFamily="50" charset="-128"/>
              </a:rPr>
              <a:t>01</a:t>
            </a:r>
            <a:endParaRPr lang="ja-JP" altLang="en-US" sz="1000" spc="-2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正方形/長方形 38">
            <a:extLst>
              <a:ext uri="{FF2B5EF4-FFF2-40B4-BE49-F238E27FC236}">
                <a16:creationId xmlns:a16="http://schemas.microsoft.com/office/drawing/2014/main" id="{E32211D3-D9C9-411F-8E7E-9B546A4BE7A7}"/>
              </a:ext>
            </a:extLst>
          </p:cNvPr>
          <p:cNvSpPr>
            <a:spLocks noChangeArrowheads="1"/>
          </p:cNvSpPr>
          <p:nvPr/>
        </p:nvSpPr>
        <p:spPr bwMode="auto">
          <a:xfrm>
            <a:off x="315603" y="5107746"/>
            <a:ext cx="6275388" cy="66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3600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lnSpc>
                <a:spcPts val="1500"/>
              </a:lnSpc>
              <a:spcBef>
                <a:spcPct val="0"/>
              </a:spcBef>
              <a:buFontTx/>
              <a:buNone/>
              <a:defRPr/>
            </a:pPr>
            <a:r>
              <a:rPr lang="ja-JP" altLang="en-US" sz="1100">
                <a:latin typeface="メイリオ" panose="020B0604030504040204" pitchFamily="50" charset="-128"/>
                <a:ea typeface="メイリオ" panose="020B0604030504040204" pitchFamily="50" charset="-128"/>
                <a:cs typeface="メイリオ" panose="020B0604030504040204" pitchFamily="50" charset="-128"/>
              </a:rPr>
              <a:t>除外率が、各除外率設定業種ごとにそれぞれ</a:t>
            </a:r>
            <a:r>
              <a:rPr lang="en-US" altLang="ja-JP" sz="110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100">
                <a:latin typeface="メイリオ" panose="020B0604030504040204" pitchFamily="50" charset="-128"/>
                <a:ea typeface="メイリオ" panose="020B0604030504040204" pitchFamily="50" charset="-128"/>
                <a:cs typeface="メイリオ" panose="020B0604030504040204" pitchFamily="50" charset="-128"/>
              </a:rPr>
              <a:t>ポイント引き下げられ、</a:t>
            </a:r>
            <a:r>
              <a:rPr lang="ja-JP" altLang="en-US" sz="1100" u="sng">
                <a:latin typeface="メイリオ" panose="020B0604030504040204" pitchFamily="50" charset="-128"/>
                <a:ea typeface="メイリオ" panose="020B0604030504040204" pitchFamily="50" charset="-128"/>
                <a:cs typeface="メイリオ" panose="020B0604030504040204" pitchFamily="50" charset="-128"/>
              </a:rPr>
              <a:t>令和７年４月１日から以下のように変わります。</a:t>
            </a:r>
            <a:r>
              <a:rPr lang="en-US" altLang="ja-JP" sz="105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a:latin typeface="メイリオ" panose="020B0604030504040204" pitchFamily="50" charset="-128"/>
                <a:ea typeface="メイリオ" panose="020B0604030504040204" pitchFamily="50" charset="-128"/>
                <a:cs typeface="メイリオ" panose="020B0604030504040204" pitchFamily="50" charset="-128"/>
              </a:rPr>
              <a:t>現在除外率が</a:t>
            </a:r>
            <a:r>
              <a:rPr lang="en-US" altLang="ja-JP" sz="105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050">
                <a:latin typeface="メイリオ" panose="020B0604030504040204" pitchFamily="50" charset="-128"/>
                <a:ea typeface="メイリオ" panose="020B0604030504040204" pitchFamily="50" charset="-128"/>
                <a:cs typeface="メイリオ" panose="020B0604030504040204" pitchFamily="50" charset="-128"/>
              </a:rPr>
              <a:t>％以下の業種については除外率制度の対象外となります。</a:t>
            </a:r>
            <a:r>
              <a:rPr lang="en-US" altLang="ja-JP" sz="1050">
                <a:latin typeface="メイリオ" panose="020B0604030504040204" pitchFamily="50" charset="-128"/>
                <a:ea typeface="メイリオ" panose="020B0604030504040204" pitchFamily="50" charset="-128"/>
                <a:cs typeface="メイリオ" panose="020B0604030504040204" pitchFamily="50" charset="-128"/>
              </a:rPr>
              <a:t>)</a:t>
            </a:r>
          </a:p>
          <a:p>
            <a:pPr eaLnBrk="1" hangingPunct="1">
              <a:lnSpc>
                <a:spcPts val="1500"/>
              </a:lnSpc>
              <a:spcBef>
                <a:spcPct val="0"/>
              </a:spcBef>
              <a:buFontTx/>
              <a:buNone/>
              <a:defRPr/>
            </a:pPr>
            <a:endParaRPr lang="en-US" altLang="ja-JP" sz="110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36" name="表 35">
            <a:extLst>
              <a:ext uri="{FF2B5EF4-FFF2-40B4-BE49-F238E27FC236}">
                <a16:creationId xmlns:a16="http://schemas.microsoft.com/office/drawing/2014/main" id="{51A3D65B-2548-416D-A233-C4640EE81287}"/>
              </a:ext>
            </a:extLst>
          </p:cNvPr>
          <p:cNvGraphicFramePr>
            <a:graphicFrameLocks noGrp="1"/>
          </p:cNvGraphicFramePr>
          <p:nvPr>
            <p:extLst>
              <p:ext uri="{D42A27DB-BD31-4B8C-83A1-F6EECF244321}">
                <p14:modId xmlns:p14="http://schemas.microsoft.com/office/powerpoint/2010/main" val="2470957518"/>
              </p:ext>
            </p:extLst>
          </p:nvPr>
        </p:nvGraphicFramePr>
        <p:xfrm>
          <a:off x="286974" y="5614169"/>
          <a:ext cx="6379219" cy="3644692"/>
        </p:xfrm>
        <a:graphic>
          <a:graphicData uri="http://schemas.openxmlformats.org/drawingml/2006/table">
            <a:tbl>
              <a:tblPr firstRow="1" bandRow="1">
                <a:tableStyleId>{5940675A-B579-460E-94D1-54222C63F5DA}</a:tableStyleId>
              </a:tblPr>
              <a:tblGrid>
                <a:gridCol w="5428026">
                  <a:extLst>
                    <a:ext uri="{9D8B030D-6E8A-4147-A177-3AD203B41FA5}">
                      <a16:colId xmlns:a16="http://schemas.microsoft.com/office/drawing/2014/main" val="20000"/>
                    </a:ext>
                  </a:extLst>
                </a:gridCol>
                <a:gridCol w="951193">
                  <a:extLst>
                    <a:ext uri="{9D8B030D-6E8A-4147-A177-3AD203B41FA5}">
                      <a16:colId xmlns:a16="http://schemas.microsoft.com/office/drawing/2014/main" val="20003"/>
                    </a:ext>
                  </a:extLst>
                </a:gridCol>
              </a:tblGrid>
              <a:tr h="2160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a:solidFill>
                            <a:schemeClr val="tx1"/>
                          </a:solidFill>
                          <a:latin typeface="メイリオ" pitchFamily="50" charset="-128"/>
                          <a:ea typeface="メイリオ" pitchFamily="50" charset="-128"/>
                        </a:rPr>
                        <a:t>除外率設定業種</a:t>
                      </a:r>
                    </a:p>
                  </a:txBody>
                  <a:tcPr marL="0" marR="0" marT="0" marB="0" anchor="ctr">
                    <a:lnR w="28575" cap="flat" cmpd="sng" algn="ctr">
                      <a:solidFill>
                        <a:srgbClr val="FF0000"/>
                      </a:solidFill>
                      <a:prstDash val="solid"/>
                      <a:round/>
                      <a:headEnd type="none" w="med" len="med"/>
                      <a:tailEnd type="none" w="med" len="med"/>
                    </a:lnR>
                    <a:solidFill>
                      <a:schemeClr val="accent5">
                        <a:lumMod val="20000"/>
                        <a:lumOff val="80000"/>
                      </a:schemeClr>
                    </a:solidFill>
                  </a:tcPr>
                </a:tc>
                <a:tc>
                  <a:txBody>
                    <a:bodyPr/>
                    <a:lstStyle/>
                    <a:p>
                      <a:pPr algn="ctr"/>
                      <a:r>
                        <a:rPr kumimoji="1" lang="ja-JP" altLang="en-US" sz="1200" b="1" u="none">
                          <a:latin typeface="メイリオ" pitchFamily="50" charset="-128"/>
                          <a:ea typeface="メイリオ" pitchFamily="50" charset="-128"/>
                        </a:rPr>
                        <a:t>除外率</a:t>
                      </a:r>
                    </a:p>
                  </a:txBody>
                  <a:tcPr marL="90000" marR="90000" marT="72000" marB="36000" anchor="b">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solidFill>
                      <a:schemeClr val="accent5">
                        <a:lumMod val="20000"/>
                        <a:lumOff val="80000"/>
                      </a:schemeClr>
                    </a:solidFill>
                  </a:tcPr>
                </a:tc>
                <a:extLst>
                  <a:ext uri="{0D108BD9-81ED-4DB2-BD59-A6C34878D82A}">
                    <a16:rowId xmlns:a16="http://schemas.microsoft.com/office/drawing/2014/main" val="10000"/>
                  </a:ext>
                </a:extLst>
              </a:tr>
              <a:tr h="304892">
                <a:tc>
                  <a:txBody>
                    <a:bodyPr/>
                    <a:lstStyle/>
                    <a:p>
                      <a:r>
                        <a:rPr kumimoji="1" lang="ja-JP" altLang="en-US" sz="1050">
                          <a:latin typeface="メイリオ" pitchFamily="50" charset="-128"/>
                          <a:ea typeface="メイリオ" pitchFamily="50" charset="-128"/>
                        </a:rPr>
                        <a:t>・非鉄金属第一次製錬・精製業　・貨物運送取扱業（集配利用運送業を除く）</a:t>
                      </a:r>
                    </a:p>
                  </a:txBody>
                  <a:tcPr marL="91432" marR="91432" marT="45734" marB="45734" anchor="ctr">
                    <a:lnR w="28575" cap="flat" cmpd="sng" algn="ctr">
                      <a:solidFill>
                        <a:srgbClr val="FF0000"/>
                      </a:solidFill>
                      <a:prstDash val="solid"/>
                      <a:round/>
                      <a:headEnd type="none" w="med" len="med"/>
                      <a:tailEnd type="none" w="med" len="med"/>
                    </a:lnR>
                  </a:tcPr>
                </a:tc>
                <a:tc>
                  <a:txBody>
                    <a:bodyPr/>
                    <a:lstStyle/>
                    <a:p>
                      <a:pPr algn="ctr"/>
                      <a:r>
                        <a:rPr kumimoji="1" lang="ja-JP" altLang="en-US" sz="1100" b="1" u="sng">
                          <a:solidFill>
                            <a:srgbClr val="FF0000"/>
                          </a:solidFill>
                          <a:latin typeface="メイリオ" pitchFamily="50" charset="-128"/>
                          <a:ea typeface="メイリオ" pitchFamily="50" charset="-128"/>
                        </a:rPr>
                        <a:t>５％</a:t>
                      </a:r>
                    </a:p>
                  </a:txBody>
                  <a:tcPr marL="91432" marR="91432" marT="45734" marB="45734"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10004"/>
                  </a:ext>
                </a:extLst>
              </a:tr>
              <a:tr h="304892">
                <a:tc>
                  <a:txBody>
                    <a:bodyPr/>
                    <a:lstStyle/>
                    <a:p>
                      <a:r>
                        <a:rPr kumimoji="1" lang="ja-JP" altLang="en-US" sz="1050">
                          <a:latin typeface="メイリオ" pitchFamily="50" charset="-128"/>
                          <a:ea typeface="メイリオ" pitchFamily="50" charset="-128"/>
                        </a:rPr>
                        <a:t>・建設業　・鉄鋼業　・道路貨物運送業　・郵便業（信書便事業を含む）</a:t>
                      </a:r>
                    </a:p>
                  </a:txBody>
                  <a:tcPr marL="91432" marR="91432" marT="45734" marB="45734" anchor="ctr">
                    <a:lnR w="28575" cap="flat" cmpd="sng" algn="ctr">
                      <a:solidFill>
                        <a:srgbClr val="FF0000"/>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u="sng">
                          <a:solidFill>
                            <a:srgbClr val="FF0000"/>
                          </a:solidFill>
                          <a:latin typeface="メイリオ" pitchFamily="50" charset="-128"/>
                          <a:ea typeface="メイリオ" pitchFamily="50" charset="-128"/>
                        </a:rPr>
                        <a:t>１０％</a:t>
                      </a:r>
                    </a:p>
                  </a:txBody>
                  <a:tcPr marL="91432" marR="91432" marT="45734" marB="45734"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603307214"/>
                  </a:ext>
                </a:extLst>
              </a:tr>
              <a:tr h="304892">
                <a:tc>
                  <a:txBody>
                    <a:bodyPr/>
                    <a:lstStyle/>
                    <a:p>
                      <a:r>
                        <a:rPr kumimoji="1" lang="ja-JP" altLang="en-US" sz="1050">
                          <a:latin typeface="メイリオ" pitchFamily="50" charset="-128"/>
                          <a:ea typeface="メイリオ" pitchFamily="50" charset="-128"/>
                        </a:rPr>
                        <a:t>・港湾</a:t>
                      </a:r>
                      <a:r>
                        <a:rPr kumimoji="1" lang="ja-JP" altLang="en-US" sz="1050">
                          <a:solidFill>
                            <a:schemeClr val="tx1"/>
                          </a:solidFill>
                          <a:latin typeface="メイリオ" pitchFamily="50" charset="-128"/>
                          <a:ea typeface="メイリオ" pitchFamily="50" charset="-128"/>
                        </a:rPr>
                        <a:t>運送業　　　・警備業</a:t>
                      </a:r>
                    </a:p>
                  </a:txBody>
                  <a:tcPr marL="91432" marR="91432" marT="45734" marB="45734" anchor="ctr">
                    <a:lnR w="28575" cap="flat" cmpd="sng" algn="ctr">
                      <a:solidFill>
                        <a:srgbClr val="FF0000"/>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u="sng">
                          <a:solidFill>
                            <a:srgbClr val="FF0000"/>
                          </a:solidFill>
                          <a:latin typeface="メイリオ" pitchFamily="50" charset="-128"/>
                          <a:ea typeface="メイリオ" pitchFamily="50" charset="-128"/>
                        </a:rPr>
                        <a:t>１５％</a:t>
                      </a:r>
                    </a:p>
                  </a:txBody>
                  <a:tcPr marL="91432" marR="91432" marT="45734" marB="45734"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972139588"/>
                  </a:ext>
                </a:extLst>
              </a:tr>
              <a:tr h="304892">
                <a:tc>
                  <a:txBody>
                    <a:bodyPr/>
                    <a:lstStyle/>
                    <a:p>
                      <a:r>
                        <a:rPr kumimoji="1" lang="ja-JP" altLang="en-US" sz="1050">
                          <a:solidFill>
                            <a:schemeClr val="tx1"/>
                          </a:solidFill>
                          <a:latin typeface="メイリオ" pitchFamily="50" charset="-128"/>
                          <a:ea typeface="メイリオ" pitchFamily="50" charset="-128"/>
                        </a:rPr>
                        <a:t>・鉄道業　・医療業　・高等教育機関　・介護老人保健施設　・介護医療院</a:t>
                      </a:r>
                    </a:p>
                  </a:txBody>
                  <a:tcPr marL="91432" marR="91432" marT="45734" marB="45734" anchor="ctr">
                    <a:lnR w="28575" cap="flat" cmpd="sng" algn="ctr">
                      <a:solidFill>
                        <a:srgbClr val="FF0000"/>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u="sng">
                          <a:solidFill>
                            <a:srgbClr val="FF0000"/>
                          </a:solidFill>
                          <a:latin typeface="メイリオ" pitchFamily="50" charset="-128"/>
                          <a:ea typeface="メイリオ" pitchFamily="50" charset="-128"/>
                        </a:rPr>
                        <a:t>２０％</a:t>
                      </a:r>
                    </a:p>
                  </a:txBody>
                  <a:tcPr marL="91432" marR="91432" marT="45734" marB="45734"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162251596"/>
                  </a:ext>
                </a:extLst>
              </a:tr>
              <a:tr h="304892">
                <a:tc>
                  <a:txBody>
                    <a:bodyPr/>
                    <a:lstStyle/>
                    <a:p>
                      <a:r>
                        <a:rPr kumimoji="1" lang="ja-JP" altLang="en-US" sz="1050">
                          <a:latin typeface="メイリオ" pitchFamily="50" charset="-128"/>
                          <a:ea typeface="メイリオ" pitchFamily="50" charset="-128"/>
                        </a:rPr>
                        <a:t>・林業（狩猟業を除く）</a:t>
                      </a:r>
                    </a:p>
                  </a:txBody>
                  <a:tcPr marL="91432" marR="91432" marT="45734" marB="45734" anchor="ctr">
                    <a:lnR w="28575" cap="flat" cmpd="sng" algn="ctr">
                      <a:solidFill>
                        <a:srgbClr val="FF0000"/>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u="sng">
                          <a:solidFill>
                            <a:srgbClr val="FF0000"/>
                          </a:solidFill>
                          <a:latin typeface="メイリオ" pitchFamily="50" charset="-128"/>
                          <a:ea typeface="メイリオ" pitchFamily="50" charset="-128"/>
                        </a:rPr>
                        <a:t>２５％</a:t>
                      </a:r>
                    </a:p>
                  </a:txBody>
                  <a:tcPr marL="91432" marR="91432" marT="45734" marB="45734"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234509513"/>
                  </a:ext>
                </a:extLst>
              </a:tr>
              <a:tr h="304892">
                <a:tc>
                  <a:txBody>
                    <a:bodyPr/>
                    <a:lstStyle/>
                    <a:p>
                      <a:r>
                        <a:rPr kumimoji="1" lang="ja-JP" altLang="en-US" sz="1050">
                          <a:latin typeface="メイリオ" pitchFamily="50" charset="-128"/>
                          <a:ea typeface="メイリオ" pitchFamily="50" charset="-128"/>
                        </a:rPr>
                        <a:t>・金属鉱業　　　・児童福祉事業</a:t>
                      </a:r>
                    </a:p>
                  </a:txBody>
                  <a:tcPr marL="91432" marR="91432" marT="45734" marB="45734" anchor="ctr">
                    <a:lnR w="28575" cap="flat" cmpd="sng" algn="ctr">
                      <a:solidFill>
                        <a:srgbClr val="FF0000"/>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u="sng">
                          <a:solidFill>
                            <a:srgbClr val="FF0000"/>
                          </a:solidFill>
                          <a:latin typeface="メイリオ" pitchFamily="50" charset="-128"/>
                          <a:ea typeface="メイリオ" pitchFamily="50" charset="-128"/>
                        </a:rPr>
                        <a:t>３０％</a:t>
                      </a:r>
                    </a:p>
                  </a:txBody>
                  <a:tcPr marL="91432" marR="91432" marT="45734" marB="45734"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553042185"/>
                  </a:ext>
                </a:extLst>
              </a:tr>
              <a:tr h="304892">
                <a:tc>
                  <a:txBody>
                    <a:bodyPr/>
                    <a:lstStyle/>
                    <a:p>
                      <a:r>
                        <a:rPr kumimoji="1" lang="ja-JP" altLang="en-US" sz="1050">
                          <a:latin typeface="メイリオ" pitchFamily="50" charset="-128"/>
                          <a:ea typeface="メイリオ" pitchFamily="50" charset="-128"/>
                        </a:rPr>
                        <a:t>・特別支援学校（専ら視覚障害者に対する教育を行う学校を除く）</a:t>
                      </a:r>
                    </a:p>
                  </a:txBody>
                  <a:tcPr marL="91432" marR="91432" marT="45734" marB="45734" anchor="ctr">
                    <a:lnR w="28575" cap="flat" cmpd="sng" algn="ctr">
                      <a:solidFill>
                        <a:srgbClr val="FF0000"/>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u="sng">
                          <a:solidFill>
                            <a:srgbClr val="FF0000"/>
                          </a:solidFill>
                          <a:latin typeface="メイリオ" pitchFamily="50" charset="-128"/>
                          <a:ea typeface="メイリオ" pitchFamily="50" charset="-128"/>
                        </a:rPr>
                        <a:t>３５％</a:t>
                      </a:r>
                    </a:p>
                  </a:txBody>
                  <a:tcPr marL="91432" marR="91432" marT="45734" marB="45734"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1741190782"/>
                  </a:ext>
                </a:extLst>
              </a:tr>
              <a:tr h="304892">
                <a:tc>
                  <a:txBody>
                    <a:bodyPr/>
                    <a:lstStyle/>
                    <a:p>
                      <a:r>
                        <a:rPr kumimoji="1" lang="ja-JP" altLang="en-US" sz="1050">
                          <a:latin typeface="メイリオ" pitchFamily="50" charset="-128"/>
                          <a:ea typeface="メイリオ" pitchFamily="50" charset="-128"/>
                        </a:rPr>
                        <a:t>・石炭・亜炭鉱業</a:t>
                      </a:r>
                    </a:p>
                  </a:txBody>
                  <a:tcPr marL="91432" marR="91432" marT="45734" marB="45734" anchor="ctr">
                    <a:lnR w="28575" cap="flat" cmpd="sng" algn="ctr">
                      <a:solidFill>
                        <a:srgbClr val="FF0000"/>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u="sng">
                          <a:solidFill>
                            <a:srgbClr val="FF0000"/>
                          </a:solidFill>
                          <a:latin typeface="メイリオ" pitchFamily="50" charset="-128"/>
                          <a:ea typeface="メイリオ" pitchFamily="50" charset="-128"/>
                        </a:rPr>
                        <a:t>４０％</a:t>
                      </a:r>
                    </a:p>
                  </a:txBody>
                  <a:tcPr marL="91432" marR="91432" marT="45734" marB="45734"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1379978099"/>
                  </a:ext>
                </a:extLst>
              </a:tr>
              <a:tr h="304892">
                <a:tc>
                  <a:txBody>
                    <a:bodyPr/>
                    <a:lstStyle/>
                    <a:p>
                      <a:r>
                        <a:rPr kumimoji="1" lang="ja-JP" altLang="en-US" sz="1050">
                          <a:latin typeface="メイリオ" pitchFamily="50" charset="-128"/>
                          <a:ea typeface="メイリオ" pitchFamily="50" charset="-128"/>
                        </a:rPr>
                        <a:t>・道路旅客運送業　　　・小学校</a:t>
                      </a:r>
                    </a:p>
                  </a:txBody>
                  <a:tcPr marL="91432" marR="91432" marT="45734" marB="45734" anchor="ctr">
                    <a:lnR w="28575" cap="flat" cmpd="sng" algn="ctr">
                      <a:solidFill>
                        <a:srgbClr val="FF0000"/>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u="sng">
                          <a:solidFill>
                            <a:srgbClr val="FF0000"/>
                          </a:solidFill>
                          <a:latin typeface="メイリオ" pitchFamily="50" charset="-128"/>
                          <a:ea typeface="メイリオ" pitchFamily="50" charset="-128"/>
                        </a:rPr>
                        <a:t>４５％</a:t>
                      </a:r>
                    </a:p>
                  </a:txBody>
                  <a:tcPr marL="91432" marR="91432" marT="45734" marB="45734"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004515804"/>
                  </a:ext>
                </a:extLst>
              </a:tr>
              <a:tr h="304892">
                <a:tc>
                  <a:txBody>
                    <a:bodyPr/>
                    <a:lstStyle/>
                    <a:p>
                      <a:r>
                        <a:rPr kumimoji="1" lang="ja-JP" altLang="en-US" sz="1050">
                          <a:latin typeface="メイリオ" pitchFamily="50" charset="-128"/>
                          <a:ea typeface="メイリオ" pitchFamily="50" charset="-128"/>
                        </a:rPr>
                        <a:t>・幼稚園　　</a:t>
                      </a:r>
                      <a:r>
                        <a:rPr kumimoji="1" lang="ja-JP" altLang="en-US" sz="1050">
                          <a:solidFill>
                            <a:schemeClr val="tx1"/>
                          </a:solidFill>
                          <a:latin typeface="メイリオ" pitchFamily="50" charset="-128"/>
                          <a:ea typeface="メイリオ" pitchFamily="50" charset="-128"/>
                        </a:rPr>
                        <a:t>・幼保連携型認定こども園</a:t>
                      </a:r>
                    </a:p>
                  </a:txBody>
                  <a:tcPr marL="91432" marR="91432" marT="45734" marB="45734" anchor="ctr">
                    <a:lnR w="28575" cap="flat" cmpd="sng" algn="ctr">
                      <a:solidFill>
                        <a:srgbClr val="FF0000"/>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u="sng">
                          <a:solidFill>
                            <a:srgbClr val="FF0000"/>
                          </a:solidFill>
                          <a:latin typeface="メイリオ" pitchFamily="50" charset="-128"/>
                          <a:ea typeface="メイリオ" pitchFamily="50" charset="-128"/>
                        </a:rPr>
                        <a:t>５０％</a:t>
                      </a:r>
                    </a:p>
                  </a:txBody>
                  <a:tcPr marL="91432" marR="91432" marT="45734" marB="45734"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1831440186"/>
                  </a:ext>
                </a:extLst>
              </a:tr>
              <a:tr h="304892">
                <a:tc>
                  <a:txBody>
                    <a:bodyPr/>
                    <a:lstStyle/>
                    <a:p>
                      <a:r>
                        <a:rPr kumimoji="1" lang="ja-JP" altLang="en-US" sz="1050">
                          <a:latin typeface="メイリオ" pitchFamily="50" charset="-128"/>
                          <a:ea typeface="メイリオ" pitchFamily="50" charset="-128"/>
                        </a:rPr>
                        <a:t>・船員等による船舶運航等の事業</a:t>
                      </a:r>
                    </a:p>
                  </a:txBody>
                  <a:tcPr marL="91432" marR="91432" marT="45734" marB="45734" anchor="ctr">
                    <a:lnR w="28575" cap="flat" cmpd="sng" algn="ctr">
                      <a:solidFill>
                        <a:srgbClr val="FF0000"/>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u="sng" dirty="0">
                          <a:solidFill>
                            <a:srgbClr val="FF0000"/>
                          </a:solidFill>
                          <a:latin typeface="メイリオ" pitchFamily="50" charset="-128"/>
                          <a:ea typeface="メイリオ" pitchFamily="50" charset="-128"/>
                        </a:rPr>
                        <a:t>７０％</a:t>
                      </a:r>
                    </a:p>
                  </a:txBody>
                  <a:tcPr marL="91432" marR="91432" marT="45734" marB="45734"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B w="28575" cap="flat" cmpd="sng" algn="ctr">
                      <a:solidFill>
                        <a:srgbClr val="FF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773266531"/>
                  </a:ext>
                </a:extLst>
              </a:tr>
            </a:tbl>
          </a:graphicData>
        </a:graphic>
      </p:graphicFrame>
      <p:grpSp>
        <p:nvGrpSpPr>
          <p:cNvPr id="6" name="グループ化 5">
            <a:extLst>
              <a:ext uri="{FF2B5EF4-FFF2-40B4-BE49-F238E27FC236}">
                <a16:creationId xmlns:a16="http://schemas.microsoft.com/office/drawing/2014/main" id="{3E3D9F6A-4C18-4459-8D91-970B485924D8}"/>
              </a:ext>
            </a:extLst>
          </p:cNvPr>
          <p:cNvGrpSpPr/>
          <p:nvPr/>
        </p:nvGrpSpPr>
        <p:grpSpPr>
          <a:xfrm>
            <a:off x="105517" y="4548981"/>
            <a:ext cx="6524462" cy="539750"/>
            <a:chOff x="96208" y="5468698"/>
            <a:chExt cx="6524462" cy="539750"/>
          </a:xfrm>
        </p:grpSpPr>
        <p:sp>
          <p:nvSpPr>
            <p:cNvPr id="32" name="正方形/長方形 31">
              <a:extLst>
                <a:ext uri="{FF2B5EF4-FFF2-40B4-BE49-F238E27FC236}">
                  <a16:creationId xmlns:a16="http://schemas.microsoft.com/office/drawing/2014/main" id="{3C82B0DC-3A10-4D60-A082-F45839A145C3}"/>
                </a:ext>
              </a:extLst>
            </p:cNvPr>
            <p:cNvSpPr/>
            <p:nvPr/>
          </p:nvSpPr>
          <p:spPr>
            <a:xfrm>
              <a:off x="529399" y="5565472"/>
              <a:ext cx="6091271" cy="341213"/>
            </a:xfrm>
            <a:prstGeom prst="rect">
              <a:avLst/>
            </a:prstGeom>
            <a:solidFill>
              <a:schemeClr val="accent5">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tIns="108000" bIns="36000" anchor="ctr"/>
            <a:lstStyle/>
            <a:p>
              <a:pPr>
                <a:defRPr/>
              </a:pPr>
              <a:r>
                <a:rPr lang="ja-JP" altLang="en-US" sz="1300">
                  <a:solidFill>
                    <a:schemeClr val="tx1"/>
                  </a:solidFill>
                  <a:latin typeface="ＤＨＰ特太ゴシック体" panose="020B0500000000000000" pitchFamily="50" charset="-128"/>
                  <a:ea typeface="ＤＨＰ特太ゴシック体" panose="020B0500000000000000" pitchFamily="50" charset="-128"/>
                </a:rPr>
                <a:t>　　 </a:t>
              </a:r>
              <a:r>
                <a:rPr lang="ja-JP" altLang="en-US" sz="14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除外率が引き下げられます。</a:t>
              </a:r>
              <a:r>
                <a:rPr kumimoji="1" lang="ja-JP" altLang="en-US" sz="1200" b="1" i="0" u="none" kern="1200" cap="none" spc="-50" normalizeH="0" baseline="0" noProof="0">
                  <a:ln>
                    <a:noFill/>
                  </a:ln>
                  <a:solidFill>
                    <a:srgbClr val="FF0000"/>
                  </a:solidFill>
                  <a:effectLst/>
                  <a:uLnTx/>
                  <a:uFillTx/>
                  <a:latin typeface="メイリオ" panose="020B0604030504040204" pitchFamily="50" charset="-128"/>
                  <a:ea typeface="メイリオ" panose="020B0604030504040204" pitchFamily="50" charset="-128"/>
                </a:rPr>
                <a:t>（令和７年４月以降）</a:t>
              </a:r>
              <a:endParaRPr lang="ja-JP" altLang="en-US" sz="115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円/楕円 22">
              <a:extLst>
                <a:ext uri="{FF2B5EF4-FFF2-40B4-BE49-F238E27FC236}">
                  <a16:creationId xmlns:a16="http://schemas.microsoft.com/office/drawing/2014/main" id="{E1A8DAA9-1D73-4F3F-9D7A-3F225EA72727}"/>
                </a:ext>
              </a:extLst>
            </p:cNvPr>
            <p:cNvSpPr/>
            <p:nvPr/>
          </p:nvSpPr>
          <p:spPr>
            <a:xfrm>
              <a:off x="96208" y="5468698"/>
              <a:ext cx="801687" cy="53975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bIns="0" anchor="ctr"/>
            <a:lstStyle/>
            <a:p>
              <a:pPr algn="ctr">
                <a:defRPr/>
              </a:pPr>
              <a:r>
                <a:rPr lang="en-US" altLang="ja-JP" sz="1200" b="1">
                  <a:latin typeface="メイリオ" panose="020B0604030504040204" pitchFamily="50" charset="-128"/>
                  <a:ea typeface="メイリオ" panose="020B0604030504040204" pitchFamily="50" charset="-128"/>
                  <a:cs typeface="メイリオ" panose="020B0604030504040204" pitchFamily="50" charset="-128"/>
                </a:rPr>
                <a:t>Point</a:t>
              </a:r>
              <a:r>
                <a:rPr lang="ja-JP" altLang="en-US" sz="1200" b="1">
                  <a:latin typeface="メイリオ" panose="020B0604030504040204" pitchFamily="50" charset="-128"/>
                  <a:ea typeface="メイリオ" panose="020B0604030504040204" pitchFamily="50" charset="-128"/>
                  <a:cs typeface="メイリオ" panose="020B0604030504040204" pitchFamily="50" charset="-128"/>
                </a:rPr>
                <a:t> ②</a:t>
              </a: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 Box 42"/>
          <p:cNvSpPr txBox="1">
            <a:spLocks noChangeArrowheads="1"/>
          </p:cNvSpPr>
          <p:nvPr/>
        </p:nvSpPr>
        <p:spPr bwMode="auto">
          <a:xfrm>
            <a:off x="763588" y="9518928"/>
            <a:ext cx="5689600" cy="307975"/>
          </a:xfrm>
          <a:prstGeom prst="rect">
            <a:avLst/>
          </a:prstGeom>
          <a:noFill/>
          <a:ln w="9525">
            <a:noFill/>
            <a:miter lim="800000"/>
            <a:headEnd/>
            <a:tailEnd/>
          </a:ln>
        </p:spPr>
        <p:txBody>
          <a:bodyPr lIns="36000" rIns="36000">
            <a:spAutoFit/>
          </a:bodyPr>
          <a:lstStyle/>
          <a:p>
            <a:pPr algn="ctr" fontAlgn="auto">
              <a:spcBef>
                <a:spcPts val="0"/>
              </a:spcBef>
              <a:spcAft>
                <a:spcPts val="0"/>
              </a:spcAft>
              <a:defRPr/>
            </a:pPr>
            <a:r>
              <a:rPr lang="ja-JP" altLang="en-US" sz="1400" b="1" spc="-20">
                <a:latin typeface="HG丸ｺﾞｼｯｸM-PRO" pitchFamily="50" charset="-128"/>
                <a:ea typeface="HG丸ｺﾞｼｯｸM-PRO" pitchFamily="50" charset="-128"/>
              </a:rPr>
              <a:t>厚生労働省・都道府県労働局・ハローワーク</a:t>
            </a:r>
          </a:p>
        </p:txBody>
      </p:sp>
      <p:pic>
        <p:nvPicPr>
          <p:cNvPr id="49" name="図 48"/>
          <p:cNvPicPr>
            <a:picLocks noChangeAspect="1" noChangeArrowheads="1"/>
          </p:cNvPicPr>
          <p:nvPr/>
        </p:nvPicPr>
        <p:blipFill>
          <a:blip r:embed="rId3" cstate="print"/>
          <a:srcRect/>
          <a:stretch>
            <a:fillRect/>
          </a:stretch>
        </p:blipFill>
        <p:spPr bwMode="auto">
          <a:xfrm>
            <a:off x="1412776" y="9489504"/>
            <a:ext cx="350093" cy="393855"/>
          </a:xfrm>
          <a:prstGeom prst="rect">
            <a:avLst/>
          </a:prstGeom>
          <a:noFill/>
          <a:ln w="9525">
            <a:noFill/>
            <a:miter lim="800000"/>
            <a:headEnd/>
            <a:tailEnd/>
          </a:ln>
        </p:spPr>
      </p:pic>
      <p:sp>
        <p:nvSpPr>
          <p:cNvPr id="31" name="テキスト ボックス 30">
            <a:extLst>
              <a:ext uri="{FF2B5EF4-FFF2-40B4-BE49-F238E27FC236}">
                <a16:creationId xmlns:a16="http://schemas.microsoft.com/office/drawing/2014/main" id="{8D239A55-9AE2-4E68-8323-84D08E476D9B}"/>
              </a:ext>
            </a:extLst>
          </p:cNvPr>
          <p:cNvSpPr txBox="1"/>
          <p:nvPr/>
        </p:nvSpPr>
        <p:spPr>
          <a:xfrm>
            <a:off x="72112" y="5401876"/>
            <a:ext cx="6690638" cy="4504124"/>
          </a:xfrm>
          <a:prstGeom prst="roundRect">
            <a:avLst>
              <a:gd name="adj" fmla="val 4858"/>
            </a:avLst>
          </a:prstGeom>
          <a:solidFill>
            <a:schemeClr val="accent1">
              <a:lumMod val="20000"/>
              <a:lumOff val="80000"/>
            </a:schemeClr>
          </a:solidFill>
          <a:ln/>
        </p:spPr>
        <p:style>
          <a:lnRef idx="2">
            <a:schemeClr val="accent1"/>
          </a:lnRef>
          <a:fillRef idx="1">
            <a:schemeClr val="lt1"/>
          </a:fillRef>
          <a:effectRef idx="0">
            <a:schemeClr val="accent1"/>
          </a:effectRef>
          <a:fontRef idx="minor">
            <a:schemeClr val="dk1"/>
          </a:fontRef>
        </p:style>
        <p:txBody>
          <a:bodyPr lIns="180000" tIns="288000" rIns="180000" bIns="72000" anchor="ctr"/>
          <a:lstStyle>
            <a:defPPr>
              <a:defRPr lang="ja-JP"/>
            </a:defPPr>
            <a:lvl1pPr algn="just" eaLnBrk="0">
              <a:lnSpc>
                <a:spcPts val="1800"/>
              </a:lnSpc>
              <a:defRPr sz="1400">
                <a:solidFill>
                  <a:schemeClr val="dk1"/>
                </a:solidFill>
                <a:latin typeface="HGSｺﾞｼｯｸM" pitchFamily="50" charset="-128"/>
                <a:ea typeface="HGSｺﾞｼｯｸM" pitchFamily="50" charset="-128"/>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endParaRPr lang="en-US" altLang="ja-JP"/>
          </a:p>
        </p:txBody>
      </p:sp>
      <p:sp>
        <p:nvSpPr>
          <p:cNvPr id="34" name="正方形/長方形 33">
            <a:extLst>
              <a:ext uri="{FF2B5EF4-FFF2-40B4-BE49-F238E27FC236}">
                <a16:creationId xmlns:a16="http://schemas.microsoft.com/office/drawing/2014/main" id="{301F3F60-8A13-4F65-B1D6-E71B4BDFF3C4}"/>
              </a:ext>
            </a:extLst>
          </p:cNvPr>
          <p:cNvSpPr/>
          <p:nvPr/>
        </p:nvSpPr>
        <p:spPr>
          <a:xfrm>
            <a:off x="172194" y="5753471"/>
            <a:ext cx="6514421" cy="1417352"/>
          </a:xfrm>
          <a:prstGeom prst="rect">
            <a:avLst/>
          </a:prstGeom>
          <a:ln w="9525">
            <a:solidFill>
              <a:schemeClr val="tx1"/>
            </a:solidFill>
          </a:ln>
        </p:spPr>
        <p:style>
          <a:lnRef idx="2">
            <a:schemeClr val="dk1"/>
          </a:lnRef>
          <a:fillRef idx="1">
            <a:schemeClr val="lt1"/>
          </a:fillRef>
          <a:effectRef idx="0">
            <a:schemeClr val="dk1"/>
          </a:effectRef>
          <a:fontRef idx="minor">
            <a:schemeClr val="dk1"/>
          </a:fontRef>
        </p:style>
        <p:txBody>
          <a:bodyPr wrap="square" lIns="144000" tIns="126000" rIns="144000" bIns="54000" anchor="t">
            <a:spAutoFit/>
          </a:bodyPr>
          <a:lstStyle/>
          <a:p>
            <a:pPr>
              <a:lnSpc>
                <a:spcPts val="1200"/>
              </a:lnSpc>
              <a:spcAft>
                <a:spcPts val="200"/>
              </a:spcAft>
              <a:defRPr/>
            </a:pPr>
            <a:r>
              <a:rPr lang="ja-JP" altLang="en-US" sz="1100" dirty="0">
                <a:solidFill>
                  <a:schemeClr val="bg2"/>
                </a:solidFill>
                <a:latin typeface="HGP創英角ﾎﾟｯﾌﾟ体"/>
                <a:ea typeface="HGP創英角ﾎﾟｯﾌﾟ体" pitchFamily="50" charset="-128"/>
              </a:rPr>
              <a:t>Ｑ１．</a:t>
            </a:r>
            <a:r>
              <a:rPr lang="ja-JP" altLang="en-US" sz="1100" dirty="0">
                <a:solidFill>
                  <a:schemeClr val="accent6">
                    <a:lumMod val="75000"/>
                  </a:schemeClr>
                </a:solidFill>
                <a:latin typeface="HGP創英角ﾎﾟｯﾌﾟ体"/>
                <a:ea typeface="HGP創英角ﾎﾟｯﾌﾟ体" pitchFamily="50" charset="-128"/>
              </a:rPr>
              <a:t> </a:t>
            </a:r>
            <a:r>
              <a:rPr lang="ja-JP" altLang="en-US" sz="1100" b="1" dirty="0">
                <a:solidFill>
                  <a:schemeClr val="tx1"/>
                </a:solidFill>
                <a:latin typeface="メイリオ"/>
                <a:ea typeface="メイリオ"/>
              </a:rPr>
              <a:t>障害者雇用納付金の取扱いはどう</a:t>
            </a:r>
            <a:r>
              <a:rPr lang="ja-JP" altLang="en-US" sz="1100" b="1" dirty="0">
                <a:latin typeface="メイリオ"/>
                <a:ea typeface="メイリオ"/>
              </a:rPr>
              <a:t>なるのでしょうか？</a:t>
            </a:r>
            <a:endParaRPr lang="en-US" altLang="ja-JP" sz="1100" b="1" dirty="0">
              <a:latin typeface="メイリオ"/>
              <a:ea typeface="メイリオ"/>
            </a:endParaRPr>
          </a:p>
          <a:p>
            <a:pPr marL="264795" indent="-264795">
              <a:lnSpc>
                <a:spcPct val="150000"/>
              </a:lnSpc>
              <a:defRPr/>
            </a:pPr>
            <a:r>
              <a:rPr lang="ja-JP" altLang="en-US" sz="1050" dirty="0">
                <a:solidFill>
                  <a:srgbClr val="00B050"/>
                </a:solidFill>
                <a:latin typeface="HGP創英角ﾎﾟｯﾌﾟ体"/>
                <a:ea typeface="HGP創英角ﾎﾟｯﾌﾟ体" pitchFamily="50" charset="-128"/>
              </a:rPr>
              <a:t>Ａ１． </a:t>
            </a:r>
            <a:r>
              <a:rPr lang="ja-JP" altLang="en-US" sz="900" u="sng" dirty="0">
                <a:solidFill>
                  <a:schemeClr val="tx1"/>
                </a:solidFill>
                <a:latin typeface="メイリオ" panose="020B0604030504040204" pitchFamily="50" charset="-128"/>
                <a:ea typeface="メイリオ" panose="020B0604030504040204" pitchFamily="50" charset="-128"/>
              </a:rPr>
              <a:t>①令和６年度分の障害者雇用納付金について</a:t>
            </a:r>
            <a:r>
              <a:rPr lang="ja-JP" altLang="en-US" sz="900" dirty="0">
                <a:solidFill>
                  <a:schemeClr val="tx1"/>
                </a:solidFill>
                <a:latin typeface="メイリオ" panose="020B0604030504040204" pitchFamily="50" charset="-128"/>
                <a:ea typeface="メイリオ" panose="020B0604030504040204" pitchFamily="50" charset="-128"/>
              </a:rPr>
              <a:t>（</a:t>
            </a:r>
            <a:r>
              <a:rPr lang="en-US" altLang="ja-JP" sz="900" dirty="0">
                <a:solidFill>
                  <a:schemeClr val="tx1"/>
                </a:solidFill>
                <a:latin typeface="メイリオ" panose="020B0604030504040204" pitchFamily="50" charset="-128"/>
                <a:ea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rPr>
              <a:t>申告期間：令和７年４月１日から同年５月</a:t>
            </a:r>
            <a:r>
              <a:rPr lang="en-US" altLang="ja-JP" sz="900" dirty="0">
                <a:solidFill>
                  <a:schemeClr val="tx1"/>
                </a:solidFill>
                <a:latin typeface="メイリオ" panose="020B0604030504040204" pitchFamily="50" charset="-128"/>
                <a:ea typeface="メイリオ" panose="020B0604030504040204" pitchFamily="50" charset="-128"/>
              </a:rPr>
              <a:t>15</a:t>
            </a:r>
            <a:r>
              <a:rPr lang="ja-JP" altLang="en-US" sz="900" dirty="0">
                <a:solidFill>
                  <a:schemeClr val="tx1"/>
                </a:solidFill>
                <a:latin typeface="メイリオ" panose="020B0604030504040204" pitchFamily="50" charset="-128"/>
                <a:ea typeface="メイリオ" panose="020B0604030504040204" pitchFamily="50" charset="-128"/>
              </a:rPr>
              <a:t>日までの間）</a:t>
            </a:r>
            <a:endParaRPr lang="en-US" altLang="ja-JP" sz="900" dirty="0">
              <a:solidFill>
                <a:schemeClr val="tx1"/>
              </a:solidFill>
              <a:latin typeface="メイリオ" panose="020B0604030504040204" pitchFamily="50" charset="-128"/>
              <a:ea typeface="メイリオ" panose="020B0604030504040204" pitchFamily="50" charset="-128"/>
            </a:endParaRPr>
          </a:p>
          <a:p>
            <a:pPr marL="264795" indent="-264795">
              <a:lnSpc>
                <a:spcPct val="150000"/>
              </a:lnSpc>
              <a:defRPr/>
            </a:pPr>
            <a:r>
              <a:rPr lang="ja-JP" altLang="en-US" sz="900" dirty="0">
                <a:solidFill>
                  <a:schemeClr val="tx1"/>
                </a:solidFill>
                <a:latin typeface="メイリオ" panose="020B0604030504040204" pitchFamily="50" charset="-128"/>
                <a:ea typeface="メイリオ" panose="020B0604030504040204" pitchFamily="50" charset="-128"/>
              </a:rPr>
              <a:t>　　　　新しい法定雇用率（</a:t>
            </a:r>
            <a:r>
              <a:rPr lang="en-US" altLang="ja-JP" sz="900" dirty="0">
                <a:solidFill>
                  <a:schemeClr val="tx1"/>
                </a:solidFill>
                <a:latin typeface="メイリオ" panose="020B0604030504040204" pitchFamily="50" charset="-128"/>
                <a:ea typeface="メイリオ" panose="020B0604030504040204" pitchFamily="50" charset="-128"/>
              </a:rPr>
              <a:t>2.5</a:t>
            </a:r>
            <a:r>
              <a:rPr lang="ja-JP" altLang="en-US" sz="900" dirty="0">
                <a:solidFill>
                  <a:schemeClr val="tx1"/>
                </a:solidFill>
                <a:latin typeface="メイリオ" panose="020B0604030504040204" pitchFamily="50" charset="-128"/>
                <a:ea typeface="メイリオ" panose="020B0604030504040204" pitchFamily="50" charset="-128"/>
              </a:rPr>
              <a:t>％）で算定していただくことになります。</a:t>
            </a:r>
            <a:endParaRPr lang="en-US" altLang="ja-JP" sz="900" dirty="0">
              <a:solidFill>
                <a:schemeClr val="tx1"/>
              </a:solidFill>
              <a:latin typeface="メイリオ" panose="020B0604030504040204" pitchFamily="50" charset="-128"/>
              <a:ea typeface="メイリオ" panose="020B0604030504040204" pitchFamily="50" charset="-128"/>
            </a:endParaRPr>
          </a:p>
          <a:p>
            <a:pPr marL="264795" indent="-264795">
              <a:lnSpc>
                <a:spcPct val="150000"/>
              </a:lnSpc>
              <a:defRPr/>
            </a:pPr>
            <a:r>
              <a:rPr lang="ja-JP" altLang="en-US" sz="900" dirty="0">
                <a:solidFill>
                  <a:schemeClr val="tx1"/>
                </a:solidFill>
                <a:latin typeface="メイリオ" panose="020B0604030504040204" pitchFamily="50" charset="-128"/>
                <a:ea typeface="メイリオ" panose="020B0604030504040204" pitchFamily="50" charset="-128"/>
              </a:rPr>
              <a:t>         ②</a:t>
            </a:r>
            <a:r>
              <a:rPr lang="ja-JP" altLang="en-US" sz="900" u="sng" dirty="0">
                <a:solidFill>
                  <a:schemeClr val="tx1"/>
                </a:solidFill>
                <a:latin typeface="メイリオ" panose="020B0604030504040204" pitchFamily="50" charset="-128"/>
                <a:ea typeface="メイリオ" panose="020B0604030504040204" pitchFamily="50" charset="-128"/>
              </a:rPr>
              <a:t>令和８年度分の障害者雇用納付金について</a:t>
            </a:r>
            <a:r>
              <a:rPr lang="ja-JP" altLang="en-US" sz="900" dirty="0">
                <a:solidFill>
                  <a:schemeClr val="tx1"/>
                </a:solidFill>
                <a:latin typeface="メイリオ" panose="020B0604030504040204" pitchFamily="50" charset="-128"/>
                <a:ea typeface="メイリオ" panose="020B0604030504040204" pitchFamily="50" charset="-128"/>
              </a:rPr>
              <a:t>（</a:t>
            </a:r>
            <a:r>
              <a:rPr lang="en-US" altLang="ja-JP" sz="900" dirty="0">
                <a:solidFill>
                  <a:schemeClr val="tx1"/>
                </a:solidFill>
                <a:latin typeface="メイリオ" panose="020B0604030504040204" pitchFamily="50" charset="-128"/>
                <a:ea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rPr>
              <a:t>申告期間：令和９年４月１日から同年５月</a:t>
            </a:r>
            <a:r>
              <a:rPr lang="en-US" altLang="ja-JP" sz="900" dirty="0">
                <a:solidFill>
                  <a:schemeClr val="tx1"/>
                </a:solidFill>
                <a:latin typeface="メイリオ" panose="020B0604030504040204" pitchFamily="50" charset="-128"/>
                <a:ea typeface="メイリオ" panose="020B0604030504040204" pitchFamily="50" charset="-128"/>
              </a:rPr>
              <a:t>17</a:t>
            </a:r>
            <a:r>
              <a:rPr lang="ja-JP" altLang="en-US" sz="900" dirty="0">
                <a:solidFill>
                  <a:schemeClr val="tx1"/>
                </a:solidFill>
                <a:latin typeface="メイリオ" panose="020B0604030504040204" pitchFamily="50" charset="-128"/>
                <a:ea typeface="メイリオ" panose="020B0604030504040204" pitchFamily="50" charset="-128"/>
              </a:rPr>
              <a:t>日までの間）</a:t>
            </a:r>
            <a:endParaRPr lang="en-US" altLang="ja-JP" sz="900" dirty="0">
              <a:solidFill>
                <a:schemeClr val="tx1"/>
              </a:solidFill>
              <a:latin typeface="メイリオ" panose="020B0604030504040204" pitchFamily="50" charset="-128"/>
              <a:ea typeface="メイリオ" panose="020B0604030504040204" pitchFamily="50" charset="-128"/>
            </a:endParaRPr>
          </a:p>
          <a:p>
            <a:pPr marL="264795" indent="-264795">
              <a:lnSpc>
                <a:spcPct val="150000"/>
              </a:lnSpc>
              <a:defRPr/>
            </a:pPr>
            <a:r>
              <a:rPr lang="ja-JP" altLang="en-US" sz="900" dirty="0">
                <a:solidFill>
                  <a:schemeClr val="tx1"/>
                </a:solidFill>
                <a:latin typeface="メイリオ" panose="020B0604030504040204" pitchFamily="50" charset="-128"/>
                <a:ea typeface="メイリオ" panose="020B0604030504040204" pitchFamily="50" charset="-128"/>
              </a:rPr>
              <a:t>　　　　令和８年６月以前については</a:t>
            </a:r>
            <a:r>
              <a:rPr lang="en-US" altLang="ja-JP" sz="900" dirty="0">
                <a:solidFill>
                  <a:schemeClr val="tx1"/>
                </a:solidFill>
                <a:latin typeface="メイリオ" panose="020B0604030504040204" pitchFamily="50" charset="-128"/>
                <a:ea typeface="メイリオ" panose="020B0604030504040204" pitchFamily="50" charset="-128"/>
              </a:rPr>
              <a:t>2.5</a:t>
            </a:r>
            <a:r>
              <a:rPr lang="ja-JP" altLang="en-US" sz="900" dirty="0">
                <a:solidFill>
                  <a:schemeClr val="tx1"/>
                </a:solidFill>
                <a:latin typeface="メイリオ" panose="020B0604030504040204" pitchFamily="50" charset="-128"/>
                <a:ea typeface="メイリオ" panose="020B0604030504040204" pitchFamily="50" charset="-128"/>
              </a:rPr>
              <a:t>％、</a:t>
            </a:r>
            <a:endParaRPr lang="en-US" altLang="ja-JP" sz="900" dirty="0">
              <a:solidFill>
                <a:schemeClr val="tx1"/>
              </a:solidFill>
              <a:latin typeface="メイリオ" panose="020B0604030504040204" pitchFamily="50" charset="-128"/>
              <a:ea typeface="メイリオ" panose="020B0604030504040204" pitchFamily="50" charset="-128"/>
            </a:endParaRPr>
          </a:p>
          <a:p>
            <a:pPr marL="264795" indent="-264795">
              <a:lnSpc>
                <a:spcPct val="150000"/>
              </a:lnSpc>
              <a:defRPr/>
            </a:pPr>
            <a:r>
              <a:rPr lang="ja-JP" altLang="en-US" sz="900" dirty="0">
                <a:solidFill>
                  <a:schemeClr val="tx1"/>
                </a:solidFill>
                <a:latin typeface="メイリオ" panose="020B0604030504040204" pitchFamily="50" charset="-128"/>
                <a:ea typeface="メイリオ" panose="020B0604030504040204" pitchFamily="50" charset="-128"/>
              </a:rPr>
              <a:t>　　　　令和８年７月以降については</a:t>
            </a:r>
            <a:r>
              <a:rPr lang="en-US" altLang="ja-JP" sz="900" dirty="0">
                <a:solidFill>
                  <a:schemeClr val="tx1"/>
                </a:solidFill>
                <a:latin typeface="メイリオ" panose="020B0604030504040204" pitchFamily="50" charset="-128"/>
                <a:ea typeface="メイリオ" panose="020B0604030504040204" pitchFamily="50" charset="-128"/>
              </a:rPr>
              <a:t>2.7</a:t>
            </a:r>
            <a:r>
              <a:rPr lang="ja-JP" altLang="en-US" sz="900" dirty="0">
                <a:solidFill>
                  <a:schemeClr val="tx1"/>
                </a:solidFill>
                <a:latin typeface="メイリオ" panose="020B0604030504040204" pitchFamily="50" charset="-128"/>
                <a:ea typeface="メイリオ" panose="020B0604030504040204" pitchFamily="50" charset="-128"/>
              </a:rPr>
              <a:t>％で算定していただくことになります。</a:t>
            </a:r>
            <a:endParaRPr lang="en-US" altLang="ja-JP" sz="900" dirty="0">
              <a:solidFill>
                <a:schemeClr val="tx1"/>
              </a:solidFill>
              <a:latin typeface="メイリオ" panose="020B0604030504040204" pitchFamily="50" charset="-128"/>
              <a:ea typeface="メイリオ" panose="020B0604030504040204" pitchFamily="50" charset="-128"/>
            </a:endParaRPr>
          </a:p>
        </p:txBody>
      </p:sp>
      <p:sp>
        <p:nvSpPr>
          <p:cNvPr id="35" name="正方形/長方形 34">
            <a:extLst>
              <a:ext uri="{FF2B5EF4-FFF2-40B4-BE49-F238E27FC236}">
                <a16:creationId xmlns:a16="http://schemas.microsoft.com/office/drawing/2014/main" id="{FBA594F2-174C-45C1-8B31-4AEC15145056}"/>
              </a:ext>
            </a:extLst>
          </p:cNvPr>
          <p:cNvSpPr/>
          <p:nvPr/>
        </p:nvSpPr>
        <p:spPr>
          <a:xfrm>
            <a:off x="179119" y="7229973"/>
            <a:ext cx="6499763" cy="1088416"/>
          </a:xfrm>
          <a:prstGeom prst="rect">
            <a:avLst/>
          </a:prstGeom>
          <a:ln w="9525">
            <a:solidFill>
              <a:schemeClr val="tx1"/>
            </a:solidFill>
          </a:ln>
        </p:spPr>
        <p:style>
          <a:lnRef idx="2">
            <a:schemeClr val="dk1"/>
          </a:lnRef>
          <a:fillRef idx="1">
            <a:schemeClr val="lt1"/>
          </a:fillRef>
          <a:effectRef idx="0">
            <a:schemeClr val="dk1"/>
          </a:effectRef>
          <a:fontRef idx="minor">
            <a:schemeClr val="dk1"/>
          </a:fontRef>
        </p:style>
        <p:txBody>
          <a:bodyPr wrap="square" lIns="144000" tIns="126000" rIns="144000" bIns="54000">
            <a:spAutoFit/>
          </a:bodyPr>
          <a:lstStyle/>
          <a:p>
            <a:pPr marL="265113" indent="-265113">
              <a:lnSpc>
                <a:spcPts val="1600"/>
              </a:lnSpc>
              <a:spcAft>
                <a:spcPts val="200"/>
              </a:spcAft>
              <a:defRPr/>
            </a:pPr>
            <a:r>
              <a:rPr lang="ja-JP" altLang="en-US" sz="1050" dirty="0">
                <a:solidFill>
                  <a:schemeClr val="bg2"/>
                </a:solidFill>
                <a:latin typeface="HGP創英角ﾎﾟｯﾌﾟ体" pitchFamily="50" charset="-128"/>
                <a:ea typeface="HGP創英角ﾎﾟｯﾌﾟ体" pitchFamily="50" charset="-128"/>
              </a:rPr>
              <a:t>Ｑ２．</a:t>
            </a:r>
            <a:r>
              <a:rPr lang="ja-JP" altLang="en-US" sz="1050" dirty="0">
                <a:solidFill>
                  <a:schemeClr val="accent6">
                    <a:lumMod val="75000"/>
                  </a:schemeClr>
                </a:solidFill>
                <a:latin typeface="HGP創英角ﾎﾟｯﾌﾟ体" pitchFamily="50" charset="-128"/>
                <a:ea typeface="HGP創英角ﾎﾟｯﾌﾟ体" pitchFamily="50" charset="-128"/>
              </a:rPr>
              <a:t> </a:t>
            </a:r>
            <a:r>
              <a:rPr lang="ja-JP" altLang="en-US" sz="1100" b="1" dirty="0">
                <a:latin typeface="メイリオ" pitchFamily="50" charset="-128"/>
                <a:ea typeface="メイリオ" pitchFamily="50" charset="-128"/>
              </a:rPr>
              <a:t>障害者を雇用する場合に活用できる支援制度はありますか？</a:t>
            </a:r>
            <a:endParaRPr lang="en-US" altLang="ja-JP" sz="1100" b="1" dirty="0">
              <a:latin typeface="メイリオ" pitchFamily="50" charset="-128"/>
              <a:ea typeface="メイリオ" pitchFamily="50" charset="-128"/>
            </a:endParaRPr>
          </a:p>
          <a:p>
            <a:pPr marL="265113" indent="-265113">
              <a:lnSpc>
                <a:spcPts val="1600"/>
              </a:lnSpc>
              <a:spcAft>
                <a:spcPts val="600"/>
              </a:spcAft>
              <a:defRPr/>
            </a:pPr>
            <a:r>
              <a:rPr lang="ja-JP" altLang="en-US" sz="1000" dirty="0">
                <a:solidFill>
                  <a:srgbClr val="00B050"/>
                </a:solidFill>
                <a:latin typeface="HGP創英角ﾎﾟｯﾌﾟ体" pitchFamily="50" charset="-128"/>
                <a:ea typeface="HGP創英角ﾎﾟｯﾌﾟ体" pitchFamily="50" charset="-128"/>
              </a:rPr>
              <a:t>Ａ２．　</a:t>
            </a:r>
            <a:r>
              <a:rPr lang="ja-JP" altLang="en-US" sz="900" dirty="0">
                <a:solidFill>
                  <a:schemeClr val="tx1"/>
                </a:solidFill>
                <a:latin typeface="メイリオ" panose="020B0604030504040204" pitchFamily="50" charset="-128"/>
                <a:ea typeface="メイリオ" panose="020B0604030504040204" pitchFamily="50" charset="-128"/>
              </a:rPr>
              <a:t>障害者雇用のための各種助成金や職場定着に向けた人的支援など、様々な支援制度をご利用いただけます。サポートを実施している機関は様々ありますので、まずは事業所管轄のハローワークにご相談ください。</a:t>
            </a:r>
            <a:endParaRPr lang="en-US" altLang="ja-JP" sz="900" dirty="0">
              <a:solidFill>
                <a:schemeClr val="tx1"/>
              </a:solidFill>
              <a:latin typeface="メイリオ" panose="020B0604030504040204" pitchFamily="50" charset="-128"/>
              <a:ea typeface="メイリオ" panose="020B0604030504040204" pitchFamily="50" charset="-128"/>
            </a:endParaRPr>
          </a:p>
          <a:p>
            <a:pPr marL="265113" indent="-265113">
              <a:lnSpc>
                <a:spcPts val="1600"/>
              </a:lnSpc>
              <a:spcAft>
                <a:spcPts val="600"/>
              </a:spcAft>
              <a:defRPr/>
            </a:pPr>
            <a:r>
              <a:rPr lang="ja-JP" altLang="en-US" sz="900" dirty="0">
                <a:solidFill>
                  <a:schemeClr val="tx1"/>
                </a:solidFill>
                <a:latin typeface="HG丸ｺﾞｼｯｸM-PRO" pitchFamily="50" charset="-128"/>
                <a:ea typeface="HG丸ｺﾞｼｯｸM-PRO" pitchFamily="50" charset="-128"/>
              </a:rPr>
              <a:t>　　　</a:t>
            </a:r>
            <a:r>
              <a:rPr lang="ja-JP" altLang="en-US" sz="900" dirty="0">
                <a:solidFill>
                  <a:schemeClr val="tx1"/>
                </a:solidFill>
                <a:latin typeface="メイリオ" panose="020B0604030504040204" pitchFamily="50" charset="-128"/>
                <a:ea typeface="メイリオ" panose="020B0604030504040204" pitchFamily="50" charset="-128"/>
              </a:rPr>
              <a:t>▶「障害者雇用のご案内」：</a:t>
            </a:r>
            <a:r>
              <a:rPr lang="en-US" altLang="ja-JP" sz="800" dirty="0">
                <a:solidFill>
                  <a:schemeClr val="tx1"/>
                </a:solidFill>
                <a:latin typeface="メイリオ" panose="020B0604030504040204" pitchFamily="50" charset="-128"/>
                <a:ea typeface="メイリオ" panose="020B0604030504040204" pitchFamily="50" charset="-128"/>
                <a:hlinkClick r:id="rId4"/>
              </a:rPr>
              <a:t>https://www.mhlw.go.jp/content/000767582.pdf</a:t>
            </a:r>
            <a:endParaRPr lang="en-US" altLang="ja-JP" sz="800" dirty="0">
              <a:solidFill>
                <a:schemeClr val="tx1"/>
              </a:solidFill>
              <a:latin typeface="メイリオ" panose="020B0604030504040204" pitchFamily="50" charset="-128"/>
              <a:ea typeface="メイリオ" panose="020B0604030504040204" pitchFamily="50" charset="-128"/>
            </a:endParaRPr>
          </a:p>
        </p:txBody>
      </p:sp>
      <p:sp>
        <p:nvSpPr>
          <p:cNvPr id="37" name="角丸四角形 57">
            <a:extLst>
              <a:ext uri="{FF2B5EF4-FFF2-40B4-BE49-F238E27FC236}">
                <a16:creationId xmlns:a16="http://schemas.microsoft.com/office/drawing/2014/main" id="{2A0E1364-E374-4B93-9A5B-F8912A7A3109}"/>
              </a:ext>
            </a:extLst>
          </p:cNvPr>
          <p:cNvSpPr/>
          <p:nvPr/>
        </p:nvSpPr>
        <p:spPr>
          <a:xfrm>
            <a:off x="2231099" y="5210905"/>
            <a:ext cx="2121221" cy="468906"/>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ja-JP" altLang="en-US">
                <a:latin typeface="HGP創英角ﾎﾟｯﾌﾟ体" pitchFamily="50" charset="-128"/>
                <a:ea typeface="ＤＨＰ特太ゴシック体" pitchFamily="2" charset="-128"/>
              </a:rPr>
              <a:t>Ｑ ＆ Ａ</a:t>
            </a:r>
          </a:p>
        </p:txBody>
      </p:sp>
      <p:grpSp>
        <p:nvGrpSpPr>
          <p:cNvPr id="19" name="グループ化 18">
            <a:extLst>
              <a:ext uri="{FF2B5EF4-FFF2-40B4-BE49-F238E27FC236}">
                <a16:creationId xmlns:a16="http://schemas.microsoft.com/office/drawing/2014/main" id="{85E5BB37-FF7E-47F5-BE83-B58E8C02D366}"/>
              </a:ext>
            </a:extLst>
          </p:cNvPr>
          <p:cNvGrpSpPr/>
          <p:nvPr/>
        </p:nvGrpSpPr>
        <p:grpSpPr>
          <a:xfrm>
            <a:off x="113433" y="31051"/>
            <a:ext cx="6568414" cy="539750"/>
            <a:chOff x="150813" y="6419850"/>
            <a:chExt cx="6446837" cy="539750"/>
          </a:xfrm>
        </p:grpSpPr>
        <p:sp>
          <p:nvSpPr>
            <p:cNvPr id="20" name="正方形/長方形 19">
              <a:extLst>
                <a:ext uri="{FF2B5EF4-FFF2-40B4-BE49-F238E27FC236}">
                  <a16:creationId xmlns:a16="http://schemas.microsoft.com/office/drawing/2014/main" id="{A3D260E2-93C8-4A9E-B506-B333AD4F3D08}"/>
                </a:ext>
              </a:extLst>
            </p:cNvPr>
            <p:cNvSpPr/>
            <p:nvPr/>
          </p:nvSpPr>
          <p:spPr>
            <a:xfrm>
              <a:off x="539750" y="6486525"/>
              <a:ext cx="6057900" cy="395288"/>
            </a:xfrm>
            <a:prstGeom prst="rect">
              <a:avLst/>
            </a:prstGeom>
            <a:solidFill>
              <a:schemeClr val="accent5">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lIns="91440" tIns="108000" rIns="91440" bIns="36000" anchor="ctr"/>
            <a:lstStyle/>
            <a:p>
              <a:pPr>
                <a:defRPr/>
              </a:pPr>
              <a:r>
                <a:rPr lang="ja-JP" altLang="en-US" sz="1400" b="1">
                  <a:solidFill>
                    <a:schemeClr val="tx1"/>
                  </a:solidFill>
                  <a:latin typeface="メイリオ"/>
                  <a:ea typeface="メイリオ"/>
                  <a:cs typeface="メイリオ" panose="020B0604030504040204" pitchFamily="50" charset="-128"/>
                </a:rPr>
                <a:t>　    障害者雇用における障害者の算定方法が変更となります。</a:t>
              </a:r>
              <a:endParaRPr lang="en-US" altLang="ja-JP" sz="1400" b="1">
                <a:solidFill>
                  <a:schemeClr val="tx1"/>
                </a:solidFill>
                <a:latin typeface="メイリオ"/>
                <a:ea typeface="メイリオ"/>
                <a:cs typeface="メイリオ" panose="020B0604030504040204" pitchFamily="50" charset="-128"/>
              </a:endParaRPr>
            </a:p>
          </p:txBody>
        </p:sp>
        <p:sp>
          <p:nvSpPr>
            <p:cNvPr id="22" name="円/楕円 33">
              <a:extLst>
                <a:ext uri="{FF2B5EF4-FFF2-40B4-BE49-F238E27FC236}">
                  <a16:creationId xmlns:a16="http://schemas.microsoft.com/office/drawing/2014/main" id="{DF86E552-39AE-4246-8B0E-64DE6CE41D0E}"/>
                </a:ext>
              </a:extLst>
            </p:cNvPr>
            <p:cNvSpPr/>
            <p:nvPr/>
          </p:nvSpPr>
          <p:spPr>
            <a:xfrm>
              <a:off x="150813" y="6419850"/>
              <a:ext cx="800100" cy="53975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bIns="0" anchor="ctr"/>
            <a:lstStyle/>
            <a:p>
              <a:pPr algn="ctr">
                <a:defRPr/>
              </a:pPr>
              <a:r>
                <a:rPr lang="en-US" altLang="ja-JP" sz="1200" b="1">
                  <a:latin typeface="メイリオ" panose="020B0604030504040204" pitchFamily="50" charset="-128"/>
                  <a:ea typeface="メイリオ" panose="020B0604030504040204" pitchFamily="50" charset="-128"/>
                  <a:cs typeface="メイリオ" panose="020B0604030504040204" pitchFamily="50" charset="-128"/>
                </a:rPr>
                <a:t>Point</a:t>
              </a:r>
              <a:r>
                <a:rPr lang="ja-JP" altLang="en-US" sz="1200" b="1">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b="1">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1200" b="1">
                  <a:latin typeface="メイリオ" panose="020B0604030504040204" pitchFamily="50" charset="-128"/>
                  <a:ea typeface="メイリオ" panose="020B0604030504040204" pitchFamily="50" charset="-128"/>
                  <a:cs typeface="メイリオ" panose="020B0604030504040204" pitchFamily="50" charset="-128"/>
                </a:rPr>
                <a:t>③</a:t>
              </a:r>
            </a:p>
          </p:txBody>
        </p:sp>
      </p:grpSp>
      <p:grpSp>
        <p:nvGrpSpPr>
          <p:cNvPr id="2" name="グループ化 1">
            <a:extLst>
              <a:ext uri="{FF2B5EF4-FFF2-40B4-BE49-F238E27FC236}">
                <a16:creationId xmlns:a16="http://schemas.microsoft.com/office/drawing/2014/main" id="{48B82DFD-239E-454E-BB95-8E1CD197BC2B}"/>
              </a:ext>
            </a:extLst>
          </p:cNvPr>
          <p:cNvGrpSpPr/>
          <p:nvPr/>
        </p:nvGrpSpPr>
        <p:grpSpPr>
          <a:xfrm>
            <a:off x="112431" y="692098"/>
            <a:ext cx="7120881" cy="1608007"/>
            <a:chOff x="242625" y="3689584"/>
            <a:chExt cx="7120881" cy="1608007"/>
          </a:xfrm>
        </p:grpSpPr>
        <p:sp>
          <p:nvSpPr>
            <p:cNvPr id="18" name="テキスト ボックス 17">
              <a:extLst>
                <a:ext uri="{FF2B5EF4-FFF2-40B4-BE49-F238E27FC236}">
                  <a16:creationId xmlns:a16="http://schemas.microsoft.com/office/drawing/2014/main" id="{1916A5A5-7011-4C8C-B3E7-709AF924E5B9}"/>
                </a:ext>
              </a:extLst>
            </p:cNvPr>
            <p:cNvSpPr txBox="1"/>
            <p:nvPr/>
          </p:nvSpPr>
          <p:spPr>
            <a:xfrm>
              <a:off x="270497" y="3689584"/>
              <a:ext cx="6896100" cy="276999"/>
            </a:xfrm>
            <a:prstGeom prst="rect">
              <a:avLst/>
            </a:prstGeom>
            <a:noFill/>
            <a:ln>
              <a:noFill/>
            </a:ln>
          </p:spPr>
          <p:txBody>
            <a:bodyPr>
              <a:spAutoFit/>
            </a:bodyPr>
            <a:lstStyle>
              <a:defPPr>
                <a:defRPr lang="ja-JP"/>
              </a:defPPr>
              <a:lvl1pPr>
                <a:defRPr sz="1200" b="1">
                  <a:latin typeface="メイリオ" pitchFamily="50" charset="-128"/>
                  <a:ea typeface="メイリオ" pitchFamily="50" charset="-128"/>
                </a:defRPr>
              </a:lvl1pPr>
            </a:lstStyle>
            <a:p>
              <a:pPr>
                <a:defRPr/>
              </a:pPr>
              <a:r>
                <a:rPr lang="ja-JP" altLang="en-US" dirty="0"/>
                <a:t>▶精神障害者の算定特例の延長</a:t>
              </a:r>
              <a:r>
                <a:rPr lang="ja-JP" altLang="en-US" dirty="0">
                  <a:solidFill>
                    <a:srgbClr val="FF0000"/>
                  </a:solidFill>
                </a:rPr>
                <a:t>（令和５年４月以降）</a:t>
              </a:r>
              <a:r>
                <a:rPr lang="ja-JP" altLang="en-US" dirty="0"/>
                <a:t>。</a:t>
              </a:r>
            </a:p>
          </p:txBody>
        </p:sp>
        <p:sp>
          <p:nvSpPr>
            <p:cNvPr id="23" name="正方形/長方形 38">
              <a:extLst>
                <a:ext uri="{FF2B5EF4-FFF2-40B4-BE49-F238E27FC236}">
                  <a16:creationId xmlns:a16="http://schemas.microsoft.com/office/drawing/2014/main" id="{3580F0D6-C473-421B-990D-7591F3603E1A}"/>
                </a:ext>
              </a:extLst>
            </p:cNvPr>
            <p:cNvSpPr>
              <a:spLocks noChangeArrowheads="1"/>
            </p:cNvSpPr>
            <p:nvPr/>
          </p:nvSpPr>
          <p:spPr bwMode="auto">
            <a:xfrm>
              <a:off x="462277" y="3943652"/>
              <a:ext cx="627538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3600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lnSpc>
                  <a:spcPts val="1500"/>
                </a:lnSpc>
                <a:spcBef>
                  <a:spcPct val="0"/>
                </a:spcBef>
                <a:buFontTx/>
                <a:buNone/>
                <a:defRPr/>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週所定労働時間が</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時間以上</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時間未満の精神障害者について、当分の間、雇用率上、雇入れからの期間等に関係なく、１カウントとして算定できるようになります。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テキスト ボックス 23">
              <a:extLst>
                <a:ext uri="{FF2B5EF4-FFF2-40B4-BE49-F238E27FC236}">
                  <a16:creationId xmlns:a16="http://schemas.microsoft.com/office/drawing/2014/main" id="{F62F7A9D-16B8-40F4-940C-61743935F45F}"/>
                </a:ext>
              </a:extLst>
            </p:cNvPr>
            <p:cNvSpPr txBox="1"/>
            <p:nvPr/>
          </p:nvSpPr>
          <p:spPr>
            <a:xfrm>
              <a:off x="242625" y="4528456"/>
              <a:ext cx="7120881" cy="276999"/>
            </a:xfrm>
            <a:prstGeom prst="rect">
              <a:avLst/>
            </a:prstGeom>
            <a:noFill/>
            <a:ln>
              <a:noFill/>
            </a:ln>
          </p:spPr>
          <p:txBody>
            <a:bodyPr wrap="square">
              <a:spAutoFit/>
            </a:bodyPr>
            <a:lstStyle>
              <a:defPPr>
                <a:defRPr lang="ja-JP"/>
              </a:defPPr>
              <a:lvl1pPr>
                <a:defRPr sz="1200" b="1">
                  <a:latin typeface="メイリオ" pitchFamily="50" charset="-128"/>
                  <a:ea typeface="メイリオ" pitchFamily="50" charset="-128"/>
                </a:defRPr>
              </a:lvl1pPr>
            </a:lstStyle>
            <a:p>
              <a:pPr>
                <a:defRPr/>
              </a:pPr>
              <a:r>
                <a:rPr lang="ja-JP" altLang="en-US" sz="1150"/>
                <a:t>▶ 一部の</a:t>
              </a:r>
              <a:r>
                <a:rPr lang="ja-JP" altLang="en-US" sz="1200" spc="-30"/>
                <a:t>週所定労働時間</a:t>
              </a:r>
              <a:r>
                <a:rPr lang="en-US" altLang="ja-JP" sz="1200" spc="-30"/>
                <a:t>20</a:t>
              </a:r>
              <a:r>
                <a:rPr lang="ja-JP" altLang="en-US" sz="1200" spc="-30"/>
                <a:t>時間未満の方の雇用率への算定</a:t>
              </a:r>
              <a:r>
                <a:rPr lang="ja-JP" altLang="en-US" sz="1200" spc="-30">
                  <a:solidFill>
                    <a:srgbClr val="FF0000"/>
                  </a:solidFill>
                </a:rPr>
                <a:t>（</a:t>
              </a:r>
              <a:r>
                <a:rPr lang="ja-JP" altLang="en-US" sz="1200">
                  <a:solidFill>
                    <a:srgbClr val="FF0000"/>
                  </a:solidFill>
                </a:rPr>
                <a:t>令和６年４月以降</a:t>
              </a:r>
              <a:r>
                <a:rPr lang="ja-JP" altLang="en-US" sz="1200" spc="-30">
                  <a:solidFill>
                    <a:srgbClr val="FF0000"/>
                  </a:solidFill>
                </a:rPr>
                <a:t>）</a:t>
              </a:r>
              <a:r>
                <a:rPr lang="ja-JP" altLang="en-US" sz="1200" spc="-30"/>
                <a:t>。</a:t>
              </a:r>
              <a:r>
                <a:rPr lang="ja-JP" altLang="en-US" sz="1150"/>
                <a:t> </a:t>
              </a:r>
            </a:p>
          </p:txBody>
        </p:sp>
        <p:sp>
          <p:nvSpPr>
            <p:cNvPr id="25" name="正方形/長方形 38">
              <a:extLst>
                <a:ext uri="{FF2B5EF4-FFF2-40B4-BE49-F238E27FC236}">
                  <a16:creationId xmlns:a16="http://schemas.microsoft.com/office/drawing/2014/main" id="{1335DD36-751A-4CC9-AA53-D615C207EFC7}"/>
                </a:ext>
              </a:extLst>
            </p:cNvPr>
            <p:cNvSpPr>
              <a:spLocks noChangeArrowheads="1"/>
            </p:cNvSpPr>
            <p:nvPr/>
          </p:nvSpPr>
          <p:spPr bwMode="auto">
            <a:xfrm>
              <a:off x="415258" y="4820537"/>
              <a:ext cx="627538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3600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lnSpc>
                  <a:spcPts val="1500"/>
                </a:lnSpc>
                <a:spcBef>
                  <a:spcPct val="0"/>
                </a:spcBef>
                <a:buFontTx/>
                <a:buNone/>
                <a:defRPr/>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週所定労働時間が</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時間以上</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時間未満の精神障害者、重度身体障害者及び重度知的障害者について、雇用率上、</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0.5</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カウントとして算定できるようになります。</a:t>
              </a:r>
            </a:p>
          </p:txBody>
        </p:sp>
      </p:grpSp>
      <p:grpSp>
        <p:nvGrpSpPr>
          <p:cNvPr id="27" name="グループ化 26">
            <a:extLst>
              <a:ext uri="{FF2B5EF4-FFF2-40B4-BE49-F238E27FC236}">
                <a16:creationId xmlns:a16="http://schemas.microsoft.com/office/drawing/2014/main" id="{EBC07124-AD53-47A1-A5D2-18BF1B42EB99}"/>
              </a:ext>
            </a:extLst>
          </p:cNvPr>
          <p:cNvGrpSpPr/>
          <p:nvPr/>
        </p:nvGrpSpPr>
        <p:grpSpPr>
          <a:xfrm>
            <a:off x="112432" y="2329056"/>
            <a:ext cx="6568414" cy="614836"/>
            <a:chOff x="150813" y="6419850"/>
            <a:chExt cx="6446837" cy="614836"/>
          </a:xfrm>
        </p:grpSpPr>
        <p:sp>
          <p:nvSpPr>
            <p:cNvPr id="28" name="正方形/長方形 27">
              <a:extLst>
                <a:ext uri="{FF2B5EF4-FFF2-40B4-BE49-F238E27FC236}">
                  <a16:creationId xmlns:a16="http://schemas.microsoft.com/office/drawing/2014/main" id="{D4245748-7895-4442-911C-442D9B2260C6}"/>
                </a:ext>
              </a:extLst>
            </p:cNvPr>
            <p:cNvSpPr/>
            <p:nvPr/>
          </p:nvSpPr>
          <p:spPr>
            <a:xfrm>
              <a:off x="539750" y="6486525"/>
              <a:ext cx="6057900" cy="502026"/>
            </a:xfrm>
            <a:prstGeom prst="rect">
              <a:avLst/>
            </a:prstGeom>
            <a:solidFill>
              <a:schemeClr val="accent5">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lIns="91440" tIns="108000" rIns="91440" bIns="36000" anchor="ctr"/>
            <a:lstStyle/>
            <a:p>
              <a:pPr>
                <a:defRPr/>
              </a:pPr>
              <a:r>
                <a:rPr lang="ja-JP" altLang="en-US" sz="1400" b="1" dirty="0">
                  <a:solidFill>
                    <a:schemeClr val="tx1"/>
                  </a:solidFill>
                  <a:latin typeface="メイリオ"/>
                  <a:ea typeface="メイリオ"/>
                  <a:cs typeface="メイリオ" panose="020B0604030504040204" pitchFamily="50" charset="-128"/>
                </a:rPr>
                <a:t>　    </a:t>
              </a:r>
              <a:r>
                <a:rPr lang="ja-JP" altLang="en-US" sz="1400" b="1" spc="-60" dirty="0">
                  <a:solidFill>
                    <a:schemeClr val="tx1"/>
                  </a:solidFill>
                  <a:latin typeface="メイリオ"/>
                  <a:ea typeface="メイリオ"/>
                  <a:cs typeface="メイリオ" panose="020B0604030504040204" pitchFamily="50" charset="-128"/>
                </a:rPr>
                <a:t>障害者雇用のための事業主支援を強化（助成金の新設・拡充）します。</a:t>
              </a:r>
              <a:endParaRPr lang="en-US" altLang="ja-JP" sz="1400" b="1" spc="-60" dirty="0">
                <a:solidFill>
                  <a:schemeClr val="tx1"/>
                </a:solidFill>
                <a:latin typeface="メイリオ"/>
                <a:ea typeface="メイリオ"/>
                <a:cs typeface="メイリオ" panose="020B0604030504040204" pitchFamily="50" charset="-128"/>
              </a:endParaRPr>
            </a:p>
            <a:p>
              <a:pPr algn="r">
                <a:defRPr/>
              </a:pPr>
              <a:r>
                <a:rPr lang="ja-JP" altLang="en-US" sz="1200" b="1" spc="-60" dirty="0">
                  <a:solidFill>
                    <a:srgbClr val="FF0000"/>
                  </a:solidFill>
                  <a:latin typeface="メイリオ"/>
                  <a:ea typeface="メイリオ"/>
                  <a:cs typeface="メイリオ" panose="020B0604030504040204" pitchFamily="50" charset="-128"/>
                </a:rPr>
                <a:t>（令和６年４月以降）</a:t>
              </a:r>
              <a:endParaRPr lang="en-US" altLang="ja-JP" sz="1150" b="1" spc="-60" dirty="0">
                <a:solidFill>
                  <a:srgbClr val="FF0000"/>
                </a:solidFill>
                <a:latin typeface="メイリオ"/>
                <a:ea typeface="メイリオ"/>
                <a:cs typeface="メイリオ" panose="020B0604030504040204" pitchFamily="50" charset="-128"/>
              </a:endParaRPr>
            </a:p>
          </p:txBody>
        </p:sp>
        <p:sp>
          <p:nvSpPr>
            <p:cNvPr id="32" name="円/楕円 33">
              <a:extLst>
                <a:ext uri="{FF2B5EF4-FFF2-40B4-BE49-F238E27FC236}">
                  <a16:creationId xmlns:a16="http://schemas.microsoft.com/office/drawing/2014/main" id="{E92BD3B6-D981-4B6E-A91F-C40C5B19932A}"/>
                </a:ext>
              </a:extLst>
            </p:cNvPr>
            <p:cNvSpPr/>
            <p:nvPr/>
          </p:nvSpPr>
          <p:spPr>
            <a:xfrm>
              <a:off x="150813" y="6419850"/>
              <a:ext cx="800100" cy="614836"/>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bIns="0" anchor="ctr"/>
            <a:lstStyle/>
            <a:p>
              <a:pPr algn="ctr">
                <a:defRPr/>
              </a:pP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Point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④</a:t>
              </a:r>
            </a:p>
          </p:txBody>
        </p:sp>
      </p:grpSp>
      <p:grpSp>
        <p:nvGrpSpPr>
          <p:cNvPr id="3" name="グループ化 2">
            <a:extLst>
              <a:ext uri="{FF2B5EF4-FFF2-40B4-BE49-F238E27FC236}">
                <a16:creationId xmlns:a16="http://schemas.microsoft.com/office/drawing/2014/main" id="{CD015526-49ED-4C79-80E6-02FFD4948BD4}"/>
              </a:ext>
            </a:extLst>
          </p:cNvPr>
          <p:cNvGrpSpPr/>
          <p:nvPr/>
        </p:nvGrpSpPr>
        <p:grpSpPr>
          <a:xfrm>
            <a:off x="100145" y="3141119"/>
            <a:ext cx="6927552" cy="2057621"/>
            <a:chOff x="100145" y="3087329"/>
            <a:chExt cx="6927552" cy="2057621"/>
          </a:xfrm>
        </p:grpSpPr>
        <p:sp>
          <p:nvSpPr>
            <p:cNvPr id="36" name="テキスト ボックス 35">
              <a:extLst>
                <a:ext uri="{FF2B5EF4-FFF2-40B4-BE49-F238E27FC236}">
                  <a16:creationId xmlns:a16="http://schemas.microsoft.com/office/drawing/2014/main" id="{2F8E688E-87C9-4CE6-8F16-FCD510C55403}"/>
                </a:ext>
              </a:extLst>
            </p:cNvPr>
            <p:cNvSpPr txBox="1"/>
            <p:nvPr/>
          </p:nvSpPr>
          <p:spPr>
            <a:xfrm>
              <a:off x="131597" y="3087329"/>
              <a:ext cx="6896100" cy="276999"/>
            </a:xfrm>
            <a:prstGeom prst="rect">
              <a:avLst/>
            </a:prstGeom>
            <a:noFill/>
            <a:ln>
              <a:noFill/>
            </a:ln>
          </p:spPr>
          <p:txBody>
            <a:bodyPr>
              <a:spAutoFit/>
            </a:bodyPr>
            <a:lstStyle>
              <a:defPPr>
                <a:defRPr lang="ja-JP"/>
              </a:defPPr>
              <a:lvl1pPr>
                <a:defRPr sz="1200" b="1">
                  <a:latin typeface="メイリオ" pitchFamily="50" charset="-128"/>
                  <a:ea typeface="メイリオ" pitchFamily="50" charset="-128"/>
                </a:defRPr>
              </a:lvl1pPr>
            </a:lstStyle>
            <a:p>
              <a:pPr>
                <a:defRPr/>
              </a:pPr>
              <a:r>
                <a:rPr lang="ja-JP" altLang="en-US" dirty="0"/>
                <a:t>▶雇入れやその雇用継続に関する相談支援、加齢に伴う課題に対応する助成金を新設します。</a:t>
              </a:r>
            </a:p>
          </p:txBody>
        </p:sp>
        <p:sp>
          <p:nvSpPr>
            <p:cNvPr id="38" name="正方形/長方形 38">
              <a:extLst>
                <a:ext uri="{FF2B5EF4-FFF2-40B4-BE49-F238E27FC236}">
                  <a16:creationId xmlns:a16="http://schemas.microsoft.com/office/drawing/2014/main" id="{CB50A79C-4711-48F1-90C9-0EDAB51BC224}"/>
                </a:ext>
              </a:extLst>
            </p:cNvPr>
            <p:cNvSpPr>
              <a:spLocks noChangeArrowheads="1"/>
            </p:cNvSpPr>
            <p:nvPr/>
          </p:nvSpPr>
          <p:spPr bwMode="auto">
            <a:xfrm>
              <a:off x="323377" y="3327749"/>
              <a:ext cx="6275388" cy="900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3600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marL="177800" indent="-177800" eaLnBrk="1" hangingPunct="1">
                <a:lnSpc>
                  <a:spcPts val="1500"/>
                </a:lnSpc>
                <a:spcBef>
                  <a:spcPct val="0"/>
                </a:spcBef>
                <a:buFontTx/>
                <a:buNone/>
                <a:defRPr/>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障害者雇用に関する相談援助を行う事業者から、原則無料で、雇入れやその雇用継続を図るために必要な一連の雇用管理に関する相談援助を受けることができるようになります。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177800" indent="-177800" eaLnBrk="1" hangingPunct="1">
                <a:lnSpc>
                  <a:spcPts val="1500"/>
                </a:lnSpc>
                <a:spcBef>
                  <a:spcPts val="300"/>
                </a:spcBef>
                <a:buFontTx/>
                <a:buNone/>
                <a:defRPr/>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加齢により職場への適応が難しくなった方に、職務転換のための能力開発、業務の遂行に必要な者の配置や、設備・施設の設置等を行った場合に、助成が受けられるようになります。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テキスト ボックス 38">
              <a:extLst>
                <a:ext uri="{FF2B5EF4-FFF2-40B4-BE49-F238E27FC236}">
                  <a16:creationId xmlns:a16="http://schemas.microsoft.com/office/drawing/2014/main" id="{782A8773-A5BF-4547-BA95-F1E62E8D5E1A}"/>
                </a:ext>
              </a:extLst>
            </p:cNvPr>
            <p:cNvSpPr txBox="1"/>
            <p:nvPr/>
          </p:nvSpPr>
          <p:spPr>
            <a:xfrm>
              <a:off x="100145" y="4227126"/>
              <a:ext cx="6922970" cy="276999"/>
            </a:xfrm>
            <a:prstGeom prst="rect">
              <a:avLst/>
            </a:prstGeom>
            <a:noFill/>
            <a:ln>
              <a:noFill/>
            </a:ln>
          </p:spPr>
          <p:txBody>
            <a:bodyPr wrap="square">
              <a:spAutoFit/>
            </a:bodyPr>
            <a:lstStyle>
              <a:defPPr>
                <a:defRPr lang="ja-JP"/>
              </a:defPPr>
              <a:lvl1pPr>
                <a:defRPr sz="1200" b="1">
                  <a:latin typeface="メイリオ" pitchFamily="50" charset="-128"/>
                  <a:ea typeface="メイリオ" pitchFamily="50" charset="-128"/>
                </a:defRPr>
              </a:lvl1pPr>
            </a:lstStyle>
            <a:p>
              <a:pPr>
                <a:defRPr/>
              </a:pPr>
              <a:r>
                <a:rPr lang="ja-JP" altLang="en-US" sz="1150" dirty="0"/>
                <a:t>▶ </a:t>
              </a:r>
              <a:r>
                <a:rPr lang="ja-JP" altLang="en-US" sz="1200" spc="-30" dirty="0"/>
                <a:t>既存の障害者雇用関係の助成金を拡充します。</a:t>
              </a:r>
              <a:r>
                <a:rPr lang="ja-JP" altLang="en-US" sz="1150" dirty="0"/>
                <a:t> </a:t>
              </a:r>
            </a:p>
          </p:txBody>
        </p:sp>
        <p:sp>
          <p:nvSpPr>
            <p:cNvPr id="40" name="正方形/長方形 38">
              <a:extLst>
                <a:ext uri="{FF2B5EF4-FFF2-40B4-BE49-F238E27FC236}">
                  <a16:creationId xmlns:a16="http://schemas.microsoft.com/office/drawing/2014/main" id="{7D6873CA-F776-44DD-9736-BADA75CF3D89}"/>
                </a:ext>
              </a:extLst>
            </p:cNvPr>
            <p:cNvSpPr>
              <a:spLocks noChangeArrowheads="1"/>
            </p:cNvSpPr>
            <p:nvPr/>
          </p:nvSpPr>
          <p:spPr bwMode="auto">
            <a:xfrm>
              <a:off x="289843" y="4475536"/>
              <a:ext cx="6275388" cy="66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3600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lnSpc>
                  <a:spcPts val="1500"/>
                </a:lnSpc>
                <a:spcBef>
                  <a:spcPct val="0"/>
                </a:spcBef>
                <a:buFontTx/>
                <a:buNone/>
                <a:defRPr/>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障害者介助等助成金（障害者の雇用管理のための専門職や能力開発担当者の配置、介助者等の能力開発への経費助成の追加）や職場適応援助者助成金（助成単価や支給上限額、利用回数の改善等）の拡充、職場実習・見学の受入れ助成の新設など、事業主の皆様の障害者雇用の支援を強化します。</a:t>
              </a:r>
            </a:p>
          </p:txBody>
        </p:sp>
      </p:grpSp>
      <p:sp>
        <p:nvSpPr>
          <p:cNvPr id="41" name="正方形/長方形 38">
            <a:extLst>
              <a:ext uri="{FF2B5EF4-FFF2-40B4-BE49-F238E27FC236}">
                <a16:creationId xmlns:a16="http://schemas.microsoft.com/office/drawing/2014/main" id="{EF63D0A6-5815-4CC6-88D6-4BFDA7D0DFF3}"/>
              </a:ext>
            </a:extLst>
          </p:cNvPr>
          <p:cNvSpPr>
            <a:spLocks noChangeArrowheads="1"/>
          </p:cNvSpPr>
          <p:nvPr/>
        </p:nvSpPr>
        <p:spPr bwMode="auto">
          <a:xfrm>
            <a:off x="4167665" y="2877084"/>
            <a:ext cx="2507459" cy="294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Ins="3600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lnSpc>
                <a:spcPts val="1500"/>
              </a:lnSpc>
              <a:spcBef>
                <a:spcPct val="0"/>
              </a:spcBef>
              <a:buFontTx/>
              <a:buNone/>
              <a:defRPr/>
            </a:pP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詳細が決まり次第、別途ご案内予定</a:t>
            </a:r>
          </a:p>
        </p:txBody>
      </p:sp>
      <p:sp>
        <p:nvSpPr>
          <p:cNvPr id="42" name="正方形/長方形 41">
            <a:extLst>
              <a:ext uri="{FF2B5EF4-FFF2-40B4-BE49-F238E27FC236}">
                <a16:creationId xmlns:a16="http://schemas.microsoft.com/office/drawing/2014/main" id="{4C98031A-6177-4761-A1E8-CE14E9AEB884}"/>
              </a:ext>
            </a:extLst>
          </p:cNvPr>
          <p:cNvSpPr/>
          <p:nvPr/>
        </p:nvSpPr>
        <p:spPr>
          <a:xfrm>
            <a:off x="172194" y="8374286"/>
            <a:ext cx="6499763" cy="1421841"/>
          </a:xfrm>
          <a:prstGeom prst="rect">
            <a:avLst/>
          </a:prstGeom>
          <a:ln w="9525">
            <a:solidFill>
              <a:schemeClr val="tx1"/>
            </a:solidFill>
          </a:ln>
        </p:spPr>
        <p:style>
          <a:lnRef idx="2">
            <a:schemeClr val="dk1"/>
          </a:lnRef>
          <a:fillRef idx="1">
            <a:schemeClr val="lt1"/>
          </a:fillRef>
          <a:effectRef idx="0">
            <a:schemeClr val="dk1"/>
          </a:effectRef>
          <a:fontRef idx="minor">
            <a:schemeClr val="dk1"/>
          </a:fontRef>
        </p:style>
        <p:txBody>
          <a:bodyPr wrap="square" lIns="144000" tIns="126000" rIns="144000" bIns="54000">
            <a:spAutoFit/>
          </a:bodyPr>
          <a:lstStyle/>
          <a:p>
            <a:pPr marL="265113" indent="-265113">
              <a:lnSpc>
                <a:spcPts val="1600"/>
              </a:lnSpc>
              <a:spcAft>
                <a:spcPts val="200"/>
              </a:spcAft>
              <a:defRPr/>
            </a:pPr>
            <a:r>
              <a:rPr lang="ja-JP" altLang="en-US" sz="1050" dirty="0">
                <a:solidFill>
                  <a:schemeClr val="bg2"/>
                </a:solidFill>
                <a:latin typeface="HGP創英角ﾎﾟｯﾌﾟ体" pitchFamily="50" charset="-128"/>
                <a:ea typeface="HGP創英角ﾎﾟｯﾌﾟ体" pitchFamily="50" charset="-128"/>
              </a:rPr>
              <a:t>Ｑ３．</a:t>
            </a:r>
            <a:r>
              <a:rPr lang="ja-JP" altLang="en-US" sz="1050" dirty="0">
                <a:solidFill>
                  <a:schemeClr val="accent6">
                    <a:lumMod val="75000"/>
                  </a:schemeClr>
                </a:solidFill>
                <a:latin typeface="HGP創英角ﾎﾟｯﾌﾟ体" pitchFamily="50" charset="-128"/>
                <a:ea typeface="HGP創英角ﾎﾟｯﾌﾟ体" pitchFamily="50" charset="-128"/>
              </a:rPr>
              <a:t> </a:t>
            </a:r>
            <a:r>
              <a:rPr lang="ja-JP" altLang="en-US" sz="1100" b="1" dirty="0">
                <a:latin typeface="メイリオ" pitchFamily="50" charset="-128"/>
                <a:ea typeface="メイリオ" pitchFamily="50" charset="-128"/>
              </a:rPr>
              <a:t>法定雇用率及び除外率制度について、国や地方公共団体等の取扱いはどう変わりますか？</a:t>
            </a:r>
            <a:endParaRPr lang="en-US" altLang="ja-JP" sz="1100" b="1" dirty="0">
              <a:latin typeface="メイリオ" pitchFamily="50" charset="-128"/>
              <a:ea typeface="メイリオ" pitchFamily="50" charset="-128"/>
            </a:endParaRPr>
          </a:p>
          <a:p>
            <a:pPr marL="265113" indent="-265113">
              <a:lnSpc>
                <a:spcPts val="1600"/>
              </a:lnSpc>
              <a:spcAft>
                <a:spcPts val="600"/>
              </a:spcAft>
              <a:defRPr/>
            </a:pPr>
            <a:r>
              <a:rPr lang="ja-JP" altLang="en-US" sz="1000" dirty="0">
                <a:solidFill>
                  <a:srgbClr val="00B050"/>
                </a:solidFill>
                <a:latin typeface="HGP創英角ﾎﾟｯﾌﾟ体" pitchFamily="50" charset="-128"/>
                <a:ea typeface="HGP創英角ﾎﾟｯﾌﾟ体" pitchFamily="50" charset="-128"/>
              </a:rPr>
              <a:t>Ａ３．　</a:t>
            </a:r>
            <a:r>
              <a:rPr lang="ja-JP" altLang="en-US" sz="900" dirty="0">
                <a:solidFill>
                  <a:schemeClr val="tx1"/>
                </a:solidFill>
                <a:latin typeface="メイリオ" panose="020B0604030504040204" pitchFamily="50" charset="-128"/>
                <a:ea typeface="メイリオ" panose="020B0604030504040204" pitchFamily="50" charset="-128"/>
              </a:rPr>
              <a:t>国や地方公共団体等の法定雇用率については、令和５年度は</a:t>
            </a:r>
            <a:r>
              <a:rPr lang="en-US" altLang="ja-JP" sz="900" dirty="0">
                <a:solidFill>
                  <a:schemeClr val="tx1"/>
                </a:solidFill>
                <a:latin typeface="メイリオ" panose="020B0604030504040204" pitchFamily="50" charset="-128"/>
                <a:ea typeface="メイリオ" panose="020B0604030504040204" pitchFamily="50" charset="-128"/>
              </a:rPr>
              <a:t>2.6</a:t>
            </a:r>
            <a:r>
              <a:rPr lang="ja-JP" altLang="en-US" sz="900" dirty="0">
                <a:solidFill>
                  <a:schemeClr val="tx1"/>
                </a:solidFill>
                <a:latin typeface="メイリオ" panose="020B0604030504040204" pitchFamily="50" charset="-128"/>
                <a:ea typeface="メイリオ" panose="020B0604030504040204" pitchFamily="50" charset="-128"/>
              </a:rPr>
              <a:t>％、令和６年４月</a:t>
            </a:r>
            <a:r>
              <a:rPr lang="en-US" altLang="ja-JP" sz="900" dirty="0">
                <a:solidFill>
                  <a:schemeClr val="tx1"/>
                </a:solidFill>
                <a:latin typeface="メイリオ" panose="020B0604030504040204" pitchFamily="50" charset="-128"/>
                <a:ea typeface="メイリオ" panose="020B0604030504040204" pitchFamily="50" charset="-128"/>
              </a:rPr>
              <a:t>1</a:t>
            </a:r>
            <a:r>
              <a:rPr lang="ja-JP" altLang="en-US" sz="900" dirty="0">
                <a:solidFill>
                  <a:schemeClr val="tx1"/>
                </a:solidFill>
                <a:latin typeface="メイリオ" panose="020B0604030504040204" pitchFamily="50" charset="-128"/>
                <a:ea typeface="メイリオ" panose="020B0604030504040204" pitchFamily="50" charset="-128"/>
              </a:rPr>
              <a:t>日から</a:t>
            </a:r>
            <a:r>
              <a:rPr lang="en-US" altLang="ja-JP" sz="900" dirty="0">
                <a:solidFill>
                  <a:schemeClr val="tx1"/>
                </a:solidFill>
                <a:latin typeface="メイリオ" panose="020B0604030504040204" pitchFamily="50" charset="-128"/>
                <a:ea typeface="メイリオ" panose="020B0604030504040204" pitchFamily="50" charset="-128"/>
              </a:rPr>
              <a:t>2.8</a:t>
            </a:r>
            <a:r>
              <a:rPr lang="ja-JP" altLang="en-US" sz="900" dirty="0">
                <a:solidFill>
                  <a:schemeClr val="tx1"/>
                </a:solidFill>
                <a:latin typeface="メイリオ" panose="020B0604030504040204" pitchFamily="50" charset="-128"/>
                <a:ea typeface="メイリオ" panose="020B0604030504040204" pitchFamily="50" charset="-128"/>
              </a:rPr>
              <a:t>％、令和８年７月１日から</a:t>
            </a:r>
            <a:r>
              <a:rPr lang="en-US" altLang="ja-JP" sz="900" dirty="0">
                <a:solidFill>
                  <a:schemeClr val="tx1"/>
                </a:solidFill>
                <a:latin typeface="メイリオ" panose="020B0604030504040204" pitchFamily="50" charset="-128"/>
                <a:ea typeface="メイリオ" panose="020B0604030504040204" pitchFamily="50" charset="-128"/>
              </a:rPr>
              <a:t>3.0</a:t>
            </a:r>
            <a:r>
              <a:rPr lang="ja-JP" altLang="en-US" sz="900" dirty="0">
                <a:solidFill>
                  <a:schemeClr val="tx1"/>
                </a:solidFill>
                <a:latin typeface="メイリオ" panose="020B0604030504040204" pitchFamily="50" charset="-128"/>
                <a:ea typeface="メイリオ" panose="020B0604030504040204" pitchFamily="50" charset="-128"/>
              </a:rPr>
              <a:t>％と民間企業と同様に段階的に引き上げとなります。除外率制度についても、同様に</a:t>
            </a:r>
            <a:r>
              <a:rPr lang="en-US" altLang="ja-JP" sz="900" dirty="0">
                <a:solidFill>
                  <a:schemeClr val="tx1"/>
                </a:solidFill>
                <a:latin typeface="メイリオ" panose="020B0604030504040204" pitchFamily="50" charset="-128"/>
                <a:ea typeface="メイリオ" panose="020B0604030504040204" pitchFamily="50" charset="-128"/>
              </a:rPr>
              <a:t>10</a:t>
            </a:r>
            <a:r>
              <a:rPr lang="ja-JP" altLang="en-US" sz="900" dirty="0">
                <a:solidFill>
                  <a:schemeClr val="tx1"/>
                </a:solidFill>
                <a:latin typeface="メイリオ" panose="020B0604030504040204" pitchFamily="50" charset="-128"/>
                <a:ea typeface="メイリオ" panose="020B0604030504040204" pitchFamily="50" charset="-128"/>
              </a:rPr>
              <a:t>ポイント引き下げられます。</a:t>
            </a:r>
            <a:br>
              <a:rPr lang="en-US" altLang="ja-JP" sz="900" dirty="0">
                <a:solidFill>
                  <a:schemeClr val="tx1"/>
                </a:solidFill>
                <a:latin typeface="メイリオ" panose="020B0604030504040204" pitchFamily="50" charset="-128"/>
                <a:ea typeface="メイリオ" panose="020B0604030504040204" pitchFamily="50" charset="-128"/>
              </a:rPr>
            </a:br>
            <a:r>
              <a:rPr lang="ja-JP" altLang="en-US" sz="900" dirty="0">
                <a:solidFill>
                  <a:schemeClr val="tx1"/>
                </a:solidFill>
                <a:latin typeface="メイリオ" panose="020B0604030504040204" pitchFamily="50" charset="-128"/>
                <a:ea typeface="メイリオ" panose="020B0604030504040204" pitchFamily="50" charset="-128"/>
              </a:rPr>
              <a:t>　なお、都道府県等の教育委員会の法定雇用率については、令和５年度は</a:t>
            </a:r>
            <a:r>
              <a:rPr lang="en-US" altLang="ja-JP" sz="900" dirty="0">
                <a:solidFill>
                  <a:schemeClr val="tx1"/>
                </a:solidFill>
                <a:latin typeface="メイリオ" panose="020B0604030504040204" pitchFamily="50" charset="-128"/>
                <a:ea typeface="メイリオ" panose="020B0604030504040204" pitchFamily="50" charset="-128"/>
              </a:rPr>
              <a:t>2.5</a:t>
            </a:r>
            <a:r>
              <a:rPr lang="ja-JP" altLang="en-US" sz="900" dirty="0">
                <a:solidFill>
                  <a:schemeClr val="tx1"/>
                </a:solidFill>
                <a:latin typeface="メイリオ" panose="020B0604030504040204" pitchFamily="50" charset="-128"/>
                <a:ea typeface="メイリオ" panose="020B0604030504040204" pitchFamily="50" charset="-128"/>
              </a:rPr>
              <a:t>％、令和６年４月</a:t>
            </a:r>
            <a:r>
              <a:rPr lang="en-US" altLang="ja-JP" sz="900" dirty="0">
                <a:solidFill>
                  <a:schemeClr val="tx1"/>
                </a:solidFill>
                <a:latin typeface="メイリオ" panose="020B0604030504040204" pitchFamily="50" charset="-128"/>
                <a:ea typeface="メイリオ" panose="020B0604030504040204" pitchFamily="50" charset="-128"/>
              </a:rPr>
              <a:t>1</a:t>
            </a:r>
            <a:r>
              <a:rPr lang="ja-JP" altLang="en-US" sz="900" dirty="0">
                <a:solidFill>
                  <a:schemeClr val="tx1"/>
                </a:solidFill>
                <a:latin typeface="メイリオ" panose="020B0604030504040204" pitchFamily="50" charset="-128"/>
                <a:ea typeface="メイリオ" panose="020B0604030504040204" pitchFamily="50" charset="-128"/>
              </a:rPr>
              <a:t>日から</a:t>
            </a:r>
            <a:r>
              <a:rPr lang="en-US" altLang="ja-JP" sz="900" dirty="0">
                <a:solidFill>
                  <a:schemeClr val="tx1"/>
                </a:solidFill>
                <a:latin typeface="メイリオ" panose="020B0604030504040204" pitchFamily="50" charset="-128"/>
                <a:ea typeface="メイリオ" panose="020B0604030504040204" pitchFamily="50" charset="-128"/>
              </a:rPr>
              <a:t>2.7</a:t>
            </a:r>
            <a:r>
              <a:rPr lang="ja-JP" altLang="en-US" sz="900" dirty="0">
                <a:solidFill>
                  <a:schemeClr val="tx1"/>
                </a:solidFill>
                <a:latin typeface="メイリオ" panose="020B0604030504040204" pitchFamily="50" charset="-128"/>
                <a:ea typeface="メイリオ" panose="020B0604030504040204" pitchFamily="50" charset="-128"/>
              </a:rPr>
              <a:t>％、令和８年７月１日から</a:t>
            </a:r>
            <a:r>
              <a:rPr lang="en-US" altLang="ja-JP" sz="900" dirty="0">
                <a:solidFill>
                  <a:schemeClr val="tx1"/>
                </a:solidFill>
                <a:latin typeface="メイリオ" panose="020B0604030504040204" pitchFamily="50" charset="-128"/>
                <a:ea typeface="メイリオ" panose="020B0604030504040204" pitchFamily="50" charset="-128"/>
              </a:rPr>
              <a:t>2.9</a:t>
            </a:r>
            <a:r>
              <a:rPr lang="ja-JP" altLang="en-US" sz="900" dirty="0">
                <a:solidFill>
                  <a:schemeClr val="tx1"/>
                </a:solidFill>
                <a:latin typeface="メイリオ" panose="020B0604030504040204" pitchFamily="50" charset="-128"/>
                <a:ea typeface="メイリオ" panose="020B0604030504040204" pitchFamily="50" charset="-128"/>
              </a:rPr>
              <a:t>％となります。</a:t>
            </a:r>
            <a:endParaRPr lang="en-US" altLang="ja-JP" sz="800" dirty="0">
              <a:solidFill>
                <a:schemeClr val="tx1"/>
              </a:solidFill>
              <a:latin typeface="メイリオ" panose="020B0604030504040204" pitchFamily="50" charset="-128"/>
              <a:ea typeface="メイリオ" panose="020B0604030504040204" pitchFamily="50" charset="-128"/>
            </a:endParaRPr>
          </a:p>
        </p:txBody>
      </p:sp>
      <p:pic>
        <p:nvPicPr>
          <p:cNvPr id="4" name="図 3">
            <a:extLst>
              <a:ext uri="{FF2B5EF4-FFF2-40B4-BE49-F238E27FC236}">
                <a16:creationId xmlns:a16="http://schemas.microsoft.com/office/drawing/2014/main" id="{0AA63D29-0A29-45B5-B999-25FD7D24A769}"/>
              </a:ext>
            </a:extLst>
          </p:cNvPr>
          <p:cNvPicPr>
            <a:picLocks noChangeAspect="1"/>
          </p:cNvPicPr>
          <p:nvPr/>
        </p:nvPicPr>
        <p:blipFill>
          <a:blip r:embed="rId5"/>
          <a:stretch>
            <a:fillRect/>
          </a:stretch>
        </p:blipFill>
        <p:spPr>
          <a:xfrm>
            <a:off x="6019295" y="7833106"/>
            <a:ext cx="433893" cy="436372"/>
          </a:xfrm>
          <a:prstGeom prst="rect">
            <a:avLst/>
          </a:prstGeom>
        </p:spPr>
      </p:pic>
    </p:spTree>
  </p:cSld>
  <p:clrMapOvr>
    <a:masterClrMapping/>
  </p:clrMapOvr>
</p:sld>
</file>

<file path=ppt/theme/theme1.xml><?xml version="1.0" encoding="utf-8"?>
<a:theme xmlns:a="http://schemas.openxmlformats.org/drawingml/2006/main" name="Office テーマ">
  <a:themeElements>
    <a:clrScheme name="安定局バージョン">
      <a:dk1>
        <a:sysClr val="windowText" lastClr="000000"/>
      </a:dk1>
      <a:lt1>
        <a:sysClr val="window" lastClr="FFFFFF"/>
      </a:lt1>
      <a:dk2>
        <a:srgbClr val="003399"/>
      </a:dk2>
      <a:lt2>
        <a:srgbClr val="FF9933"/>
      </a:lt2>
      <a:accent1>
        <a:srgbClr val="4F81BD"/>
      </a:accent1>
      <a:accent2>
        <a:srgbClr val="C0504D"/>
      </a:accent2>
      <a:accent3>
        <a:srgbClr val="009944"/>
      </a:accent3>
      <a:accent4>
        <a:srgbClr val="8064A2"/>
      </a:accent4>
      <a:accent5>
        <a:srgbClr val="4BACC6"/>
      </a:accent5>
      <a:accent6>
        <a:srgbClr val="FABF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a:solidFill>
            <a:srgbClr val="FF0000"/>
          </a:solidFill>
        </a:ln>
      </a:spPr>
      <a:bodyPr wrap="square" rtlCol="0">
        <a:spAutoFit/>
      </a:bodyPr>
      <a:lstStyle>
        <a:defPPr fontAlgn="base">
          <a:spcBef>
            <a:spcPct val="0"/>
          </a:spcBef>
          <a:spcAft>
            <a:spcPct val="0"/>
          </a:spcAft>
          <a:defRPr kumimoji="1" sz="1050" b="1" dirty="0" smtClean="0">
            <a:latin typeface="HG丸ｺﾞｼｯｸM-PRO" pitchFamily="50" charset="-128"/>
            <a:ea typeface="HG丸ｺﾞｼｯｸM-PRO"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2E6060AAD1FB574BB3FF0E3F6A2A62DB" ma:contentTypeVersion="11" ma:contentTypeDescription="" ma:contentTypeScope="" ma:versionID="11e04dbb6fdfe7d9b07e31bc3ee6c3f0">
  <xsd:schema xmlns:xsd="http://www.w3.org/2001/XMLSchema" xmlns:p="http://schemas.microsoft.com/office/2006/metadata/properties" xmlns:ns2="8B97BE19-CDDD-400E-817A-CFDD13F7EC12" xmlns:ns3="75f01009-dcc4-4ee6-9deb-343c0d47766a" targetNamespace="http://schemas.microsoft.com/office/2006/metadata/properties" ma:root="true" ma:fieldsID="b848c53f670473e37d7d54cd1051c5a1" ns2:_="" ns3:_="">
    <xsd:import namespace="8B97BE19-CDDD-400E-817A-CFDD13F7EC12"/>
    <xsd:import namespace="75f01009-dcc4-4ee6-9deb-343c0d47766a"/>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75f01009-dcc4-4ee6-9deb-343c0d47766a"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E5F9572-37D3-4295-87B1-D923C148FEA9}">
  <ds:schemaRefs>
    <ds:schemaRef ds:uri="http://schemas.microsoft.com/sharepoint/v3/contenttype/forms"/>
  </ds:schemaRefs>
</ds:datastoreItem>
</file>

<file path=customXml/itemProps2.xml><?xml version="1.0" encoding="utf-8"?>
<ds:datastoreItem xmlns:ds="http://schemas.openxmlformats.org/officeDocument/2006/customXml" ds:itemID="{33EDEC6A-42EF-43BC-AA65-012B65DE1090}">
  <ds:schemaRefs>
    <ds:schemaRef ds:uri="75f01009-dcc4-4ee6-9deb-343c0d47766a"/>
    <ds:schemaRef ds:uri="8B97BE19-CDDD-400E-817A-CFDD13F7EC12"/>
    <ds:schemaRef ds:uri="http://purl.org/dc/elements/1.1/"/>
    <ds:schemaRef ds:uri="http://purl.org/dc/terms/"/>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ternal/2005/internalDocumentation"/>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24F5439-89D0-4B9A-B306-0C9E11F4F54C}">
  <ds:schemaRefs>
    <ds:schemaRef ds:uri="75f01009-dcc4-4ee6-9deb-343c0d47766a"/>
    <ds:schemaRef ds:uri="http://purl.org/dc/elements/1.1/"/>
    <ds:schemaRef ds:uri="http://purl.org/dc/terms/"/>
    <ds:schemaRef ds:uri="http://schemas.openxmlformats.org/package/2006/metadata/core-properties"/>
    <ds:schemaRef ds:uri="http://schemas.microsoft.com/office/2006/documentManagement/types"/>
    <ds:schemaRef ds:uri="http://www.w3.org/XML/1998/namespace"/>
    <ds:schemaRef ds:uri="8B97BE19-CDDD-400E-817A-CFDD13F7EC12"/>
    <ds:schemaRef ds:uri="http://schemas.microsoft.com/office/2006/metadata/properties"/>
    <ds:schemaRef ds:uri="http://purl.org/dc/dcmitype/"/>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44</TotalTime>
  <Words>1147</Words>
  <Application>Microsoft Office PowerPoint</Application>
  <PresentationFormat>A4 210 x 297 mm</PresentationFormat>
  <Paragraphs>83</Paragraphs>
  <Slides>2</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ＤＨＰ特太ゴシック体</vt:lpstr>
      <vt:lpstr>HGP創英角ﾎﾟｯﾌﾟ体</vt:lpstr>
      <vt:lpstr>HGSｺﾞｼｯｸM</vt:lpstr>
      <vt:lpstr>HG丸ｺﾞｼｯｸM-PRO</vt:lpstr>
      <vt:lpstr>メイリオ</vt:lpstr>
      <vt:lpstr>メイリオボールド</vt:lpstr>
      <vt:lpstr>Arial</vt:lpstr>
      <vt:lpstr>Calibri</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厚生労働省ネットワークシステム</dc:creator>
  <cp:lastModifiedBy>冨安 知翔(tomiyasu-chika)</cp:lastModifiedBy>
  <cp:revision>12</cp:revision>
  <cp:lastPrinted>2023-02-24T05:48:20Z</cp:lastPrinted>
  <dcterms:created xsi:type="dcterms:W3CDTF">2011-01-06T09:01:45Z</dcterms:created>
  <dcterms:modified xsi:type="dcterms:W3CDTF">2023-02-28T05:13:26Z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0x010100D4C8E2992DE79040B96B48C7F0A03F07</vt:lpwstr>
  </property>
</Properties>
</file>